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Lst>
  <p:notesMasterIdLst>
    <p:notesMasterId r:id="rId10"/>
  </p:notesMasterIdLst>
  <p:sldIdLst>
    <p:sldId id="264" r:id="rId2"/>
    <p:sldId id="266" r:id="rId3"/>
    <p:sldId id="267" r:id="rId4"/>
    <p:sldId id="268" r:id="rId5"/>
    <p:sldId id="269" r:id="rId6"/>
    <p:sldId id="271" r:id="rId7"/>
    <p:sldId id="273" r:id="rId8"/>
    <p:sldId id="270" r:id="rId9"/>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u Mai Anh" initials="VMA" lastIdx="1" clrIdx="0">
    <p:extLst>
      <p:ext uri="{19B8F6BF-5375-455C-9EA6-DF929625EA0E}">
        <p15:presenceInfo xmlns:p15="http://schemas.microsoft.com/office/powerpoint/2012/main" userId="S-1-5-21-625149440-1229273681-307134968-106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2D91"/>
    <a:srgbClr val="FFCC00"/>
    <a:srgbClr val="FF9900"/>
    <a:srgbClr val="000000"/>
    <a:srgbClr val="4C2683"/>
    <a:srgbClr val="D53D96"/>
    <a:srgbClr val="DE1D88"/>
    <a:srgbClr val="4C30CC"/>
    <a:srgbClr val="E6E8ED"/>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01" autoAdjust="0"/>
    <p:restoredTop sz="93447" autoAdjust="0"/>
  </p:normalViewPr>
  <p:slideViewPr>
    <p:cSldViewPr>
      <p:cViewPr>
        <p:scale>
          <a:sx n="100" d="100"/>
          <a:sy n="100" d="100"/>
        </p:scale>
        <p:origin x="636" y="-2068"/>
      </p:cViewPr>
      <p:guideLst>
        <p:guide orient="horz" pos="2880"/>
        <p:guide pos="2160"/>
      </p:guideLst>
    </p:cSldViewPr>
  </p:slideViewPr>
  <p:outlineViewPr>
    <p:cViewPr>
      <p:scale>
        <a:sx n="20" d="100"/>
        <a:sy n="20"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2" d="100"/>
          <a:sy n="62" d="100"/>
        </p:scale>
        <p:origin x="3048" y="3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E:\Chart%20giao%20d&#7883;ch%20theo%20kh&#7889;i%20N&#272;T%20-%20BC%20ng&#224;y%20+%20tu&#7847;n.xlsm"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E:\Chart%20di&#7877;n%20bi&#7871;n%20ng&#224;nh%20-%20BC%20Daily.xlsm"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E:\Chart%20n&#432;&#7899;c%20ngo&#224;i%20giao%20d&#7883;ch%20-%20BC%20ng&#224;y.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E:\Chart%20t&#7921;%20doanh%20giao%20d&#7883;ch%20-%20BC%20ng&#224;y.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E:\Chart%20thay%20&#273;&#7893;i%20gi&#225;%20c&#225;c%20nh&#243;m%20-%20BC%20ng&#224;y%20+%20tu&#7847;n.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E:\Chart%20Ch&#7913;ng%20Quy&#7873;n%20giao%20d&#7883;ch%20-%20BC%20ng&#224;y.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ExportData!$I$12</c:f>
              <c:strCache>
                <c:ptCount val="1"/>
                <c:pt idx="0">
                  <c:v>Cá nhân trong nước</c:v>
                </c:pt>
              </c:strCache>
            </c:strRef>
          </c:tx>
          <c:spPr>
            <a:solidFill>
              <a:schemeClr val="bg1">
                <a:lumMod val="65000"/>
              </a:schemeClr>
            </a:solidFill>
            <a:ln>
              <a:noFill/>
            </a:ln>
            <a:effectLst/>
          </c:spPr>
          <c:invertIfNegative val="0"/>
          <c:cat>
            <c:numRef>
              <c:f>ExportData!$H$13:$H$182</c:f>
              <c:numCache>
                <c:formatCode>m/d/yyyy</c:formatCode>
                <c:ptCount val="170"/>
                <c:pt idx="0">
                  <c:v>45646</c:v>
                </c:pt>
                <c:pt idx="1">
                  <c:v>45645</c:v>
                </c:pt>
                <c:pt idx="2">
                  <c:v>45644</c:v>
                </c:pt>
                <c:pt idx="3">
                  <c:v>45643</c:v>
                </c:pt>
                <c:pt idx="4">
                  <c:v>45642</c:v>
                </c:pt>
                <c:pt idx="5">
                  <c:v>45639</c:v>
                </c:pt>
                <c:pt idx="6">
                  <c:v>45638</c:v>
                </c:pt>
                <c:pt idx="7">
                  <c:v>45637</c:v>
                </c:pt>
                <c:pt idx="8">
                  <c:v>45636</c:v>
                </c:pt>
                <c:pt idx="9">
                  <c:v>45635</c:v>
                </c:pt>
                <c:pt idx="10">
                  <c:v>45632</c:v>
                </c:pt>
                <c:pt idx="11">
                  <c:v>45631</c:v>
                </c:pt>
                <c:pt idx="12">
                  <c:v>45630</c:v>
                </c:pt>
                <c:pt idx="13">
                  <c:v>45629</c:v>
                </c:pt>
                <c:pt idx="14">
                  <c:v>45628</c:v>
                </c:pt>
                <c:pt idx="15">
                  <c:v>45625</c:v>
                </c:pt>
                <c:pt idx="16">
                  <c:v>45624</c:v>
                </c:pt>
                <c:pt idx="17">
                  <c:v>45623</c:v>
                </c:pt>
                <c:pt idx="18">
                  <c:v>45622</c:v>
                </c:pt>
                <c:pt idx="19">
                  <c:v>45621</c:v>
                </c:pt>
                <c:pt idx="20">
                  <c:v>45618</c:v>
                </c:pt>
                <c:pt idx="21">
                  <c:v>45617</c:v>
                </c:pt>
                <c:pt idx="22">
                  <c:v>45616</c:v>
                </c:pt>
                <c:pt idx="23">
                  <c:v>45615</c:v>
                </c:pt>
                <c:pt idx="24">
                  <c:v>45614</c:v>
                </c:pt>
                <c:pt idx="25">
                  <c:v>45611</c:v>
                </c:pt>
                <c:pt idx="26">
                  <c:v>45610</c:v>
                </c:pt>
                <c:pt idx="27">
                  <c:v>45609</c:v>
                </c:pt>
                <c:pt idx="28">
                  <c:v>45608</c:v>
                </c:pt>
                <c:pt idx="29">
                  <c:v>45607</c:v>
                </c:pt>
                <c:pt idx="30">
                  <c:v>45604</c:v>
                </c:pt>
                <c:pt idx="31">
                  <c:v>45603</c:v>
                </c:pt>
                <c:pt idx="32">
                  <c:v>45602</c:v>
                </c:pt>
                <c:pt idx="33">
                  <c:v>45601</c:v>
                </c:pt>
                <c:pt idx="34">
                  <c:v>45600</c:v>
                </c:pt>
                <c:pt idx="35">
                  <c:v>45597</c:v>
                </c:pt>
                <c:pt idx="36">
                  <c:v>45596</c:v>
                </c:pt>
                <c:pt idx="37">
                  <c:v>45595</c:v>
                </c:pt>
                <c:pt idx="38">
                  <c:v>45594</c:v>
                </c:pt>
                <c:pt idx="39">
                  <c:v>45593</c:v>
                </c:pt>
                <c:pt idx="40">
                  <c:v>45590</c:v>
                </c:pt>
                <c:pt idx="41">
                  <c:v>45589</c:v>
                </c:pt>
                <c:pt idx="42">
                  <c:v>45588</c:v>
                </c:pt>
                <c:pt idx="43">
                  <c:v>45587</c:v>
                </c:pt>
                <c:pt idx="44">
                  <c:v>45586</c:v>
                </c:pt>
                <c:pt idx="45">
                  <c:v>45583</c:v>
                </c:pt>
                <c:pt idx="46">
                  <c:v>45582</c:v>
                </c:pt>
                <c:pt idx="47">
                  <c:v>45581</c:v>
                </c:pt>
                <c:pt idx="48">
                  <c:v>45580</c:v>
                </c:pt>
                <c:pt idx="49">
                  <c:v>45579</c:v>
                </c:pt>
                <c:pt idx="50">
                  <c:v>45576</c:v>
                </c:pt>
                <c:pt idx="51">
                  <c:v>45575</c:v>
                </c:pt>
                <c:pt idx="52">
                  <c:v>45574</c:v>
                </c:pt>
                <c:pt idx="53">
                  <c:v>45573</c:v>
                </c:pt>
                <c:pt idx="54">
                  <c:v>45572</c:v>
                </c:pt>
                <c:pt idx="55">
                  <c:v>45569</c:v>
                </c:pt>
                <c:pt idx="56">
                  <c:v>45568</c:v>
                </c:pt>
                <c:pt idx="57">
                  <c:v>45567</c:v>
                </c:pt>
                <c:pt idx="58">
                  <c:v>45566</c:v>
                </c:pt>
                <c:pt idx="59">
                  <c:v>45565</c:v>
                </c:pt>
                <c:pt idx="60">
                  <c:v>45562</c:v>
                </c:pt>
                <c:pt idx="61">
                  <c:v>45561</c:v>
                </c:pt>
                <c:pt idx="62">
                  <c:v>45560</c:v>
                </c:pt>
                <c:pt idx="63">
                  <c:v>45559</c:v>
                </c:pt>
                <c:pt idx="64">
                  <c:v>45558</c:v>
                </c:pt>
                <c:pt idx="65">
                  <c:v>45555</c:v>
                </c:pt>
                <c:pt idx="66">
                  <c:v>45554</c:v>
                </c:pt>
                <c:pt idx="67">
                  <c:v>45553</c:v>
                </c:pt>
                <c:pt idx="68">
                  <c:v>45552</c:v>
                </c:pt>
                <c:pt idx="69">
                  <c:v>45551</c:v>
                </c:pt>
                <c:pt idx="70">
                  <c:v>45548</c:v>
                </c:pt>
                <c:pt idx="71">
                  <c:v>45547</c:v>
                </c:pt>
                <c:pt idx="72">
                  <c:v>45546</c:v>
                </c:pt>
                <c:pt idx="73">
                  <c:v>45545</c:v>
                </c:pt>
                <c:pt idx="74">
                  <c:v>45544</c:v>
                </c:pt>
                <c:pt idx="75">
                  <c:v>45541</c:v>
                </c:pt>
                <c:pt idx="76">
                  <c:v>45540</c:v>
                </c:pt>
                <c:pt idx="77">
                  <c:v>45539</c:v>
                </c:pt>
                <c:pt idx="78">
                  <c:v>45534</c:v>
                </c:pt>
                <c:pt idx="79">
                  <c:v>45533</c:v>
                </c:pt>
                <c:pt idx="80">
                  <c:v>45532</c:v>
                </c:pt>
                <c:pt idx="81">
                  <c:v>45531</c:v>
                </c:pt>
                <c:pt idx="82">
                  <c:v>45530</c:v>
                </c:pt>
                <c:pt idx="83">
                  <c:v>45527</c:v>
                </c:pt>
                <c:pt idx="84">
                  <c:v>45526</c:v>
                </c:pt>
                <c:pt idx="85">
                  <c:v>45525</c:v>
                </c:pt>
                <c:pt idx="86">
                  <c:v>45524</c:v>
                </c:pt>
                <c:pt idx="87">
                  <c:v>45523</c:v>
                </c:pt>
                <c:pt idx="88">
                  <c:v>45520</c:v>
                </c:pt>
                <c:pt idx="89">
                  <c:v>45519</c:v>
                </c:pt>
                <c:pt idx="90">
                  <c:v>45518</c:v>
                </c:pt>
                <c:pt idx="91">
                  <c:v>45517</c:v>
                </c:pt>
                <c:pt idx="92">
                  <c:v>45516</c:v>
                </c:pt>
                <c:pt idx="93">
                  <c:v>45513</c:v>
                </c:pt>
                <c:pt idx="94">
                  <c:v>45512</c:v>
                </c:pt>
                <c:pt idx="95">
                  <c:v>45511</c:v>
                </c:pt>
                <c:pt idx="96">
                  <c:v>45510</c:v>
                </c:pt>
                <c:pt idx="97">
                  <c:v>45509</c:v>
                </c:pt>
                <c:pt idx="98">
                  <c:v>45506</c:v>
                </c:pt>
                <c:pt idx="99">
                  <c:v>45505</c:v>
                </c:pt>
                <c:pt idx="100">
                  <c:v>45504</c:v>
                </c:pt>
                <c:pt idx="101">
                  <c:v>45503</c:v>
                </c:pt>
                <c:pt idx="102">
                  <c:v>45502</c:v>
                </c:pt>
                <c:pt idx="103">
                  <c:v>45499</c:v>
                </c:pt>
                <c:pt idx="104">
                  <c:v>45498</c:v>
                </c:pt>
                <c:pt idx="105">
                  <c:v>45497</c:v>
                </c:pt>
                <c:pt idx="106">
                  <c:v>45496</c:v>
                </c:pt>
                <c:pt idx="107">
                  <c:v>45495</c:v>
                </c:pt>
                <c:pt idx="108">
                  <c:v>45492</c:v>
                </c:pt>
                <c:pt idx="109">
                  <c:v>45491</c:v>
                </c:pt>
                <c:pt idx="110">
                  <c:v>45490</c:v>
                </c:pt>
                <c:pt idx="111">
                  <c:v>45489</c:v>
                </c:pt>
                <c:pt idx="112">
                  <c:v>45488</c:v>
                </c:pt>
                <c:pt idx="113">
                  <c:v>45485</c:v>
                </c:pt>
                <c:pt idx="114">
                  <c:v>45484</c:v>
                </c:pt>
                <c:pt idx="115">
                  <c:v>45483</c:v>
                </c:pt>
                <c:pt idx="116">
                  <c:v>45482</c:v>
                </c:pt>
                <c:pt idx="117">
                  <c:v>45481</c:v>
                </c:pt>
                <c:pt idx="118">
                  <c:v>45478</c:v>
                </c:pt>
                <c:pt idx="119">
                  <c:v>45477</c:v>
                </c:pt>
                <c:pt idx="120">
                  <c:v>45476</c:v>
                </c:pt>
                <c:pt idx="121">
                  <c:v>45475</c:v>
                </c:pt>
                <c:pt idx="122">
                  <c:v>45474</c:v>
                </c:pt>
                <c:pt idx="123">
                  <c:v>45471</c:v>
                </c:pt>
                <c:pt idx="124">
                  <c:v>45470</c:v>
                </c:pt>
                <c:pt idx="125">
                  <c:v>45469</c:v>
                </c:pt>
                <c:pt idx="126">
                  <c:v>45468</c:v>
                </c:pt>
                <c:pt idx="127">
                  <c:v>45467</c:v>
                </c:pt>
                <c:pt idx="128">
                  <c:v>45464</c:v>
                </c:pt>
                <c:pt idx="129">
                  <c:v>45463</c:v>
                </c:pt>
                <c:pt idx="130">
                  <c:v>45462</c:v>
                </c:pt>
                <c:pt idx="131">
                  <c:v>45461</c:v>
                </c:pt>
                <c:pt idx="132">
                  <c:v>45460</c:v>
                </c:pt>
                <c:pt idx="133">
                  <c:v>45457</c:v>
                </c:pt>
                <c:pt idx="134">
                  <c:v>45456</c:v>
                </c:pt>
                <c:pt idx="135">
                  <c:v>45455</c:v>
                </c:pt>
                <c:pt idx="136">
                  <c:v>45454</c:v>
                </c:pt>
                <c:pt idx="137">
                  <c:v>45453</c:v>
                </c:pt>
                <c:pt idx="138">
                  <c:v>45450</c:v>
                </c:pt>
                <c:pt idx="139">
                  <c:v>45449</c:v>
                </c:pt>
                <c:pt idx="140">
                  <c:v>45448</c:v>
                </c:pt>
                <c:pt idx="141">
                  <c:v>45447</c:v>
                </c:pt>
                <c:pt idx="142">
                  <c:v>45446</c:v>
                </c:pt>
                <c:pt idx="143">
                  <c:v>45443</c:v>
                </c:pt>
                <c:pt idx="144">
                  <c:v>45442</c:v>
                </c:pt>
                <c:pt idx="145">
                  <c:v>45441</c:v>
                </c:pt>
                <c:pt idx="146">
                  <c:v>45440</c:v>
                </c:pt>
                <c:pt idx="147">
                  <c:v>45439</c:v>
                </c:pt>
                <c:pt idx="148">
                  <c:v>45436</c:v>
                </c:pt>
                <c:pt idx="149">
                  <c:v>45435</c:v>
                </c:pt>
                <c:pt idx="150">
                  <c:v>45434</c:v>
                </c:pt>
                <c:pt idx="151">
                  <c:v>45433</c:v>
                </c:pt>
                <c:pt idx="152">
                  <c:v>45432</c:v>
                </c:pt>
                <c:pt idx="153">
                  <c:v>45429</c:v>
                </c:pt>
                <c:pt idx="154">
                  <c:v>45428</c:v>
                </c:pt>
                <c:pt idx="155">
                  <c:v>45427</c:v>
                </c:pt>
                <c:pt idx="156">
                  <c:v>45426</c:v>
                </c:pt>
                <c:pt idx="157">
                  <c:v>45425</c:v>
                </c:pt>
                <c:pt idx="158">
                  <c:v>45422</c:v>
                </c:pt>
                <c:pt idx="159">
                  <c:v>45421</c:v>
                </c:pt>
                <c:pt idx="160">
                  <c:v>45420</c:v>
                </c:pt>
                <c:pt idx="161">
                  <c:v>45419</c:v>
                </c:pt>
                <c:pt idx="162">
                  <c:v>45418</c:v>
                </c:pt>
                <c:pt idx="163">
                  <c:v>45415</c:v>
                </c:pt>
                <c:pt idx="164">
                  <c:v>45414</c:v>
                </c:pt>
                <c:pt idx="165">
                  <c:v>45408</c:v>
                </c:pt>
                <c:pt idx="166">
                  <c:v>45407</c:v>
                </c:pt>
                <c:pt idx="167">
                  <c:v>45406</c:v>
                </c:pt>
                <c:pt idx="168">
                  <c:v>45405</c:v>
                </c:pt>
                <c:pt idx="169">
                  <c:v>45404</c:v>
                </c:pt>
              </c:numCache>
            </c:numRef>
          </c:cat>
          <c:val>
            <c:numRef>
              <c:f>ExportData!$I$13:$I$182</c:f>
              <c:numCache>
                <c:formatCode>#,##0.00</c:formatCode>
                <c:ptCount val="170"/>
                <c:pt idx="0">
                  <c:v>835.27</c:v>
                </c:pt>
                <c:pt idx="1">
                  <c:v>1772.36</c:v>
                </c:pt>
                <c:pt idx="2">
                  <c:v>-26.94</c:v>
                </c:pt>
                <c:pt idx="3">
                  <c:v>801.14</c:v>
                </c:pt>
                <c:pt idx="4">
                  <c:v>489.36</c:v>
                </c:pt>
                <c:pt idx="5">
                  <c:v>313.86</c:v>
                </c:pt>
                <c:pt idx="6">
                  <c:v>389.73</c:v>
                </c:pt>
                <c:pt idx="7">
                  <c:v>856.39</c:v>
                </c:pt>
                <c:pt idx="8">
                  <c:v>297.87</c:v>
                </c:pt>
                <c:pt idx="9">
                  <c:v>472.19</c:v>
                </c:pt>
                <c:pt idx="10">
                  <c:v>-644.9</c:v>
                </c:pt>
                <c:pt idx="11">
                  <c:v>-1852.17</c:v>
                </c:pt>
                <c:pt idx="12">
                  <c:v>917.1</c:v>
                </c:pt>
                <c:pt idx="13">
                  <c:v>496.15</c:v>
                </c:pt>
                <c:pt idx="14">
                  <c:v>442.39</c:v>
                </c:pt>
                <c:pt idx="15">
                  <c:v>-129.38999999999999</c:v>
                </c:pt>
                <c:pt idx="16">
                  <c:v>-553.5</c:v>
                </c:pt>
                <c:pt idx="17">
                  <c:v>-320.27999999999997</c:v>
                </c:pt>
                <c:pt idx="18">
                  <c:v>-876.73</c:v>
                </c:pt>
                <c:pt idx="19">
                  <c:v>-99.58</c:v>
                </c:pt>
                <c:pt idx="20">
                  <c:v>-55.44</c:v>
                </c:pt>
                <c:pt idx="21">
                  <c:v>-602.28</c:v>
                </c:pt>
                <c:pt idx="22">
                  <c:v>873.79</c:v>
                </c:pt>
                <c:pt idx="23">
                  <c:v>1386.66</c:v>
                </c:pt>
                <c:pt idx="24">
                  <c:v>1462.29</c:v>
                </c:pt>
                <c:pt idx="25">
                  <c:v>342.4</c:v>
                </c:pt>
                <c:pt idx="26">
                  <c:v>744.38</c:v>
                </c:pt>
                <c:pt idx="27">
                  <c:v>-602.02</c:v>
                </c:pt>
                <c:pt idx="28">
                  <c:v>300.06</c:v>
                </c:pt>
                <c:pt idx="29">
                  <c:v>422</c:v>
                </c:pt>
                <c:pt idx="30">
                  <c:v>925.57</c:v>
                </c:pt>
                <c:pt idx="31">
                  <c:v>8.9499999999999993</c:v>
                </c:pt>
                <c:pt idx="32">
                  <c:v>-301.19</c:v>
                </c:pt>
                <c:pt idx="33">
                  <c:v>-123.33</c:v>
                </c:pt>
                <c:pt idx="34">
                  <c:v>481.2</c:v>
                </c:pt>
                <c:pt idx="35">
                  <c:v>517.80999999999995</c:v>
                </c:pt>
                <c:pt idx="36">
                  <c:v>869.43</c:v>
                </c:pt>
                <c:pt idx="37">
                  <c:v>50.78</c:v>
                </c:pt>
                <c:pt idx="38">
                  <c:v>2947.75</c:v>
                </c:pt>
                <c:pt idx="39">
                  <c:v>370.18</c:v>
                </c:pt>
                <c:pt idx="40">
                  <c:v>-152.31</c:v>
                </c:pt>
                <c:pt idx="41">
                  <c:v>-224.25</c:v>
                </c:pt>
                <c:pt idx="42">
                  <c:v>-486.82</c:v>
                </c:pt>
                <c:pt idx="43">
                  <c:v>164.01</c:v>
                </c:pt>
                <c:pt idx="44">
                  <c:v>339.48</c:v>
                </c:pt>
                <c:pt idx="45">
                  <c:v>-151.62</c:v>
                </c:pt>
                <c:pt idx="46">
                  <c:v>353.78</c:v>
                </c:pt>
                <c:pt idx="47">
                  <c:v>382.89</c:v>
                </c:pt>
                <c:pt idx="48">
                  <c:v>1105.05</c:v>
                </c:pt>
                <c:pt idx="49">
                  <c:v>1140.96</c:v>
                </c:pt>
                <c:pt idx="50">
                  <c:v>446.22</c:v>
                </c:pt>
                <c:pt idx="51">
                  <c:v>-723.27</c:v>
                </c:pt>
                <c:pt idx="52">
                  <c:v>-71.31</c:v>
                </c:pt>
                <c:pt idx="53">
                  <c:v>15</c:v>
                </c:pt>
                <c:pt idx="54">
                  <c:v>327.45</c:v>
                </c:pt>
                <c:pt idx="55">
                  <c:v>141.03</c:v>
                </c:pt>
                <c:pt idx="56">
                  <c:v>-987.71</c:v>
                </c:pt>
                <c:pt idx="57">
                  <c:v>-1022.73</c:v>
                </c:pt>
                <c:pt idx="58">
                  <c:v>-724.6</c:v>
                </c:pt>
                <c:pt idx="59">
                  <c:v>436.8</c:v>
                </c:pt>
                <c:pt idx="60">
                  <c:v>-365.83</c:v>
                </c:pt>
                <c:pt idx="61">
                  <c:v>-1727.56</c:v>
                </c:pt>
                <c:pt idx="62">
                  <c:v>-174.3</c:v>
                </c:pt>
                <c:pt idx="63">
                  <c:v>3210.25</c:v>
                </c:pt>
                <c:pt idx="64">
                  <c:v>234.99</c:v>
                </c:pt>
                <c:pt idx="65">
                  <c:v>597.14</c:v>
                </c:pt>
                <c:pt idx="66">
                  <c:v>316.64999999999998</c:v>
                </c:pt>
                <c:pt idx="67">
                  <c:v>1075.45</c:v>
                </c:pt>
                <c:pt idx="68">
                  <c:v>-692.05</c:v>
                </c:pt>
                <c:pt idx="69">
                  <c:v>22.78</c:v>
                </c:pt>
                <c:pt idx="70">
                  <c:v>231.45</c:v>
                </c:pt>
                <c:pt idx="71">
                  <c:v>117.57</c:v>
                </c:pt>
                <c:pt idx="72">
                  <c:v>-271.11</c:v>
                </c:pt>
                <c:pt idx="73">
                  <c:v>361</c:v>
                </c:pt>
                <c:pt idx="74">
                  <c:v>879.36</c:v>
                </c:pt>
                <c:pt idx="75">
                  <c:v>-606.66</c:v>
                </c:pt>
                <c:pt idx="76">
                  <c:v>686.17</c:v>
                </c:pt>
                <c:pt idx="77">
                  <c:v>1012.55</c:v>
                </c:pt>
                <c:pt idx="78">
                  <c:v>-1491.75</c:v>
                </c:pt>
                <c:pt idx="79">
                  <c:v>24.77</c:v>
                </c:pt>
                <c:pt idx="80">
                  <c:v>373.57</c:v>
                </c:pt>
                <c:pt idx="81">
                  <c:v>-31.82</c:v>
                </c:pt>
                <c:pt idx="82">
                  <c:v>78.89</c:v>
                </c:pt>
                <c:pt idx="83">
                  <c:v>-782.96</c:v>
                </c:pt>
                <c:pt idx="84">
                  <c:v>354.14</c:v>
                </c:pt>
                <c:pt idx="85">
                  <c:v>-581.98</c:v>
                </c:pt>
                <c:pt idx="86">
                  <c:v>-372.56</c:v>
                </c:pt>
                <c:pt idx="87">
                  <c:v>218.87</c:v>
                </c:pt>
                <c:pt idx="88">
                  <c:v>317.42</c:v>
                </c:pt>
                <c:pt idx="89">
                  <c:v>-380.11</c:v>
                </c:pt>
                <c:pt idx="90">
                  <c:v>-775.63</c:v>
                </c:pt>
                <c:pt idx="91">
                  <c:v>-803.8</c:v>
                </c:pt>
                <c:pt idx="92">
                  <c:v>45.4</c:v>
                </c:pt>
                <c:pt idx="93">
                  <c:v>-273.8</c:v>
                </c:pt>
                <c:pt idx="94">
                  <c:v>644.54999999999995</c:v>
                </c:pt>
                <c:pt idx="95">
                  <c:v>756.6</c:v>
                </c:pt>
                <c:pt idx="96">
                  <c:v>219.57</c:v>
                </c:pt>
                <c:pt idx="97">
                  <c:v>585.01</c:v>
                </c:pt>
                <c:pt idx="98">
                  <c:v>-607.67999999999995</c:v>
                </c:pt>
                <c:pt idx="99">
                  <c:v>-1144.24</c:v>
                </c:pt>
                <c:pt idx="100">
                  <c:v>807.5</c:v>
                </c:pt>
                <c:pt idx="101">
                  <c:v>163.26</c:v>
                </c:pt>
                <c:pt idx="102">
                  <c:v>233.23</c:v>
                </c:pt>
                <c:pt idx="103" formatCode="0.00">
                  <c:v>-51.18</c:v>
                </c:pt>
                <c:pt idx="104" formatCode="0.00">
                  <c:v>571.07000000000005</c:v>
                </c:pt>
                <c:pt idx="105" formatCode="0.00">
                  <c:v>-1095.3800000000001</c:v>
                </c:pt>
                <c:pt idx="106" formatCode="0.00">
                  <c:v>-633.26</c:v>
                </c:pt>
                <c:pt idx="107" formatCode="0.00">
                  <c:v>-1281.4000000000001</c:v>
                </c:pt>
                <c:pt idx="108">
                  <c:v>686.96</c:v>
                </c:pt>
                <c:pt idx="109">
                  <c:v>751.13</c:v>
                </c:pt>
                <c:pt idx="110">
                  <c:v>182.77</c:v>
                </c:pt>
                <c:pt idx="111">
                  <c:v>201.71</c:v>
                </c:pt>
                <c:pt idx="112">
                  <c:v>774.03</c:v>
                </c:pt>
                <c:pt idx="113">
                  <c:v>761.31</c:v>
                </c:pt>
                <c:pt idx="114">
                  <c:v>525.99</c:v>
                </c:pt>
                <c:pt idx="115">
                  <c:v>970.69</c:v>
                </c:pt>
                <c:pt idx="116">
                  <c:v>438.87</c:v>
                </c:pt>
                <c:pt idx="117">
                  <c:v>1825.61</c:v>
                </c:pt>
                <c:pt idx="118">
                  <c:v>763.36</c:v>
                </c:pt>
                <c:pt idx="119">
                  <c:v>734.09</c:v>
                </c:pt>
                <c:pt idx="120">
                  <c:v>520.42999999999995</c:v>
                </c:pt>
                <c:pt idx="121">
                  <c:v>673.59</c:v>
                </c:pt>
                <c:pt idx="122">
                  <c:v>708.34</c:v>
                </c:pt>
                <c:pt idx="123">
                  <c:v>629.33000000000004</c:v>
                </c:pt>
                <c:pt idx="124">
                  <c:v>860.45</c:v>
                </c:pt>
                <c:pt idx="125">
                  <c:v>1081.8</c:v>
                </c:pt>
                <c:pt idx="126">
                  <c:v>575.89</c:v>
                </c:pt>
                <c:pt idx="127">
                  <c:v>141.82</c:v>
                </c:pt>
                <c:pt idx="128">
                  <c:v>1797.08</c:v>
                </c:pt>
                <c:pt idx="129">
                  <c:v>346.48</c:v>
                </c:pt>
                <c:pt idx="130">
                  <c:v>1886.9</c:v>
                </c:pt>
                <c:pt idx="131">
                  <c:v>754.35</c:v>
                </c:pt>
                <c:pt idx="132">
                  <c:v>1110.72</c:v>
                </c:pt>
                <c:pt idx="133">
                  <c:v>-32.840000000000003</c:v>
                </c:pt>
                <c:pt idx="134">
                  <c:v>546.64</c:v>
                </c:pt>
                <c:pt idx="135">
                  <c:v>388.55</c:v>
                </c:pt>
                <c:pt idx="136">
                  <c:v>1201.54</c:v>
                </c:pt>
                <c:pt idx="137">
                  <c:v>1046</c:v>
                </c:pt>
                <c:pt idx="138">
                  <c:v>746.44</c:v>
                </c:pt>
                <c:pt idx="139">
                  <c:v>1157.95</c:v>
                </c:pt>
                <c:pt idx="140">
                  <c:v>213.38</c:v>
                </c:pt>
                <c:pt idx="141">
                  <c:v>918.92</c:v>
                </c:pt>
                <c:pt idx="142">
                  <c:v>210.96</c:v>
                </c:pt>
                <c:pt idx="143">
                  <c:v>1947.12</c:v>
                </c:pt>
                <c:pt idx="144">
                  <c:v>1469.09</c:v>
                </c:pt>
                <c:pt idx="145">
                  <c:v>2281.4</c:v>
                </c:pt>
                <c:pt idx="146">
                  <c:v>1425.45</c:v>
                </c:pt>
                <c:pt idx="147">
                  <c:v>973.67</c:v>
                </c:pt>
                <c:pt idx="148">
                  <c:v>2797.8</c:v>
                </c:pt>
                <c:pt idx="149">
                  <c:v>132.71</c:v>
                </c:pt>
                <c:pt idx="150">
                  <c:v>797.75</c:v>
                </c:pt>
                <c:pt idx="151">
                  <c:v>1202.73</c:v>
                </c:pt>
                <c:pt idx="152">
                  <c:v>807.49</c:v>
                </c:pt>
                <c:pt idx="153">
                  <c:v>1115.5899999999999</c:v>
                </c:pt>
                <c:pt idx="154">
                  <c:v>-304.37</c:v>
                </c:pt>
                <c:pt idx="155">
                  <c:v>-111.39</c:v>
                </c:pt>
                <c:pt idx="156">
                  <c:v>879.34</c:v>
                </c:pt>
                <c:pt idx="157">
                  <c:v>849.09</c:v>
                </c:pt>
                <c:pt idx="158">
                  <c:v>789.18</c:v>
                </c:pt>
                <c:pt idx="159">
                  <c:v>1555.05</c:v>
                </c:pt>
                <c:pt idx="160">
                  <c:v>1873.57</c:v>
                </c:pt>
                <c:pt idx="161">
                  <c:v>-213.58</c:v>
                </c:pt>
                <c:pt idx="162">
                  <c:v>-545.36</c:v>
                </c:pt>
                <c:pt idx="163">
                  <c:v>-725.69</c:v>
                </c:pt>
                <c:pt idx="164">
                  <c:v>929.86</c:v>
                </c:pt>
                <c:pt idx="165">
                  <c:v>22.9</c:v>
                </c:pt>
                <c:pt idx="166">
                  <c:v>1039.47</c:v>
                </c:pt>
                <c:pt idx="167">
                  <c:v>-781.57</c:v>
                </c:pt>
                <c:pt idx="168">
                  <c:v>1121.6300000000001</c:v>
                </c:pt>
                <c:pt idx="169">
                  <c:v>-492.05</c:v>
                </c:pt>
              </c:numCache>
            </c:numRef>
          </c:val>
          <c:extLst>
            <c:ext xmlns:c16="http://schemas.microsoft.com/office/drawing/2014/chart" uri="{C3380CC4-5D6E-409C-BE32-E72D297353CC}">
              <c16:uniqueId val="{00000000-B36C-4553-A186-4DFCB249CDF1}"/>
            </c:ext>
          </c:extLst>
        </c:ser>
        <c:ser>
          <c:idx val="1"/>
          <c:order val="1"/>
          <c:tx>
            <c:strRef>
              <c:f>ExportData!$J$12</c:f>
              <c:strCache>
                <c:ptCount val="1"/>
                <c:pt idx="0">
                  <c:v>Cá nhân nước ngoài</c:v>
                </c:pt>
              </c:strCache>
            </c:strRef>
          </c:tx>
          <c:spPr>
            <a:solidFill>
              <a:srgbClr val="4F81BD"/>
            </a:solidFill>
            <a:ln>
              <a:noFill/>
            </a:ln>
            <a:effectLst/>
          </c:spPr>
          <c:invertIfNegative val="0"/>
          <c:cat>
            <c:numRef>
              <c:f>ExportData!$H$13:$H$182</c:f>
              <c:numCache>
                <c:formatCode>m/d/yyyy</c:formatCode>
                <c:ptCount val="170"/>
                <c:pt idx="0">
                  <c:v>45646</c:v>
                </c:pt>
                <c:pt idx="1">
                  <c:v>45645</c:v>
                </c:pt>
                <c:pt idx="2">
                  <c:v>45644</c:v>
                </c:pt>
                <c:pt idx="3">
                  <c:v>45643</c:v>
                </c:pt>
                <c:pt idx="4">
                  <c:v>45642</c:v>
                </c:pt>
                <c:pt idx="5">
                  <c:v>45639</c:v>
                </c:pt>
                <c:pt idx="6">
                  <c:v>45638</c:v>
                </c:pt>
                <c:pt idx="7">
                  <c:v>45637</c:v>
                </c:pt>
                <c:pt idx="8">
                  <c:v>45636</c:v>
                </c:pt>
                <c:pt idx="9">
                  <c:v>45635</c:v>
                </c:pt>
                <c:pt idx="10">
                  <c:v>45632</c:v>
                </c:pt>
                <c:pt idx="11">
                  <c:v>45631</c:v>
                </c:pt>
                <c:pt idx="12">
                  <c:v>45630</c:v>
                </c:pt>
                <c:pt idx="13">
                  <c:v>45629</c:v>
                </c:pt>
                <c:pt idx="14">
                  <c:v>45628</c:v>
                </c:pt>
                <c:pt idx="15">
                  <c:v>45625</c:v>
                </c:pt>
                <c:pt idx="16">
                  <c:v>45624</c:v>
                </c:pt>
                <c:pt idx="17">
                  <c:v>45623</c:v>
                </c:pt>
                <c:pt idx="18">
                  <c:v>45622</c:v>
                </c:pt>
                <c:pt idx="19">
                  <c:v>45621</c:v>
                </c:pt>
                <c:pt idx="20">
                  <c:v>45618</c:v>
                </c:pt>
                <c:pt idx="21">
                  <c:v>45617</c:v>
                </c:pt>
                <c:pt idx="22">
                  <c:v>45616</c:v>
                </c:pt>
                <c:pt idx="23">
                  <c:v>45615</c:v>
                </c:pt>
                <c:pt idx="24">
                  <c:v>45614</c:v>
                </c:pt>
                <c:pt idx="25">
                  <c:v>45611</c:v>
                </c:pt>
                <c:pt idx="26">
                  <c:v>45610</c:v>
                </c:pt>
                <c:pt idx="27">
                  <c:v>45609</c:v>
                </c:pt>
                <c:pt idx="28">
                  <c:v>45608</c:v>
                </c:pt>
                <c:pt idx="29">
                  <c:v>45607</c:v>
                </c:pt>
                <c:pt idx="30">
                  <c:v>45604</c:v>
                </c:pt>
                <c:pt idx="31">
                  <c:v>45603</c:v>
                </c:pt>
                <c:pt idx="32">
                  <c:v>45602</c:v>
                </c:pt>
                <c:pt idx="33">
                  <c:v>45601</c:v>
                </c:pt>
                <c:pt idx="34">
                  <c:v>45600</c:v>
                </c:pt>
                <c:pt idx="35">
                  <c:v>45597</c:v>
                </c:pt>
                <c:pt idx="36">
                  <c:v>45596</c:v>
                </c:pt>
                <c:pt idx="37">
                  <c:v>45595</c:v>
                </c:pt>
                <c:pt idx="38">
                  <c:v>45594</c:v>
                </c:pt>
                <c:pt idx="39">
                  <c:v>45593</c:v>
                </c:pt>
                <c:pt idx="40">
                  <c:v>45590</c:v>
                </c:pt>
                <c:pt idx="41">
                  <c:v>45589</c:v>
                </c:pt>
                <c:pt idx="42">
                  <c:v>45588</c:v>
                </c:pt>
                <c:pt idx="43">
                  <c:v>45587</c:v>
                </c:pt>
                <c:pt idx="44">
                  <c:v>45586</c:v>
                </c:pt>
                <c:pt idx="45">
                  <c:v>45583</c:v>
                </c:pt>
                <c:pt idx="46">
                  <c:v>45582</c:v>
                </c:pt>
                <c:pt idx="47">
                  <c:v>45581</c:v>
                </c:pt>
                <c:pt idx="48">
                  <c:v>45580</c:v>
                </c:pt>
                <c:pt idx="49">
                  <c:v>45579</c:v>
                </c:pt>
                <c:pt idx="50">
                  <c:v>45576</c:v>
                </c:pt>
                <c:pt idx="51">
                  <c:v>45575</c:v>
                </c:pt>
                <c:pt idx="52">
                  <c:v>45574</c:v>
                </c:pt>
                <c:pt idx="53">
                  <c:v>45573</c:v>
                </c:pt>
                <c:pt idx="54">
                  <c:v>45572</c:v>
                </c:pt>
                <c:pt idx="55">
                  <c:v>45569</c:v>
                </c:pt>
                <c:pt idx="56">
                  <c:v>45568</c:v>
                </c:pt>
                <c:pt idx="57">
                  <c:v>45567</c:v>
                </c:pt>
                <c:pt idx="58">
                  <c:v>45566</c:v>
                </c:pt>
                <c:pt idx="59">
                  <c:v>45565</c:v>
                </c:pt>
                <c:pt idx="60">
                  <c:v>45562</c:v>
                </c:pt>
                <c:pt idx="61">
                  <c:v>45561</c:v>
                </c:pt>
                <c:pt idx="62">
                  <c:v>45560</c:v>
                </c:pt>
                <c:pt idx="63">
                  <c:v>45559</c:v>
                </c:pt>
                <c:pt idx="64">
                  <c:v>45558</c:v>
                </c:pt>
                <c:pt idx="65">
                  <c:v>45555</c:v>
                </c:pt>
                <c:pt idx="66">
                  <c:v>45554</c:v>
                </c:pt>
                <c:pt idx="67">
                  <c:v>45553</c:v>
                </c:pt>
                <c:pt idx="68">
                  <c:v>45552</c:v>
                </c:pt>
                <c:pt idx="69">
                  <c:v>45551</c:v>
                </c:pt>
                <c:pt idx="70">
                  <c:v>45548</c:v>
                </c:pt>
                <c:pt idx="71">
                  <c:v>45547</c:v>
                </c:pt>
                <c:pt idx="72">
                  <c:v>45546</c:v>
                </c:pt>
                <c:pt idx="73">
                  <c:v>45545</c:v>
                </c:pt>
                <c:pt idx="74">
                  <c:v>45544</c:v>
                </c:pt>
                <c:pt idx="75">
                  <c:v>45541</c:v>
                </c:pt>
                <c:pt idx="76">
                  <c:v>45540</c:v>
                </c:pt>
                <c:pt idx="77">
                  <c:v>45539</c:v>
                </c:pt>
                <c:pt idx="78">
                  <c:v>45534</c:v>
                </c:pt>
                <c:pt idx="79">
                  <c:v>45533</c:v>
                </c:pt>
                <c:pt idx="80">
                  <c:v>45532</c:v>
                </c:pt>
                <c:pt idx="81">
                  <c:v>45531</c:v>
                </c:pt>
                <c:pt idx="82">
                  <c:v>45530</c:v>
                </c:pt>
                <c:pt idx="83">
                  <c:v>45527</c:v>
                </c:pt>
                <c:pt idx="84">
                  <c:v>45526</c:v>
                </c:pt>
                <c:pt idx="85">
                  <c:v>45525</c:v>
                </c:pt>
                <c:pt idx="86">
                  <c:v>45524</c:v>
                </c:pt>
                <c:pt idx="87">
                  <c:v>45523</c:v>
                </c:pt>
                <c:pt idx="88">
                  <c:v>45520</c:v>
                </c:pt>
                <c:pt idx="89">
                  <c:v>45519</c:v>
                </c:pt>
                <c:pt idx="90">
                  <c:v>45518</c:v>
                </c:pt>
                <c:pt idx="91">
                  <c:v>45517</c:v>
                </c:pt>
                <c:pt idx="92">
                  <c:v>45516</c:v>
                </c:pt>
                <c:pt idx="93">
                  <c:v>45513</c:v>
                </c:pt>
                <c:pt idx="94">
                  <c:v>45512</c:v>
                </c:pt>
                <c:pt idx="95">
                  <c:v>45511</c:v>
                </c:pt>
                <c:pt idx="96">
                  <c:v>45510</c:v>
                </c:pt>
                <c:pt idx="97">
                  <c:v>45509</c:v>
                </c:pt>
                <c:pt idx="98">
                  <c:v>45506</c:v>
                </c:pt>
                <c:pt idx="99">
                  <c:v>45505</c:v>
                </c:pt>
                <c:pt idx="100">
                  <c:v>45504</c:v>
                </c:pt>
                <c:pt idx="101">
                  <c:v>45503</c:v>
                </c:pt>
                <c:pt idx="102">
                  <c:v>45502</c:v>
                </c:pt>
                <c:pt idx="103">
                  <c:v>45499</c:v>
                </c:pt>
                <c:pt idx="104">
                  <c:v>45498</c:v>
                </c:pt>
                <c:pt idx="105">
                  <c:v>45497</c:v>
                </c:pt>
                <c:pt idx="106">
                  <c:v>45496</c:v>
                </c:pt>
                <c:pt idx="107">
                  <c:v>45495</c:v>
                </c:pt>
                <c:pt idx="108">
                  <c:v>45492</c:v>
                </c:pt>
                <c:pt idx="109">
                  <c:v>45491</c:v>
                </c:pt>
                <c:pt idx="110">
                  <c:v>45490</c:v>
                </c:pt>
                <c:pt idx="111">
                  <c:v>45489</c:v>
                </c:pt>
                <c:pt idx="112">
                  <c:v>45488</c:v>
                </c:pt>
                <c:pt idx="113">
                  <c:v>45485</c:v>
                </c:pt>
                <c:pt idx="114">
                  <c:v>45484</c:v>
                </c:pt>
                <c:pt idx="115">
                  <c:v>45483</c:v>
                </c:pt>
                <c:pt idx="116">
                  <c:v>45482</c:v>
                </c:pt>
                <c:pt idx="117">
                  <c:v>45481</c:v>
                </c:pt>
                <c:pt idx="118">
                  <c:v>45478</c:v>
                </c:pt>
                <c:pt idx="119">
                  <c:v>45477</c:v>
                </c:pt>
                <c:pt idx="120">
                  <c:v>45476</c:v>
                </c:pt>
                <c:pt idx="121">
                  <c:v>45475</c:v>
                </c:pt>
                <c:pt idx="122">
                  <c:v>45474</c:v>
                </c:pt>
                <c:pt idx="123">
                  <c:v>45471</c:v>
                </c:pt>
                <c:pt idx="124">
                  <c:v>45470</c:v>
                </c:pt>
                <c:pt idx="125">
                  <c:v>45469</c:v>
                </c:pt>
                <c:pt idx="126">
                  <c:v>45468</c:v>
                </c:pt>
                <c:pt idx="127">
                  <c:v>45467</c:v>
                </c:pt>
                <c:pt idx="128">
                  <c:v>45464</c:v>
                </c:pt>
                <c:pt idx="129">
                  <c:v>45463</c:v>
                </c:pt>
                <c:pt idx="130">
                  <c:v>45462</c:v>
                </c:pt>
                <c:pt idx="131">
                  <c:v>45461</c:v>
                </c:pt>
                <c:pt idx="132">
                  <c:v>45460</c:v>
                </c:pt>
                <c:pt idx="133">
                  <c:v>45457</c:v>
                </c:pt>
                <c:pt idx="134">
                  <c:v>45456</c:v>
                </c:pt>
                <c:pt idx="135">
                  <c:v>45455</c:v>
                </c:pt>
                <c:pt idx="136">
                  <c:v>45454</c:v>
                </c:pt>
                <c:pt idx="137">
                  <c:v>45453</c:v>
                </c:pt>
                <c:pt idx="138">
                  <c:v>45450</c:v>
                </c:pt>
                <c:pt idx="139">
                  <c:v>45449</c:v>
                </c:pt>
                <c:pt idx="140">
                  <c:v>45448</c:v>
                </c:pt>
                <c:pt idx="141">
                  <c:v>45447</c:v>
                </c:pt>
                <c:pt idx="142">
                  <c:v>45446</c:v>
                </c:pt>
                <c:pt idx="143">
                  <c:v>45443</c:v>
                </c:pt>
                <c:pt idx="144">
                  <c:v>45442</c:v>
                </c:pt>
                <c:pt idx="145">
                  <c:v>45441</c:v>
                </c:pt>
                <c:pt idx="146">
                  <c:v>45440</c:v>
                </c:pt>
                <c:pt idx="147">
                  <c:v>45439</c:v>
                </c:pt>
                <c:pt idx="148">
                  <c:v>45436</c:v>
                </c:pt>
                <c:pt idx="149">
                  <c:v>45435</c:v>
                </c:pt>
                <c:pt idx="150">
                  <c:v>45434</c:v>
                </c:pt>
                <c:pt idx="151">
                  <c:v>45433</c:v>
                </c:pt>
                <c:pt idx="152">
                  <c:v>45432</c:v>
                </c:pt>
                <c:pt idx="153">
                  <c:v>45429</c:v>
                </c:pt>
                <c:pt idx="154">
                  <c:v>45428</c:v>
                </c:pt>
                <c:pt idx="155">
                  <c:v>45427</c:v>
                </c:pt>
                <c:pt idx="156">
                  <c:v>45426</c:v>
                </c:pt>
                <c:pt idx="157">
                  <c:v>45425</c:v>
                </c:pt>
                <c:pt idx="158">
                  <c:v>45422</c:v>
                </c:pt>
                <c:pt idx="159">
                  <c:v>45421</c:v>
                </c:pt>
                <c:pt idx="160">
                  <c:v>45420</c:v>
                </c:pt>
                <c:pt idx="161">
                  <c:v>45419</c:v>
                </c:pt>
                <c:pt idx="162">
                  <c:v>45418</c:v>
                </c:pt>
                <c:pt idx="163">
                  <c:v>45415</c:v>
                </c:pt>
                <c:pt idx="164">
                  <c:v>45414</c:v>
                </c:pt>
                <c:pt idx="165">
                  <c:v>45408</c:v>
                </c:pt>
                <c:pt idx="166">
                  <c:v>45407</c:v>
                </c:pt>
                <c:pt idx="167">
                  <c:v>45406</c:v>
                </c:pt>
                <c:pt idx="168">
                  <c:v>45405</c:v>
                </c:pt>
                <c:pt idx="169">
                  <c:v>45404</c:v>
                </c:pt>
              </c:numCache>
            </c:numRef>
          </c:cat>
          <c:val>
            <c:numRef>
              <c:f>ExportData!$J$13:$J$182</c:f>
              <c:numCache>
                <c:formatCode>#,##0.00</c:formatCode>
                <c:ptCount val="170"/>
                <c:pt idx="0">
                  <c:v>-8.43</c:v>
                </c:pt>
                <c:pt idx="1">
                  <c:v>-45.35</c:v>
                </c:pt>
                <c:pt idx="2">
                  <c:v>-4.92</c:v>
                </c:pt>
                <c:pt idx="3">
                  <c:v>0.05</c:v>
                </c:pt>
                <c:pt idx="4">
                  <c:v>-3.17</c:v>
                </c:pt>
                <c:pt idx="5">
                  <c:v>-15.67</c:v>
                </c:pt>
                <c:pt idx="6">
                  <c:v>-10.09</c:v>
                </c:pt>
                <c:pt idx="7">
                  <c:v>-6.5</c:v>
                </c:pt>
                <c:pt idx="8">
                  <c:v>-16.54</c:v>
                </c:pt>
                <c:pt idx="9">
                  <c:v>-33.090000000000003</c:v>
                </c:pt>
                <c:pt idx="10">
                  <c:v>-18.600000000000001</c:v>
                </c:pt>
                <c:pt idx="11">
                  <c:v>-31.97</c:v>
                </c:pt>
                <c:pt idx="12">
                  <c:v>9.61</c:v>
                </c:pt>
                <c:pt idx="13">
                  <c:v>10.68</c:v>
                </c:pt>
                <c:pt idx="14">
                  <c:v>4.62</c:v>
                </c:pt>
                <c:pt idx="15">
                  <c:v>7.24</c:v>
                </c:pt>
                <c:pt idx="16">
                  <c:v>14.25</c:v>
                </c:pt>
                <c:pt idx="17">
                  <c:v>-2.54</c:v>
                </c:pt>
                <c:pt idx="18">
                  <c:v>13.54</c:v>
                </c:pt>
                <c:pt idx="19">
                  <c:v>29.73</c:v>
                </c:pt>
                <c:pt idx="20">
                  <c:v>-3.88</c:v>
                </c:pt>
                <c:pt idx="21">
                  <c:v>-18.29</c:v>
                </c:pt>
                <c:pt idx="22">
                  <c:v>2.52</c:v>
                </c:pt>
                <c:pt idx="23">
                  <c:v>3.41</c:v>
                </c:pt>
                <c:pt idx="24">
                  <c:v>-2.74</c:v>
                </c:pt>
                <c:pt idx="25">
                  <c:v>8.43</c:v>
                </c:pt>
                <c:pt idx="26">
                  <c:v>306.13</c:v>
                </c:pt>
                <c:pt idx="27">
                  <c:v>-15.94</c:v>
                </c:pt>
                <c:pt idx="28">
                  <c:v>-11.1</c:v>
                </c:pt>
                <c:pt idx="29">
                  <c:v>10.27</c:v>
                </c:pt>
                <c:pt idx="30">
                  <c:v>-30.12</c:v>
                </c:pt>
                <c:pt idx="31">
                  <c:v>17.739999999999998</c:v>
                </c:pt>
                <c:pt idx="32">
                  <c:v>-5.19</c:v>
                </c:pt>
                <c:pt idx="33">
                  <c:v>-21.81</c:v>
                </c:pt>
                <c:pt idx="34">
                  <c:v>-69.25</c:v>
                </c:pt>
                <c:pt idx="35">
                  <c:v>-12.21</c:v>
                </c:pt>
                <c:pt idx="36">
                  <c:v>7.94</c:v>
                </c:pt>
                <c:pt idx="37">
                  <c:v>-22.47</c:v>
                </c:pt>
                <c:pt idx="38">
                  <c:v>9.35</c:v>
                </c:pt>
                <c:pt idx="39">
                  <c:v>37.64</c:v>
                </c:pt>
                <c:pt idx="40">
                  <c:v>19.71</c:v>
                </c:pt>
                <c:pt idx="41">
                  <c:v>-48.16</c:v>
                </c:pt>
                <c:pt idx="42">
                  <c:v>3.83</c:v>
                </c:pt>
                <c:pt idx="43">
                  <c:v>-10.59</c:v>
                </c:pt>
                <c:pt idx="44">
                  <c:v>12.89</c:v>
                </c:pt>
                <c:pt idx="45">
                  <c:v>3.73</c:v>
                </c:pt>
                <c:pt idx="46">
                  <c:v>10.49</c:v>
                </c:pt>
                <c:pt idx="47">
                  <c:v>-86.84</c:v>
                </c:pt>
                <c:pt idx="48">
                  <c:v>-39.130000000000003</c:v>
                </c:pt>
                <c:pt idx="49">
                  <c:v>-6.36</c:v>
                </c:pt>
                <c:pt idx="50">
                  <c:v>5.27</c:v>
                </c:pt>
                <c:pt idx="51">
                  <c:v>-1.96</c:v>
                </c:pt>
                <c:pt idx="52">
                  <c:v>18.64</c:v>
                </c:pt>
                <c:pt idx="53">
                  <c:v>13.23</c:v>
                </c:pt>
                <c:pt idx="54">
                  <c:v>14.34</c:v>
                </c:pt>
                <c:pt idx="55">
                  <c:v>3.13</c:v>
                </c:pt>
                <c:pt idx="56">
                  <c:v>9.92</c:v>
                </c:pt>
                <c:pt idx="57">
                  <c:v>-12.74</c:v>
                </c:pt>
                <c:pt idx="58">
                  <c:v>2.94</c:v>
                </c:pt>
                <c:pt idx="59">
                  <c:v>-54.7</c:v>
                </c:pt>
                <c:pt idx="60">
                  <c:v>-22.85</c:v>
                </c:pt>
                <c:pt idx="61">
                  <c:v>-30.07</c:v>
                </c:pt>
                <c:pt idx="62">
                  <c:v>16.96</c:v>
                </c:pt>
                <c:pt idx="63">
                  <c:v>9.59</c:v>
                </c:pt>
                <c:pt idx="64">
                  <c:v>28.39</c:v>
                </c:pt>
                <c:pt idx="65">
                  <c:v>14.76</c:v>
                </c:pt>
                <c:pt idx="66">
                  <c:v>-21.29</c:v>
                </c:pt>
                <c:pt idx="67">
                  <c:v>-60.79</c:v>
                </c:pt>
                <c:pt idx="68">
                  <c:v>1.98</c:v>
                </c:pt>
                <c:pt idx="69">
                  <c:v>31.74</c:v>
                </c:pt>
                <c:pt idx="70">
                  <c:v>4.6500000000000004</c:v>
                </c:pt>
                <c:pt idx="71">
                  <c:v>-4.22</c:v>
                </c:pt>
                <c:pt idx="72">
                  <c:v>-9.32</c:v>
                </c:pt>
                <c:pt idx="73">
                  <c:v>20.63</c:v>
                </c:pt>
                <c:pt idx="74">
                  <c:v>-17.350000000000001</c:v>
                </c:pt>
                <c:pt idx="75">
                  <c:v>-23.93</c:v>
                </c:pt>
                <c:pt idx="76">
                  <c:v>-1.44</c:v>
                </c:pt>
                <c:pt idx="77">
                  <c:v>-22.8</c:v>
                </c:pt>
                <c:pt idx="78">
                  <c:v>-0.67</c:v>
                </c:pt>
                <c:pt idx="79">
                  <c:v>-16.579999999999998</c:v>
                </c:pt>
                <c:pt idx="80">
                  <c:v>12.68</c:v>
                </c:pt>
                <c:pt idx="81">
                  <c:v>-5.38</c:v>
                </c:pt>
                <c:pt idx="82">
                  <c:v>-4.6900000000000004</c:v>
                </c:pt>
                <c:pt idx="83">
                  <c:v>-17.75</c:v>
                </c:pt>
                <c:pt idx="84">
                  <c:v>-0.38</c:v>
                </c:pt>
                <c:pt idx="85">
                  <c:v>-17.43</c:v>
                </c:pt>
                <c:pt idx="86">
                  <c:v>-14.55</c:v>
                </c:pt>
                <c:pt idx="87">
                  <c:v>-22.53</c:v>
                </c:pt>
                <c:pt idx="88">
                  <c:v>-9.64</c:v>
                </c:pt>
                <c:pt idx="89">
                  <c:v>7.55</c:v>
                </c:pt>
                <c:pt idx="90">
                  <c:v>-5.45</c:v>
                </c:pt>
                <c:pt idx="91">
                  <c:v>-2.12</c:v>
                </c:pt>
                <c:pt idx="92">
                  <c:v>-4.24</c:v>
                </c:pt>
                <c:pt idx="93">
                  <c:v>15.56</c:v>
                </c:pt>
                <c:pt idx="94">
                  <c:v>20.93</c:v>
                </c:pt>
                <c:pt idx="95">
                  <c:v>-17.22</c:v>
                </c:pt>
                <c:pt idx="96">
                  <c:v>-2.4700000000000002</c:v>
                </c:pt>
                <c:pt idx="97">
                  <c:v>-59.79</c:v>
                </c:pt>
                <c:pt idx="98">
                  <c:v>-29.22</c:v>
                </c:pt>
                <c:pt idx="99">
                  <c:v>-6.74</c:v>
                </c:pt>
                <c:pt idx="100">
                  <c:v>-11.52</c:v>
                </c:pt>
                <c:pt idx="101">
                  <c:v>4.91</c:v>
                </c:pt>
                <c:pt idx="102">
                  <c:v>19.95</c:v>
                </c:pt>
                <c:pt idx="103" formatCode="0.00">
                  <c:v>14.43</c:v>
                </c:pt>
                <c:pt idx="104" formatCode="0.00">
                  <c:v>-17.510000000000002</c:v>
                </c:pt>
                <c:pt idx="105" formatCode="0.00">
                  <c:v>13.92</c:v>
                </c:pt>
                <c:pt idx="106" formatCode="0.00">
                  <c:v>4.79</c:v>
                </c:pt>
                <c:pt idx="107" formatCode="0.00">
                  <c:v>27.95</c:v>
                </c:pt>
                <c:pt idx="108">
                  <c:v>-12.68</c:v>
                </c:pt>
                <c:pt idx="109">
                  <c:v>-3.24</c:v>
                </c:pt>
                <c:pt idx="110">
                  <c:v>10.210000000000001</c:v>
                </c:pt>
                <c:pt idx="111">
                  <c:v>5.61</c:v>
                </c:pt>
                <c:pt idx="112">
                  <c:v>2.21</c:v>
                </c:pt>
                <c:pt idx="113">
                  <c:v>154.13999999999999</c:v>
                </c:pt>
                <c:pt idx="114">
                  <c:v>-6.58</c:v>
                </c:pt>
                <c:pt idx="115">
                  <c:v>-12.15</c:v>
                </c:pt>
                <c:pt idx="116">
                  <c:v>8.2200000000000006</c:v>
                </c:pt>
                <c:pt idx="117">
                  <c:v>-5.59</c:v>
                </c:pt>
                <c:pt idx="118">
                  <c:v>7.71</c:v>
                </c:pt>
                <c:pt idx="119">
                  <c:v>5.64</c:v>
                </c:pt>
                <c:pt idx="120">
                  <c:v>23.3</c:v>
                </c:pt>
                <c:pt idx="121">
                  <c:v>12.76</c:v>
                </c:pt>
                <c:pt idx="122">
                  <c:v>0.83</c:v>
                </c:pt>
                <c:pt idx="123">
                  <c:v>-73.489999999999995</c:v>
                </c:pt>
                <c:pt idx="124">
                  <c:v>-11.29</c:v>
                </c:pt>
                <c:pt idx="125">
                  <c:v>-290.7</c:v>
                </c:pt>
                <c:pt idx="126">
                  <c:v>-209.42</c:v>
                </c:pt>
                <c:pt idx="127">
                  <c:v>-218.48</c:v>
                </c:pt>
                <c:pt idx="128">
                  <c:v>-54.98</c:v>
                </c:pt>
                <c:pt idx="129">
                  <c:v>-12.86</c:v>
                </c:pt>
                <c:pt idx="130">
                  <c:v>-24.68</c:v>
                </c:pt>
                <c:pt idx="131">
                  <c:v>-48.07</c:v>
                </c:pt>
                <c:pt idx="132">
                  <c:v>7.93</c:v>
                </c:pt>
                <c:pt idx="133">
                  <c:v>19.21</c:v>
                </c:pt>
                <c:pt idx="134">
                  <c:v>-15.71</c:v>
                </c:pt>
                <c:pt idx="135">
                  <c:v>-3.96</c:v>
                </c:pt>
                <c:pt idx="136">
                  <c:v>29.12</c:v>
                </c:pt>
                <c:pt idx="137">
                  <c:v>-0.66</c:v>
                </c:pt>
                <c:pt idx="138">
                  <c:v>-16.79</c:v>
                </c:pt>
                <c:pt idx="139">
                  <c:v>-20.43</c:v>
                </c:pt>
                <c:pt idx="140">
                  <c:v>-123.19</c:v>
                </c:pt>
                <c:pt idx="141">
                  <c:v>-336.09</c:v>
                </c:pt>
                <c:pt idx="142">
                  <c:v>30.28</c:v>
                </c:pt>
                <c:pt idx="143">
                  <c:v>-137.32</c:v>
                </c:pt>
                <c:pt idx="144">
                  <c:v>-18.34</c:v>
                </c:pt>
                <c:pt idx="145">
                  <c:v>-112.55</c:v>
                </c:pt>
                <c:pt idx="146">
                  <c:v>-31.44</c:v>
                </c:pt>
                <c:pt idx="147">
                  <c:v>22.72</c:v>
                </c:pt>
                <c:pt idx="148">
                  <c:v>-7</c:v>
                </c:pt>
                <c:pt idx="149">
                  <c:v>-20.309999999999999</c:v>
                </c:pt>
                <c:pt idx="150">
                  <c:v>3.68</c:v>
                </c:pt>
                <c:pt idx="151">
                  <c:v>-34.85</c:v>
                </c:pt>
                <c:pt idx="152">
                  <c:v>-1.39</c:v>
                </c:pt>
                <c:pt idx="153">
                  <c:v>1.4</c:v>
                </c:pt>
                <c:pt idx="154">
                  <c:v>8.92</c:v>
                </c:pt>
                <c:pt idx="155">
                  <c:v>-39.32</c:v>
                </c:pt>
                <c:pt idx="156">
                  <c:v>-12.37</c:v>
                </c:pt>
                <c:pt idx="157">
                  <c:v>0.36</c:v>
                </c:pt>
                <c:pt idx="158">
                  <c:v>11.17</c:v>
                </c:pt>
                <c:pt idx="159">
                  <c:v>-18.66</c:v>
                </c:pt>
                <c:pt idx="160">
                  <c:v>-164.14</c:v>
                </c:pt>
                <c:pt idx="161">
                  <c:v>-22.06</c:v>
                </c:pt>
                <c:pt idx="162">
                  <c:v>-101.68</c:v>
                </c:pt>
                <c:pt idx="163">
                  <c:v>8.18</c:v>
                </c:pt>
                <c:pt idx="164">
                  <c:v>5.87</c:v>
                </c:pt>
                <c:pt idx="165">
                  <c:v>11.33</c:v>
                </c:pt>
                <c:pt idx="166">
                  <c:v>-314.23</c:v>
                </c:pt>
                <c:pt idx="167">
                  <c:v>-38.630000000000003</c:v>
                </c:pt>
                <c:pt idx="168">
                  <c:v>27.03</c:v>
                </c:pt>
                <c:pt idx="169">
                  <c:v>20.11</c:v>
                </c:pt>
              </c:numCache>
            </c:numRef>
          </c:val>
          <c:extLst>
            <c:ext xmlns:c16="http://schemas.microsoft.com/office/drawing/2014/chart" uri="{C3380CC4-5D6E-409C-BE32-E72D297353CC}">
              <c16:uniqueId val="{00000001-B36C-4553-A186-4DFCB249CDF1}"/>
            </c:ext>
          </c:extLst>
        </c:ser>
        <c:ser>
          <c:idx val="2"/>
          <c:order val="2"/>
          <c:tx>
            <c:strRef>
              <c:f>ExportData!$K$12</c:f>
              <c:strCache>
                <c:ptCount val="1"/>
                <c:pt idx="0">
                  <c:v>Tổ chức trong nước</c:v>
                </c:pt>
              </c:strCache>
            </c:strRef>
          </c:tx>
          <c:spPr>
            <a:solidFill>
              <a:srgbClr val="D53D96"/>
            </a:solidFill>
            <a:ln>
              <a:noFill/>
            </a:ln>
            <a:effectLst/>
          </c:spPr>
          <c:invertIfNegative val="0"/>
          <c:cat>
            <c:numRef>
              <c:f>ExportData!$H$13:$H$182</c:f>
              <c:numCache>
                <c:formatCode>m/d/yyyy</c:formatCode>
                <c:ptCount val="170"/>
                <c:pt idx="0">
                  <c:v>45646</c:v>
                </c:pt>
                <c:pt idx="1">
                  <c:v>45645</c:v>
                </c:pt>
                <c:pt idx="2">
                  <c:v>45644</c:v>
                </c:pt>
                <c:pt idx="3">
                  <c:v>45643</c:v>
                </c:pt>
                <c:pt idx="4">
                  <c:v>45642</c:v>
                </c:pt>
                <c:pt idx="5">
                  <c:v>45639</c:v>
                </c:pt>
                <c:pt idx="6">
                  <c:v>45638</c:v>
                </c:pt>
                <c:pt idx="7">
                  <c:v>45637</c:v>
                </c:pt>
                <c:pt idx="8">
                  <c:v>45636</c:v>
                </c:pt>
                <c:pt idx="9">
                  <c:v>45635</c:v>
                </c:pt>
                <c:pt idx="10">
                  <c:v>45632</c:v>
                </c:pt>
                <c:pt idx="11">
                  <c:v>45631</c:v>
                </c:pt>
                <c:pt idx="12">
                  <c:v>45630</c:v>
                </c:pt>
                <c:pt idx="13">
                  <c:v>45629</c:v>
                </c:pt>
                <c:pt idx="14">
                  <c:v>45628</c:v>
                </c:pt>
                <c:pt idx="15">
                  <c:v>45625</c:v>
                </c:pt>
                <c:pt idx="16">
                  <c:v>45624</c:v>
                </c:pt>
                <c:pt idx="17">
                  <c:v>45623</c:v>
                </c:pt>
                <c:pt idx="18">
                  <c:v>45622</c:v>
                </c:pt>
                <c:pt idx="19">
                  <c:v>45621</c:v>
                </c:pt>
                <c:pt idx="20">
                  <c:v>45618</c:v>
                </c:pt>
                <c:pt idx="21">
                  <c:v>45617</c:v>
                </c:pt>
                <c:pt idx="22">
                  <c:v>45616</c:v>
                </c:pt>
                <c:pt idx="23">
                  <c:v>45615</c:v>
                </c:pt>
                <c:pt idx="24">
                  <c:v>45614</c:v>
                </c:pt>
                <c:pt idx="25">
                  <c:v>45611</c:v>
                </c:pt>
                <c:pt idx="26">
                  <c:v>45610</c:v>
                </c:pt>
                <c:pt idx="27">
                  <c:v>45609</c:v>
                </c:pt>
                <c:pt idx="28">
                  <c:v>45608</c:v>
                </c:pt>
                <c:pt idx="29">
                  <c:v>45607</c:v>
                </c:pt>
                <c:pt idx="30">
                  <c:v>45604</c:v>
                </c:pt>
                <c:pt idx="31">
                  <c:v>45603</c:v>
                </c:pt>
                <c:pt idx="32">
                  <c:v>45602</c:v>
                </c:pt>
                <c:pt idx="33">
                  <c:v>45601</c:v>
                </c:pt>
                <c:pt idx="34">
                  <c:v>45600</c:v>
                </c:pt>
                <c:pt idx="35">
                  <c:v>45597</c:v>
                </c:pt>
                <c:pt idx="36">
                  <c:v>45596</c:v>
                </c:pt>
                <c:pt idx="37">
                  <c:v>45595</c:v>
                </c:pt>
                <c:pt idx="38">
                  <c:v>45594</c:v>
                </c:pt>
                <c:pt idx="39">
                  <c:v>45593</c:v>
                </c:pt>
                <c:pt idx="40">
                  <c:v>45590</c:v>
                </c:pt>
                <c:pt idx="41">
                  <c:v>45589</c:v>
                </c:pt>
                <c:pt idx="42">
                  <c:v>45588</c:v>
                </c:pt>
                <c:pt idx="43">
                  <c:v>45587</c:v>
                </c:pt>
                <c:pt idx="44">
                  <c:v>45586</c:v>
                </c:pt>
                <c:pt idx="45">
                  <c:v>45583</c:v>
                </c:pt>
                <c:pt idx="46">
                  <c:v>45582</c:v>
                </c:pt>
                <c:pt idx="47">
                  <c:v>45581</c:v>
                </c:pt>
                <c:pt idx="48">
                  <c:v>45580</c:v>
                </c:pt>
                <c:pt idx="49">
                  <c:v>45579</c:v>
                </c:pt>
                <c:pt idx="50">
                  <c:v>45576</c:v>
                </c:pt>
                <c:pt idx="51">
                  <c:v>45575</c:v>
                </c:pt>
                <c:pt idx="52">
                  <c:v>45574</c:v>
                </c:pt>
                <c:pt idx="53">
                  <c:v>45573</c:v>
                </c:pt>
                <c:pt idx="54">
                  <c:v>45572</c:v>
                </c:pt>
                <c:pt idx="55">
                  <c:v>45569</c:v>
                </c:pt>
                <c:pt idx="56">
                  <c:v>45568</c:v>
                </c:pt>
                <c:pt idx="57">
                  <c:v>45567</c:v>
                </c:pt>
                <c:pt idx="58">
                  <c:v>45566</c:v>
                </c:pt>
                <c:pt idx="59">
                  <c:v>45565</c:v>
                </c:pt>
                <c:pt idx="60">
                  <c:v>45562</c:v>
                </c:pt>
                <c:pt idx="61">
                  <c:v>45561</c:v>
                </c:pt>
                <c:pt idx="62">
                  <c:v>45560</c:v>
                </c:pt>
                <c:pt idx="63">
                  <c:v>45559</c:v>
                </c:pt>
                <c:pt idx="64">
                  <c:v>45558</c:v>
                </c:pt>
                <c:pt idx="65">
                  <c:v>45555</c:v>
                </c:pt>
                <c:pt idx="66">
                  <c:v>45554</c:v>
                </c:pt>
                <c:pt idx="67">
                  <c:v>45553</c:v>
                </c:pt>
                <c:pt idx="68">
                  <c:v>45552</c:v>
                </c:pt>
                <c:pt idx="69">
                  <c:v>45551</c:v>
                </c:pt>
                <c:pt idx="70">
                  <c:v>45548</c:v>
                </c:pt>
                <c:pt idx="71">
                  <c:v>45547</c:v>
                </c:pt>
                <c:pt idx="72">
                  <c:v>45546</c:v>
                </c:pt>
                <c:pt idx="73">
                  <c:v>45545</c:v>
                </c:pt>
                <c:pt idx="74">
                  <c:v>45544</c:v>
                </c:pt>
                <c:pt idx="75">
                  <c:v>45541</c:v>
                </c:pt>
                <c:pt idx="76">
                  <c:v>45540</c:v>
                </c:pt>
                <c:pt idx="77">
                  <c:v>45539</c:v>
                </c:pt>
                <c:pt idx="78">
                  <c:v>45534</c:v>
                </c:pt>
                <c:pt idx="79">
                  <c:v>45533</c:v>
                </c:pt>
                <c:pt idx="80">
                  <c:v>45532</c:v>
                </c:pt>
                <c:pt idx="81">
                  <c:v>45531</c:v>
                </c:pt>
                <c:pt idx="82">
                  <c:v>45530</c:v>
                </c:pt>
                <c:pt idx="83">
                  <c:v>45527</c:v>
                </c:pt>
                <c:pt idx="84">
                  <c:v>45526</c:v>
                </c:pt>
                <c:pt idx="85">
                  <c:v>45525</c:v>
                </c:pt>
                <c:pt idx="86">
                  <c:v>45524</c:v>
                </c:pt>
                <c:pt idx="87">
                  <c:v>45523</c:v>
                </c:pt>
                <c:pt idx="88">
                  <c:v>45520</c:v>
                </c:pt>
                <c:pt idx="89">
                  <c:v>45519</c:v>
                </c:pt>
                <c:pt idx="90">
                  <c:v>45518</c:v>
                </c:pt>
                <c:pt idx="91">
                  <c:v>45517</c:v>
                </c:pt>
                <c:pt idx="92">
                  <c:v>45516</c:v>
                </c:pt>
                <c:pt idx="93">
                  <c:v>45513</c:v>
                </c:pt>
                <c:pt idx="94">
                  <c:v>45512</c:v>
                </c:pt>
                <c:pt idx="95">
                  <c:v>45511</c:v>
                </c:pt>
                <c:pt idx="96">
                  <c:v>45510</c:v>
                </c:pt>
                <c:pt idx="97">
                  <c:v>45509</c:v>
                </c:pt>
                <c:pt idx="98">
                  <c:v>45506</c:v>
                </c:pt>
                <c:pt idx="99">
                  <c:v>45505</c:v>
                </c:pt>
                <c:pt idx="100">
                  <c:v>45504</c:v>
                </c:pt>
                <c:pt idx="101">
                  <c:v>45503</c:v>
                </c:pt>
                <c:pt idx="102">
                  <c:v>45502</c:v>
                </c:pt>
                <c:pt idx="103">
                  <c:v>45499</c:v>
                </c:pt>
                <c:pt idx="104">
                  <c:v>45498</c:v>
                </c:pt>
                <c:pt idx="105">
                  <c:v>45497</c:v>
                </c:pt>
                <c:pt idx="106">
                  <c:v>45496</c:v>
                </c:pt>
                <c:pt idx="107">
                  <c:v>45495</c:v>
                </c:pt>
                <c:pt idx="108">
                  <c:v>45492</c:v>
                </c:pt>
                <c:pt idx="109">
                  <c:v>45491</c:v>
                </c:pt>
                <c:pt idx="110">
                  <c:v>45490</c:v>
                </c:pt>
                <c:pt idx="111">
                  <c:v>45489</c:v>
                </c:pt>
                <c:pt idx="112">
                  <c:v>45488</c:v>
                </c:pt>
                <c:pt idx="113">
                  <c:v>45485</c:v>
                </c:pt>
                <c:pt idx="114">
                  <c:v>45484</c:v>
                </c:pt>
                <c:pt idx="115">
                  <c:v>45483</c:v>
                </c:pt>
                <c:pt idx="116">
                  <c:v>45482</c:v>
                </c:pt>
                <c:pt idx="117">
                  <c:v>45481</c:v>
                </c:pt>
                <c:pt idx="118">
                  <c:v>45478</c:v>
                </c:pt>
                <c:pt idx="119">
                  <c:v>45477</c:v>
                </c:pt>
                <c:pt idx="120">
                  <c:v>45476</c:v>
                </c:pt>
                <c:pt idx="121">
                  <c:v>45475</c:v>
                </c:pt>
                <c:pt idx="122">
                  <c:v>45474</c:v>
                </c:pt>
                <c:pt idx="123">
                  <c:v>45471</c:v>
                </c:pt>
                <c:pt idx="124">
                  <c:v>45470</c:v>
                </c:pt>
                <c:pt idx="125">
                  <c:v>45469</c:v>
                </c:pt>
                <c:pt idx="126">
                  <c:v>45468</c:v>
                </c:pt>
                <c:pt idx="127">
                  <c:v>45467</c:v>
                </c:pt>
                <c:pt idx="128">
                  <c:v>45464</c:v>
                </c:pt>
                <c:pt idx="129">
                  <c:v>45463</c:v>
                </c:pt>
                <c:pt idx="130">
                  <c:v>45462</c:v>
                </c:pt>
                <c:pt idx="131">
                  <c:v>45461</c:v>
                </c:pt>
                <c:pt idx="132">
                  <c:v>45460</c:v>
                </c:pt>
                <c:pt idx="133">
                  <c:v>45457</c:v>
                </c:pt>
                <c:pt idx="134">
                  <c:v>45456</c:v>
                </c:pt>
                <c:pt idx="135">
                  <c:v>45455</c:v>
                </c:pt>
                <c:pt idx="136">
                  <c:v>45454</c:v>
                </c:pt>
                <c:pt idx="137">
                  <c:v>45453</c:v>
                </c:pt>
                <c:pt idx="138">
                  <c:v>45450</c:v>
                </c:pt>
                <c:pt idx="139">
                  <c:v>45449</c:v>
                </c:pt>
                <c:pt idx="140">
                  <c:v>45448</c:v>
                </c:pt>
                <c:pt idx="141">
                  <c:v>45447</c:v>
                </c:pt>
                <c:pt idx="142">
                  <c:v>45446</c:v>
                </c:pt>
                <c:pt idx="143">
                  <c:v>45443</c:v>
                </c:pt>
                <c:pt idx="144">
                  <c:v>45442</c:v>
                </c:pt>
                <c:pt idx="145">
                  <c:v>45441</c:v>
                </c:pt>
                <c:pt idx="146">
                  <c:v>45440</c:v>
                </c:pt>
                <c:pt idx="147">
                  <c:v>45439</c:v>
                </c:pt>
                <c:pt idx="148">
                  <c:v>45436</c:v>
                </c:pt>
                <c:pt idx="149">
                  <c:v>45435</c:v>
                </c:pt>
                <c:pt idx="150">
                  <c:v>45434</c:v>
                </c:pt>
                <c:pt idx="151">
                  <c:v>45433</c:v>
                </c:pt>
                <c:pt idx="152">
                  <c:v>45432</c:v>
                </c:pt>
                <c:pt idx="153">
                  <c:v>45429</c:v>
                </c:pt>
                <c:pt idx="154">
                  <c:v>45428</c:v>
                </c:pt>
                <c:pt idx="155">
                  <c:v>45427</c:v>
                </c:pt>
                <c:pt idx="156">
                  <c:v>45426</c:v>
                </c:pt>
                <c:pt idx="157">
                  <c:v>45425</c:v>
                </c:pt>
                <c:pt idx="158">
                  <c:v>45422</c:v>
                </c:pt>
                <c:pt idx="159">
                  <c:v>45421</c:v>
                </c:pt>
                <c:pt idx="160">
                  <c:v>45420</c:v>
                </c:pt>
                <c:pt idx="161">
                  <c:v>45419</c:v>
                </c:pt>
                <c:pt idx="162">
                  <c:v>45418</c:v>
                </c:pt>
                <c:pt idx="163">
                  <c:v>45415</c:v>
                </c:pt>
                <c:pt idx="164">
                  <c:v>45414</c:v>
                </c:pt>
                <c:pt idx="165">
                  <c:v>45408</c:v>
                </c:pt>
                <c:pt idx="166">
                  <c:v>45407</c:v>
                </c:pt>
                <c:pt idx="167">
                  <c:v>45406</c:v>
                </c:pt>
                <c:pt idx="168">
                  <c:v>45405</c:v>
                </c:pt>
                <c:pt idx="169">
                  <c:v>45404</c:v>
                </c:pt>
              </c:numCache>
            </c:numRef>
          </c:cat>
          <c:val>
            <c:numRef>
              <c:f>ExportData!$K$13:$K$182</c:f>
              <c:numCache>
                <c:formatCode>#,##0.00</c:formatCode>
                <c:ptCount val="170"/>
                <c:pt idx="0">
                  <c:v>-865.31</c:v>
                </c:pt>
                <c:pt idx="1">
                  <c:v>-1292.76</c:v>
                </c:pt>
                <c:pt idx="2">
                  <c:v>33.08</c:v>
                </c:pt>
                <c:pt idx="3">
                  <c:v>-132.22</c:v>
                </c:pt>
                <c:pt idx="4">
                  <c:v>-284.60000000000002</c:v>
                </c:pt>
                <c:pt idx="5">
                  <c:v>-284.94</c:v>
                </c:pt>
                <c:pt idx="6">
                  <c:v>-94.39</c:v>
                </c:pt>
                <c:pt idx="7">
                  <c:v>-660.85</c:v>
                </c:pt>
                <c:pt idx="8">
                  <c:v>-162.99</c:v>
                </c:pt>
                <c:pt idx="9">
                  <c:v>8.89</c:v>
                </c:pt>
                <c:pt idx="10">
                  <c:v>287.8</c:v>
                </c:pt>
                <c:pt idx="11">
                  <c:v>1185.9000000000001</c:v>
                </c:pt>
                <c:pt idx="12">
                  <c:v>-264.82</c:v>
                </c:pt>
                <c:pt idx="13">
                  <c:v>-269.81</c:v>
                </c:pt>
                <c:pt idx="14">
                  <c:v>-138.13</c:v>
                </c:pt>
                <c:pt idx="15">
                  <c:v>-200.53</c:v>
                </c:pt>
                <c:pt idx="16">
                  <c:v>508.56</c:v>
                </c:pt>
                <c:pt idx="17">
                  <c:v>-18.88</c:v>
                </c:pt>
                <c:pt idx="18">
                  <c:v>648.29</c:v>
                </c:pt>
                <c:pt idx="19">
                  <c:v>44.22</c:v>
                </c:pt>
                <c:pt idx="20">
                  <c:v>26.1</c:v>
                </c:pt>
                <c:pt idx="21">
                  <c:v>1463.67</c:v>
                </c:pt>
                <c:pt idx="22">
                  <c:v>343.99</c:v>
                </c:pt>
                <c:pt idx="23">
                  <c:v>288.97000000000003</c:v>
                </c:pt>
                <c:pt idx="24">
                  <c:v>11.34</c:v>
                </c:pt>
                <c:pt idx="25">
                  <c:v>987.01</c:v>
                </c:pt>
                <c:pt idx="26">
                  <c:v>212.61</c:v>
                </c:pt>
                <c:pt idx="27">
                  <c:v>776.99</c:v>
                </c:pt>
                <c:pt idx="28">
                  <c:v>307.89</c:v>
                </c:pt>
                <c:pt idx="29">
                  <c:v>535.11</c:v>
                </c:pt>
                <c:pt idx="30">
                  <c:v>242.89</c:v>
                </c:pt>
                <c:pt idx="31">
                  <c:v>381.66</c:v>
                </c:pt>
                <c:pt idx="32">
                  <c:v>683.96</c:v>
                </c:pt>
                <c:pt idx="33">
                  <c:v>978.77</c:v>
                </c:pt>
                <c:pt idx="34">
                  <c:v>191.1</c:v>
                </c:pt>
                <c:pt idx="35">
                  <c:v>-210.81</c:v>
                </c:pt>
                <c:pt idx="36">
                  <c:v>748.43</c:v>
                </c:pt>
                <c:pt idx="37">
                  <c:v>99.25</c:v>
                </c:pt>
                <c:pt idx="38">
                  <c:v>2177.81</c:v>
                </c:pt>
                <c:pt idx="39">
                  <c:v>86.91</c:v>
                </c:pt>
                <c:pt idx="40">
                  <c:v>564.83000000000004</c:v>
                </c:pt>
                <c:pt idx="41">
                  <c:v>459.61</c:v>
                </c:pt>
                <c:pt idx="42">
                  <c:v>476.88</c:v>
                </c:pt>
                <c:pt idx="43">
                  <c:v>-25.58</c:v>
                </c:pt>
                <c:pt idx="44">
                  <c:v>-69.77</c:v>
                </c:pt>
                <c:pt idx="45">
                  <c:v>309.20999999999998</c:v>
                </c:pt>
                <c:pt idx="46">
                  <c:v>50.49</c:v>
                </c:pt>
                <c:pt idx="47">
                  <c:v>-52.48</c:v>
                </c:pt>
                <c:pt idx="48">
                  <c:v>-529.86</c:v>
                </c:pt>
                <c:pt idx="49">
                  <c:v>-525.70000000000005</c:v>
                </c:pt>
                <c:pt idx="50">
                  <c:v>-138.94999999999999</c:v>
                </c:pt>
                <c:pt idx="51">
                  <c:v>220.26</c:v>
                </c:pt>
                <c:pt idx="52">
                  <c:v>117.58</c:v>
                </c:pt>
                <c:pt idx="53">
                  <c:v>101.03</c:v>
                </c:pt>
                <c:pt idx="54">
                  <c:v>9.85</c:v>
                </c:pt>
                <c:pt idx="55">
                  <c:v>431.69</c:v>
                </c:pt>
                <c:pt idx="56">
                  <c:v>413.88</c:v>
                </c:pt>
                <c:pt idx="57">
                  <c:v>765.15</c:v>
                </c:pt>
                <c:pt idx="58">
                  <c:v>35.020000000000003</c:v>
                </c:pt>
                <c:pt idx="59">
                  <c:v>66.73</c:v>
                </c:pt>
                <c:pt idx="60">
                  <c:v>115.83</c:v>
                </c:pt>
                <c:pt idx="61">
                  <c:v>769.46</c:v>
                </c:pt>
                <c:pt idx="62">
                  <c:v>-351.61</c:v>
                </c:pt>
                <c:pt idx="63">
                  <c:v>-778.84</c:v>
                </c:pt>
                <c:pt idx="64">
                  <c:v>-450.54</c:v>
                </c:pt>
                <c:pt idx="65">
                  <c:v>-293.10000000000002</c:v>
                </c:pt>
                <c:pt idx="66">
                  <c:v>-788.08</c:v>
                </c:pt>
                <c:pt idx="67">
                  <c:v>-1387.49</c:v>
                </c:pt>
                <c:pt idx="68">
                  <c:v>166.78</c:v>
                </c:pt>
                <c:pt idx="69">
                  <c:v>-240.71</c:v>
                </c:pt>
                <c:pt idx="70">
                  <c:v>-159.43</c:v>
                </c:pt>
                <c:pt idx="71">
                  <c:v>69.75</c:v>
                </c:pt>
                <c:pt idx="72">
                  <c:v>263.56</c:v>
                </c:pt>
                <c:pt idx="73">
                  <c:v>26.45</c:v>
                </c:pt>
                <c:pt idx="74">
                  <c:v>-396.43</c:v>
                </c:pt>
                <c:pt idx="75">
                  <c:v>373.53</c:v>
                </c:pt>
                <c:pt idx="76">
                  <c:v>0.01</c:v>
                </c:pt>
                <c:pt idx="77">
                  <c:v>-238.91</c:v>
                </c:pt>
                <c:pt idx="78">
                  <c:v>1426.6</c:v>
                </c:pt>
                <c:pt idx="79">
                  <c:v>91.15</c:v>
                </c:pt>
                <c:pt idx="80">
                  <c:v>-260.68</c:v>
                </c:pt>
                <c:pt idx="81">
                  <c:v>273.95</c:v>
                </c:pt>
                <c:pt idx="82">
                  <c:v>311.17</c:v>
                </c:pt>
                <c:pt idx="83">
                  <c:v>860.58</c:v>
                </c:pt>
                <c:pt idx="84">
                  <c:v>118.1</c:v>
                </c:pt>
                <c:pt idx="85">
                  <c:v>798.9</c:v>
                </c:pt>
                <c:pt idx="86">
                  <c:v>45.15</c:v>
                </c:pt>
                <c:pt idx="87">
                  <c:v>92.47</c:v>
                </c:pt>
                <c:pt idx="88">
                  <c:v>-244.13</c:v>
                </c:pt>
                <c:pt idx="89">
                  <c:v>259.76</c:v>
                </c:pt>
                <c:pt idx="90">
                  <c:v>89.28</c:v>
                </c:pt>
                <c:pt idx="91">
                  <c:v>487.26</c:v>
                </c:pt>
                <c:pt idx="92">
                  <c:v>-70.58</c:v>
                </c:pt>
                <c:pt idx="93">
                  <c:v>217.4</c:v>
                </c:pt>
                <c:pt idx="94">
                  <c:v>530.37</c:v>
                </c:pt>
                <c:pt idx="95">
                  <c:v>601.54999999999995</c:v>
                </c:pt>
                <c:pt idx="96">
                  <c:v>509.16</c:v>
                </c:pt>
                <c:pt idx="97">
                  <c:v>153.15</c:v>
                </c:pt>
                <c:pt idx="98">
                  <c:v>-136.94999999999999</c:v>
                </c:pt>
                <c:pt idx="99">
                  <c:v>1085.06</c:v>
                </c:pt>
                <c:pt idx="100">
                  <c:v>-134.09</c:v>
                </c:pt>
                <c:pt idx="101">
                  <c:v>143.75</c:v>
                </c:pt>
                <c:pt idx="102">
                  <c:v>-9.9499999999999993</c:v>
                </c:pt>
                <c:pt idx="103" formatCode="0.00">
                  <c:v>-337.55</c:v>
                </c:pt>
                <c:pt idx="104" formatCode="0.00">
                  <c:v>-81.5</c:v>
                </c:pt>
                <c:pt idx="105" formatCode="0.00">
                  <c:v>856.49</c:v>
                </c:pt>
                <c:pt idx="106" formatCode="0.00">
                  <c:v>760.31</c:v>
                </c:pt>
                <c:pt idx="107" formatCode="0.00">
                  <c:v>872.01</c:v>
                </c:pt>
                <c:pt idx="108">
                  <c:v>-323.37</c:v>
                </c:pt>
                <c:pt idx="109">
                  <c:v>-1664.81</c:v>
                </c:pt>
                <c:pt idx="110">
                  <c:v>-708.9</c:v>
                </c:pt>
                <c:pt idx="111">
                  <c:v>34.64</c:v>
                </c:pt>
                <c:pt idx="112">
                  <c:v>844.07</c:v>
                </c:pt>
                <c:pt idx="113">
                  <c:v>0.57999999999999996</c:v>
                </c:pt>
                <c:pt idx="114">
                  <c:v>-531.91999999999996</c:v>
                </c:pt>
                <c:pt idx="115">
                  <c:v>59.16</c:v>
                </c:pt>
                <c:pt idx="116">
                  <c:v>12.25</c:v>
                </c:pt>
                <c:pt idx="117">
                  <c:v>439.23</c:v>
                </c:pt>
                <c:pt idx="118">
                  <c:v>-391.92</c:v>
                </c:pt>
                <c:pt idx="119">
                  <c:v>-157.93</c:v>
                </c:pt>
                <c:pt idx="120">
                  <c:v>15.56</c:v>
                </c:pt>
                <c:pt idx="121">
                  <c:v>-637.73</c:v>
                </c:pt>
                <c:pt idx="122">
                  <c:v>81.03</c:v>
                </c:pt>
                <c:pt idx="123">
                  <c:v>541.46</c:v>
                </c:pt>
                <c:pt idx="124">
                  <c:v>280.74</c:v>
                </c:pt>
                <c:pt idx="125">
                  <c:v>-483.68</c:v>
                </c:pt>
                <c:pt idx="126">
                  <c:v>128.47</c:v>
                </c:pt>
                <c:pt idx="127">
                  <c:v>788.75</c:v>
                </c:pt>
                <c:pt idx="128">
                  <c:v>-791.37</c:v>
                </c:pt>
                <c:pt idx="129">
                  <c:v>645.62</c:v>
                </c:pt>
                <c:pt idx="130">
                  <c:v>-365.73</c:v>
                </c:pt>
                <c:pt idx="131">
                  <c:v>-99.72</c:v>
                </c:pt>
                <c:pt idx="132">
                  <c:v>-322.70999999999998</c:v>
                </c:pt>
                <c:pt idx="133">
                  <c:v>604.08000000000004</c:v>
                </c:pt>
                <c:pt idx="134">
                  <c:v>867.22</c:v>
                </c:pt>
                <c:pt idx="135">
                  <c:v>201.39</c:v>
                </c:pt>
                <c:pt idx="136">
                  <c:v>643.46</c:v>
                </c:pt>
                <c:pt idx="137">
                  <c:v>58.17</c:v>
                </c:pt>
                <c:pt idx="138">
                  <c:v>-269.70999999999998</c:v>
                </c:pt>
                <c:pt idx="139">
                  <c:v>-416.25</c:v>
                </c:pt>
                <c:pt idx="140">
                  <c:v>-252.53</c:v>
                </c:pt>
                <c:pt idx="141">
                  <c:v>-784.13</c:v>
                </c:pt>
                <c:pt idx="142">
                  <c:v>35.93</c:v>
                </c:pt>
                <c:pt idx="143">
                  <c:v>-515.5</c:v>
                </c:pt>
                <c:pt idx="144">
                  <c:v>-118.48</c:v>
                </c:pt>
                <c:pt idx="145">
                  <c:v>-625.07000000000005</c:v>
                </c:pt>
                <c:pt idx="146">
                  <c:v>-277.17</c:v>
                </c:pt>
                <c:pt idx="147">
                  <c:v>-442.29</c:v>
                </c:pt>
                <c:pt idx="148">
                  <c:v>-1266.1600000000001</c:v>
                </c:pt>
                <c:pt idx="149">
                  <c:v>-203.19</c:v>
                </c:pt>
                <c:pt idx="150">
                  <c:v>61.63</c:v>
                </c:pt>
                <c:pt idx="151">
                  <c:v>-473.27</c:v>
                </c:pt>
                <c:pt idx="152">
                  <c:v>14.09</c:v>
                </c:pt>
                <c:pt idx="153">
                  <c:v>-320.64</c:v>
                </c:pt>
                <c:pt idx="154">
                  <c:v>302.24</c:v>
                </c:pt>
                <c:pt idx="155">
                  <c:v>-183.26</c:v>
                </c:pt>
                <c:pt idx="156">
                  <c:v>-81.16</c:v>
                </c:pt>
                <c:pt idx="157">
                  <c:v>3.78</c:v>
                </c:pt>
                <c:pt idx="158">
                  <c:v>-289.20999999999998</c:v>
                </c:pt>
                <c:pt idx="159">
                  <c:v>147.02000000000001</c:v>
                </c:pt>
                <c:pt idx="160">
                  <c:v>-581.46</c:v>
                </c:pt>
                <c:pt idx="161">
                  <c:v>100.87</c:v>
                </c:pt>
                <c:pt idx="162">
                  <c:v>303.02999999999997</c:v>
                </c:pt>
                <c:pt idx="163">
                  <c:v>171.74</c:v>
                </c:pt>
                <c:pt idx="164">
                  <c:v>-62.64</c:v>
                </c:pt>
                <c:pt idx="165">
                  <c:v>-133.03</c:v>
                </c:pt>
                <c:pt idx="166">
                  <c:v>-577.78</c:v>
                </c:pt>
                <c:pt idx="167">
                  <c:v>1024.26</c:v>
                </c:pt>
                <c:pt idx="168">
                  <c:v>-827.22</c:v>
                </c:pt>
                <c:pt idx="169">
                  <c:v>731.61</c:v>
                </c:pt>
              </c:numCache>
            </c:numRef>
          </c:val>
          <c:extLst>
            <c:ext xmlns:c16="http://schemas.microsoft.com/office/drawing/2014/chart" uri="{C3380CC4-5D6E-409C-BE32-E72D297353CC}">
              <c16:uniqueId val="{00000002-B36C-4553-A186-4DFCB249CDF1}"/>
            </c:ext>
          </c:extLst>
        </c:ser>
        <c:ser>
          <c:idx val="3"/>
          <c:order val="3"/>
          <c:tx>
            <c:strRef>
              <c:f>ExportData!$L$12</c:f>
              <c:strCache>
                <c:ptCount val="1"/>
                <c:pt idx="0">
                  <c:v>Tổ chức nước ngoài</c:v>
                </c:pt>
              </c:strCache>
            </c:strRef>
          </c:tx>
          <c:spPr>
            <a:solidFill>
              <a:srgbClr val="4C2683"/>
            </a:solidFill>
            <a:ln>
              <a:noFill/>
            </a:ln>
            <a:effectLst/>
          </c:spPr>
          <c:invertIfNegative val="0"/>
          <c:cat>
            <c:numRef>
              <c:f>ExportData!$H$13:$H$182</c:f>
              <c:numCache>
                <c:formatCode>m/d/yyyy</c:formatCode>
                <c:ptCount val="170"/>
                <c:pt idx="0">
                  <c:v>45646</c:v>
                </c:pt>
                <c:pt idx="1">
                  <c:v>45645</c:v>
                </c:pt>
                <c:pt idx="2">
                  <c:v>45644</c:v>
                </c:pt>
                <c:pt idx="3">
                  <c:v>45643</c:v>
                </c:pt>
                <c:pt idx="4">
                  <c:v>45642</c:v>
                </c:pt>
                <c:pt idx="5">
                  <c:v>45639</c:v>
                </c:pt>
                <c:pt idx="6">
                  <c:v>45638</c:v>
                </c:pt>
                <c:pt idx="7">
                  <c:v>45637</c:v>
                </c:pt>
                <c:pt idx="8">
                  <c:v>45636</c:v>
                </c:pt>
                <c:pt idx="9">
                  <c:v>45635</c:v>
                </c:pt>
                <c:pt idx="10">
                  <c:v>45632</c:v>
                </c:pt>
                <c:pt idx="11">
                  <c:v>45631</c:v>
                </c:pt>
                <c:pt idx="12">
                  <c:v>45630</c:v>
                </c:pt>
                <c:pt idx="13">
                  <c:v>45629</c:v>
                </c:pt>
                <c:pt idx="14">
                  <c:v>45628</c:v>
                </c:pt>
                <c:pt idx="15">
                  <c:v>45625</c:v>
                </c:pt>
                <c:pt idx="16">
                  <c:v>45624</c:v>
                </c:pt>
                <c:pt idx="17">
                  <c:v>45623</c:v>
                </c:pt>
                <c:pt idx="18">
                  <c:v>45622</c:v>
                </c:pt>
                <c:pt idx="19">
                  <c:v>45621</c:v>
                </c:pt>
                <c:pt idx="20">
                  <c:v>45618</c:v>
                </c:pt>
                <c:pt idx="21">
                  <c:v>45617</c:v>
                </c:pt>
                <c:pt idx="22">
                  <c:v>45616</c:v>
                </c:pt>
                <c:pt idx="23">
                  <c:v>45615</c:v>
                </c:pt>
                <c:pt idx="24">
                  <c:v>45614</c:v>
                </c:pt>
                <c:pt idx="25">
                  <c:v>45611</c:v>
                </c:pt>
                <c:pt idx="26">
                  <c:v>45610</c:v>
                </c:pt>
                <c:pt idx="27">
                  <c:v>45609</c:v>
                </c:pt>
                <c:pt idx="28">
                  <c:v>45608</c:v>
                </c:pt>
                <c:pt idx="29">
                  <c:v>45607</c:v>
                </c:pt>
                <c:pt idx="30">
                  <c:v>45604</c:v>
                </c:pt>
                <c:pt idx="31">
                  <c:v>45603</c:v>
                </c:pt>
                <c:pt idx="32">
                  <c:v>45602</c:v>
                </c:pt>
                <c:pt idx="33">
                  <c:v>45601</c:v>
                </c:pt>
                <c:pt idx="34">
                  <c:v>45600</c:v>
                </c:pt>
                <c:pt idx="35">
                  <c:v>45597</c:v>
                </c:pt>
                <c:pt idx="36">
                  <c:v>45596</c:v>
                </c:pt>
                <c:pt idx="37">
                  <c:v>45595</c:v>
                </c:pt>
                <c:pt idx="38">
                  <c:v>45594</c:v>
                </c:pt>
                <c:pt idx="39">
                  <c:v>45593</c:v>
                </c:pt>
                <c:pt idx="40">
                  <c:v>45590</c:v>
                </c:pt>
                <c:pt idx="41">
                  <c:v>45589</c:v>
                </c:pt>
                <c:pt idx="42">
                  <c:v>45588</c:v>
                </c:pt>
                <c:pt idx="43">
                  <c:v>45587</c:v>
                </c:pt>
                <c:pt idx="44">
                  <c:v>45586</c:v>
                </c:pt>
                <c:pt idx="45">
                  <c:v>45583</c:v>
                </c:pt>
                <c:pt idx="46">
                  <c:v>45582</c:v>
                </c:pt>
                <c:pt idx="47">
                  <c:v>45581</c:v>
                </c:pt>
                <c:pt idx="48">
                  <c:v>45580</c:v>
                </c:pt>
                <c:pt idx="49">
                  <c:v>45579</c:v>
                </c:pt>
                <c:pt idx="50">
                  <c:v>45576</c:v>
                </c:pt>
                <c:pt idx="51">
                  <c:v>45575</c:v>
                </c:pt>
                <c:pt idx="52">
                  <c:v>45574</c:v>
                </c:pt>
                <c:pt idx="53">
                  <c:v>45573</c:v>
                </c:pt>
                <c:pt idx="54">
                  <c:v>45572</c:v>
                </c:pt>
                <c:pt idx="55">
                  <c:v>45569</c:v>
                </c:pt>
                <c:pt idx="56">
                  <c:v>45568</c:v>
                </c:pt>
                <c:pt idx="57">
                  <c:v>45567</c:v>
                </c:pt>
                <c:pt idx="58">
                  <c:v>45566</c:v>
                </c:pt>
                <c:pt idx="59">
                  <c:v>45565</c:v>
                </c:pt>
                <c:pt idx="60">
                  <c:v>45562</c:v>
                </c:pt>
                <c:pt idx="61">
                  <c:v>45561</c:v>
                </c:pt>
                <c:pt idx="62">
                  <c:v>45560</c:v>
                </c:pt>
                <c:pt idx="63">
                  <c:v>45559</c:v>
                </c:pt>
                <c:pt idx="64">
                  <c:v>45558</c:v>
                </c:pt>
                <c:pt idx="65">
                  <c:v>45555</c:v>
                </c:pt>
                <c:pt idx="66">
                  <c:v>45554</c:v>
                </c:pt>
                <c:pt idx="67">
                  <c:v>45553</c:v>
                </c:pt>
                <c:pt idx="68">
                  <c:v>45552</c:v>
                </c:pt>
                <c:pt idx="69">
                  <c:v>45551</c:v>
                </c:pt>
                <c:pt idx="70">
                  <c:v>45548</c:v>
                </c:pt>
                <c:pt idx="71">
                  <c:v>45547</c:v>
                </c:pt>
                <c:pt idx="72">
                  <c:v>45546</c:v>
                </c:pt>
                <c:pt idx="73">
                  <c:v>45545</c:v>
                </c:pt>
                <c:pt idx="74">
                  <c:v>45544</c:v>
                </c:pt>
                <c:pt idx="75">
                  <c:v>45541</c:v>
                </c:pt>
                <c:pt idx="76">
                  <c:v>45540</c:v>
                </c:pt>
                <c:pt idx="77">
                  <c:v>45539</c:v>
                </c:pt>
                <c:pt idx="78">
                  <c:v>45534</c:v>
                </c:pt>
                <c:pt idx="79">
                  <c:v>45533</c:v>
                </c:pt>
                <c:pt idx="80">
                  <c:v>45532</c:v>
                </c:pt>
                <c:pt idx="81">
                  <c:v>45531</c:v>
                </c:pt>
                <c:pt idx="82">
                  <c:v>45530</c:v>
                </c:pt>
                <c:pt idx="83">
                  <c:v>45527</c:v>
                </c:pt>
                <c:pt idx="84">
                  <c:v>45526</c:v>
                </c:pt>
                <c:pt idx="85">
                  <c:v>45525</c:v>
                </c:pt>
                <c:pt idx="86">
                  <c:v>45524</c:v>
                </c:pt>
                <c:pt idx="87">
                  <c:v>45523</c:v>
                </c:pt>
                <c:pt idx="88">
                  <c:v>45520</c:v>
                </c:pt>
                <c:pt idx="89">
                  <c:v>45519</c:v>
                </c:pt>
                <c:pt idx="90">
                  <c:v>45518</c:v>
                </c:pt>
                <c:pt idx="91">
                  <c:v>45517</c:v>
                </c:pt>
                <c:pt idx="92">
                  <c:v>45516</c:v>
                </c:pt>
                <c:pt idx="93">
                  <c:v>45513</c:v>
                </c:pt>
                <c:pt idx="94">
                  <c:v>45512</c:v>
                </c:pt>
                <c:pt idx="95">
                  <c:v>45511</c:v>
                </c:pt>
                <c:pt idx="96">
                  <c:v>45510</c:v>
                </c:pt>
                <c:pt idx="97">
                  <c:v>45509</c:v>
                </c:pt>
                <c:pt idx="98">
                  <c:v>45506</c:v>
                </c:pt>
                <c:pt idx="99">
                  <c:v>45505</c:v>
                </c:pt>
                <c:pt idx="100">
                  <c:v>45504</c:v>
                </c:pt>
                <c:pt idx="101">
                  <c:v>45503</c:v>
                </c:pt>
                <c:pt idx="102">
                  <c:v>45502</c:v>
                </c:pt>
                <c:pt idx="103">
                  <c:v>45499</c:v>
                </c:pt>
                <c:pt idx="104">
                  <c:v>45498</c:v>
                </c:pt>
                <c:pt idx="105">
                  <c:v>45497</c:v>
                </c:pt>
                <c:pt idx="106">
                  <c:v>45496</c:v>
                </c:pt>
                <c:pt idx="107">
                  <c:v>45495</c:v>
                </c:pt>
                <c:pt idx="108">
                  <c:v>45492</c:v>
                </c:pt>
                <c:pt idx="109">
                  <c:v>45491</c:v>
                </c:pt>
                <c:pt idx="110">
                  <c:v>45490</c:v>
                </c:pt>
                <c:pt idx="111">
                  <c:v>45489</c:v>
                </c:pt>
                <c:pt idx="112">
                  <c:v>45488</c:v>
                </c:pt>
                <c:pt idx="113">
                  <c:v>45485</c:v>
                </c:pt>
                <c:pt idx="114">
                  <c:v>45484</c:v>
                </c:pt>
                <c:pt idx="115">
                  <c:v>45483</c:v>
                </c:pt>
                <c:pt idx="116">
                  <c:v>45482</c:v>
                </c:pt>
                <c:pt idx="117">
                  <c:v>45481</c:v>
                </c:pt>
                <c:pt idx="118">
                  <c:v>45478</c:v>
                </c:pt>
                <c:pt idx="119">
                  <c:v>45477</c:v>
                </c:pt>
                <c:pt idx="120">
                  <c:v>45476</c:v>
                </c:pt>
                <c:pt idx="121">
                  <c:v>45475</c:v>
                </c:pt>
                <c:pt idx="122">
                  <c:v>45474</c:v>
                </c:pt>
                <c:pt idx="123">
                  <c:v>45471</c:v>
                </c:pt>
                <c:pt idx="124">
                  <c:v>45470</c:v>
                </c:pt>
                <c:pt idx="125">
                  <c:v>45469</c:v>
                </c:pt>
                <c:pt idx="126">
                  <c:v>45468</c:v>
                </c:pt>
                <c:pt idx="127">
                  <c:v>45467</c:v>
                </c:pt>
                <c:pt idx="128">
                  <c:v>45464</c:v>
                </c:pt>
                <c:pt idx="129">
                  <c:v>45463</c:v>
                </c:pt>
                <c:pt idx="130">
                  <c:v>45462</c:v>
                </c:pt>
                <c:pt idx="131">
                  <c:v>45461</c:v>
                </c:pt>
                <c:pt idx="132">
                  <c:v>45460</c:v>
                </c:pt>
                <c:pt idx="133">
                  <c:v>45457</c:v>
                </c:pt>
                <c:pt idx="134">
                  <c:v>45456</c:v>
                </c:pt>
                <c:pt idx="135">
                  <c:v>45455</c:v>
                </c:pt>
                <c:pt idx="136">
                  <c:v>45454</c:v>
                </c:pt>
                <c:pt idx="137">
                  <c:v>45453</c:v>
                </c:pt>
                <c:pt idx="138">
                  <c:v>45450</c:v>
                </c:pt>
                <c:pt idx="139">
                  <c:v>45449</c:v>
                </c:pt>
                <c:pt idx="140">
                  <c:v>45448</c:v>
                </c:pt>
                <c:pt idx="141">
                  <c:v>45447</c:v>
                </c:pt>
                <c:pt idx="142">
                  <c:v>45446</c:v>
                </c:pt>
                <c:pt idx="143">
                  <c:v>45443</c:v>
                </c:pt>
                <c:pt idx="144">
                  <c:v>45442</c:v>
                </c:pt>
                <c:pt idx="145">
                  <c:v>45441</c:v>
                </c:pt>
                <c:pt idx="146">
                  <c:v>45440</c:v>
                </c:pt>
                <c:pt idx="147">
                  <c:v>45439</c:v>
                </c:pt>
                <c:pt idx="148">
                  <c:v>45436</c:v>
                </c:pt>
                <c:pt idx="149">
                  <c:v>45435</c:v>
                </c:pt>
                <c:pt idx="150">
                  <c:v>45434</c:v>
                </c:pt>
                <c:pt idx="151">
                  <c:v>45433</c:v>
                </c:pt>
                <c:pt idx="152">
                  <c:v>45432</c:v>
                </c:pt>
                <c:pt idx="153">
                  <c:v>45429</c:v>
                </c:pt>
                <c:pt idx="154">
                  <c:v>45428</c:v>
                </c:pt>
                <c:pt idx="155">
                  <c:v>45427</c:v>
                </c:pt>
                <c:pt idx="156">
                  <c:v>45426</c:v>
                </c:pt>
                <c:pt idx="157">
                  <c:v>45425</c:v>
                </c:pt>
                <c:pt idx="158">
                  <c:v>45422</c:v>
                </c:pt>
                <c:pt idx="159">
                  <c:v>45421</c:v>
                </c:pt>
                <c:pt idx="160">
                  <c:v>45420</c:v>
                </c:pt>
                <c:pt idx="161">
                  <c:v>45419</c:v>
                </c:pt>
                <c:pt idx="162">
                  <c:v>45418</c:v>
                </c:pt>
                <c:pt idx="163">
                  <c:v>45415</c:v>
                </c:pt>
                <c:pt idx="164">
                  <c:v>45414</c:v>
                </c:pt>
                <c:pt idx="165">
                  <c:v>45408</c:v>
                </c:pt>
                <c:pt idx="166">
                  <c:v>45407</c:v>
                </c:pt>
                <c:pt idx="167">
                  <c:v>45406</c:v>
                </c:pt>
                <c:pt idx="168">
                  <c:v>45405</c:v>
                </c:pt>
                <c:pt idx="169">
                  <c:v>45404</c:v>
                </c:pt>
              </c:numCache>
            </c:numRef>
          </c:cat>
          <c:val>
            <c:numRef>
              <c:f>ExportData!$L$13:$L$182</c:f>
              <c:numCache>
                <c:formatCode>#,##0.00</c:formatCode>
                <c:ptCount val="170"/>
                <c:pt idx="0">
                  <c:v>38.47</c:v>
                </c:pt>
                <c:pt idx="1">
                  <c:v>-434.26</c:v>
                </c:pt>
                <c:pt idx="2">
                  <c:v>-1.23</c:v>
                </c:pt>
                <c:pt idx="3">
                  <c:v>-668.97</c:v>
                </c:pt>
                <c:pt idx="4">
                  <c:v>-201.59</c:v>
                </c:pt>
                <c:pt idx="5">
                  <c:v>-13.25</c:v>
                </c:pt>
                <c:pt idx="6">
                  <c:v>-285.25</c:v>
                </c:pt>
                <c:pt idx="7">
                  <c:v>-189.04</c:v>
                </c:pt>
                <c:pt idx="8">
                  <c:v>-118.35</c:v>
                </c:pt>
                <c:pt idx="9">
                  <c:v>-447.99</c:v>
                </c:pt>
                <c:pt idx="10">
                  <c:v>375.7</c:v>
                </c:pt>
                <c:pt idx="11">
                  <c:v>698.25</c:v>
                </c:pt>
                <c:pt idx="12">
                  <c:v>-661.9</c:v>
                </c:pt>
                <c:pt idx="13">
                  <c:v>-237.02</c:v>
                </c:pt>
                <c:pt idx="14">
                  <c:v>-308.87</c:v>
                </c:pt>
                <c:pt idx="15">
                  <c:v>322.68</c:v>
                </c:pt>
                <c:pt idx="16">
                  <c:v>30.69</c:v>
                </c:pt>
                <c:pt idx="17">
                  <c:v>341.69</c:v>
                </c:pt>
                <c:pt idx="18">
                  <c:v>214.91</c:v>
                </c:pt>
                <c:pt idx="19">
                  <c:v>25.62</c:v>
                </c:pt>
                <c:pt idx="20">
                  <c:v>33.229999999999997</c:v>
                </c:pt>
                <c:pt idx="21">
                  <c:v>-843.1</c:v>
                </c:pt>
                <c:pt idx="22">
                  <c:v>-1220.3</c:v>
                </c:pt>
                <c:pt idx="23">
                  <c:v>-1679.04</c:v>
                </c:pt>
                <c:pt idx="24">
                  <c:v>-1470.89</c:v>
                </c:pt>
                <c:pt idx="25">
                  <c:v>-1337.84</c:v>
                </c:pt>
                <c:pt idx="26">
                  <c:v>-1263.1300000000001</c:v>
                </c:pt>
                <c:pt idx="27">
                  <c:v>-159.03</c:v>
                </c:pt>
                <c:pt idx="28">
                  <c:v>-596.84</c:v>
                </c:pt>
                <c:pt idx="29">
                  <c:v>-967.38</c:v>
                </c:pt>
                <c:pt idx="30">
                  <c:v>-1138.3399999999999</c:v>
                </c:pt>
                <c:pt idx="31">
                  <c:v>-408.35</c:v>
                </c:pt>
                <c:pt idx="32">
                  <c:v>-377.58</c:v>
                </c:pt>
                <c:pt idx="33">
                  <c:v>-833.63</c:v>
                </c:pt>
                <c:pt idx="34">
                  <c:v>-603.05999999999995</c:v>
                </c:pt>
                <c:pt idx="35">
                  <c:v>-294.79000000000002</c:v>
                </c:pt>
                <c:pt idx="36">
                  <c:v>-1625.79</c:v>
                </c:pt>
                <c:pt idx="37">
                  <c:v>-127.57</c:v>
                </c:pt>
                <c:pt idx="38">
                  <c:v>-5134.91</c:v>
                </c:pt>
                <c:pt idx="39">
                  <c:v>-494.73</c:v>
                </c:pt>
                <c:pt idx="40">
                  <c:v>-432.23</c:v>
                </c:pt>
                <c:pt idx="41">
                  <c:v>-187.21</c:v>
                </c:pt>
                <c:pt idx="42">
                  <c:v>6.12</c:v>
                </c:pt>
                <c:pt idx="43">
                  <c:v>-127.83</c:v>
                </c:pt>
                <c:pt idx="44">
                  <c:v>-282.60000000000002</c:v>
                </c:pt>
                <c:pt idx="45">
                  <c:v>-161.32</c:v>
                </c:pt>
                <c:pt idx="46">
                  <c:v>-414.77</c:v>
                </c:pt>
                <c:pt idx="47">
                  <c:v>-243.56</c:v>
                </c:pt>
                <c:pt idx="48">
                  <c:v>-536.05999999999995</c:v>
                </c:pt>
                <c:pt idx="49">
                  <c:v>-608.9</c:v>
                </c:pt>
                <c:pt idx="50">
                  <c:v>-312.54000000000002</c:v>
                </c:pt>
                <c:pt idx="51">
                  <c:v>504.97</c:v>
                </c:pt>
                <c:pt idx="52">
                  <c:v>-64.91</c:v>
                </c:pt>
                <c:pt idx="53">
                  <c:v>-129.25</c:v>
                </c:pt>
                <c:pt idx="54">
                  <c:v>-351.64</c:v>
                </c:pt>
                <c:pt idx="55">
                  <c:v>-575.85</c:v>
                </c:pt>
                <c:pt idx="56">
                  <c:v>563.91</c:v>
                </c:pt>
                <c:pt idx="57">
                  <c:v>270.32</c:v>
                </c:pt>
                <c:pt idx="58">
                  <c:v>686.64</c:v>
                </c:pt>
                <c:pt idx="59">
                  <c:v>-448.83</c:v>
                </c:pt>
                <c:pt idx="60">
                  <c:v>272.85000000000002</c:v>
                </c:pt>
                <c:pt idx="61">
                  <c:v>988.17</c:v>
                </c:pt>
                <c:pt idx="62">
                  <c:v>508.95</c:v>
                </c:pt>
                <c:pt idx="63">
                  <c:v>-2441</c:v>
                </c:pt>
                <c:pt idx="64">
                  <c:v>187.16</c:v>
                </c:pt>
                <c:pt idx="65">
                  <c:v>-318.79000000000002</c:v>
                </c:pt>
                <c:pt idx="66">
                  <c:v>492.73</c:v>
                </c:pt>
                <c:pt idx="67">
                  <c:v>372.83</c:v>
                </c:pt>
                <c:pt idx="68">
                  <c:v>523.29999999999995</c:v>
                </c:pt>
                <c:pt idx="69">
                  <c:v>186.19</c:v>
                </c:pt>
                <c:pt idx="70">
                  <c:v>-76.680000000000007</c:v>
                </c:pt>
                <c:pt idx="71">
                  <c:v>-183.1</c:v>
                </c:pt>
                <c:pt idx="72">
                  <c:v>16.87</c:v>
                </c:pt>
                <c:pt idx="73">
                  <c:v>-408.08</c:v>
                </c:pt>
                <c:pt idx="74">
                  <c:v>-465.58</c:v>
                </c:pt>
                <c:pt idx="75">
                  <c:v>257.06</c:v>
                </c:pt>
                <c:pt idx="76">
                  <c:v>-684.74</c:v>
                </c:pt>
                <c:pt idx="77">
                  <c:v>-750.83</c:v>
                </c:pt>
                <c:pt idx="78">
                  <c:v>65.83</c:v>
                </c:pt>
                <c:pt idx="79">
                  <c:v>-99.33</c:v>
                </c:pt>
                <c:pt idx="80">
                  <c:v>-125.57</c:v>
                </c:pt>
                <c:pt idx="81">
                  <c:v>-236.76</c:v>
                </c:pt>
                <c:pt idx="82">
                  <c:v>-385.38</c:v>
                </c:pt>
                <c:pt idx="83">
                  <c:v>-59.87</c:v>
                </c:pt>
                <c:pt idx="84">
                  <c:v>-471.86</c:v>
                </c:pt>
                <c:pt idx="85">
                  <c:v>-199.5</c:v>
                </c:pt>
                <c:pt idx="86">
                  <c:v>341.96</c:v>
                </c:pt>
                <c:pt idx="87">
                  <c:v>-288.81</c:v>
                </c:pt>
                <c:pt idx="88">
                  <c:v>-63.64</c:v>
                </c:pt>
                <c:pt idx="89">
                  <c:v>112.8</c:v>
                </c:pt>
                <c:pt idx="90">
                  <c:v>691.8</c:v>
                </c:pt>
                <c:pt idx="91">
                  <c:v>318.66000000000003</c:v>
                </c:pt>
                <c:pt idx="92">
                  <c:v>29.42</c:v>
                </c:pt>
                <c:pt idx="93">
                  <c:v>40.840000000000003</c:v>
                </c:pt>
                <c:pt idx="94">
                  <c:v>-1195.8499999999999</c:v>
                </c:pt>
                <c:pt idx="95">
                  <c:v>-1340.93</c:v>
                </c:pt>
                <c:pt idx="96">
                  <c:v>-726.27</c:v>
                </c:pt>
                <c:pt idx="97">
                  <c:v>-678.36</c:v>
                </c:pt>
                <c:pt idx="98">
                  <c:v>773.84</c:v>
                </c:pt>
                <c:pt idx="99">
                  <c:v>65.92</c:v>
                </c:pt>
                <c:pt idx="100">
                  <c:v>-661.89</c:v>
                </c:pt>
                <c:pt idx="101">
                  <c:v>-311.93</c:v>
                </c:pt>
                <c:pt idx="102">
                  <c:v>-243.23</c:v>
                </c:pt>
                <c:pt idx="103" formatCode="0.00">
                  <c:v>374.29</c:v>
                </c:pt>
                <c:pt idx="104" formatCode="0.00">
                  <c:v>-472.06</c:v>
                </c:pt>
                <c:pt idx="105" formatCode="0.00">
                  <c:v>224.97</c:v>
                </c:pt>
                <c:pt idx="106" formatCode="0.00">
                  <c:v>-131.84</c:v>
                </c:pt>
                <c:pt idx="107" formatCode="0.00">
                  <c:v>381.45</c:v>
                </c:pt>
                <c:pt idx="108">
                  <c:v>-350.92</c:v>
                </c:pt>
                <c:pt idx="109">
                  <c:v>916.91</c:v>
                </c:pt>
                <c:pt idx="110">
                  <c:v>515.91999999999996</c:v>
                </c:pt>
                <c:pt idx="111">
                  <c:v>-241.96</c:v>
                </c:pt>
                <c:pt idx="112">
                  <c:v>-1620.31</c:v>
                </c:pt>
                <c:pt idx="113">
                  <c:v>-916.03</c:v>
                </c:pt>
                <c:pt idx="114">
                  <c:v>12.51</c:v>
                </c:pt>
                <c:pt idx="115">
                  <c:v>-1017.7</c:v>
                </c:pt>
                <c:pt idx="116">
                  <c:v>-459.35</c:v>
                </c:pt>
                <c:pt idx="117">
                  <c:v>-2259.2399999999998</c:v>
                </c:pt>
                <c:pt idx="118">
                  <c:v>-379.15</c:v>
                </c:pt>
                <c:pt idx="119">
                  <c:v>-581.80999999999995</c:v>
                </c:pt>
                <c:pt idx="120">
                  <c:v>-559.28</c:v>
                </c:pt>
                <c:pt idx="121">
                  <c:v>-48.63</c:v>
                </c:pt>
                <c:pt idx="122">
                  <c:v>-790.2</c:v>
                </c:pt>
                <c:pt idx="123">
                  <c:v>-1097.3</c:v>
                </c:pt>
                <c:pt idx="124">
                  <c:v>-1129.9000000000001</c:v>
                </c:pt>
                <c:pt idx="125">
                  <c:v>-307.42</c:v>
                </c:pt>
                <c:pt idx="126">
                  <c:v>-494.95</c:v>
                </c:pt>
                <c:pt idx="127">
                  <c:v>-712.09</c:v>
                </c:pt>
                <c:pt idx="128">
                  <c:v>-950.73</c:v>
                </c:pt>
                <c:pt idx="129">
                  <c:v>-979.24</c:v>
                </c:pt>
                <c:pt idx="130">
                  <c:v>-1496.48</c:v>
                </c:pt>
                <c:pt idx="131">
                  <c:v>-606.55999999999995</c:v>
                </c:pt>
                <c:pt idx="132">
                  <c:v>-795.94</c:v>
                </c:pt>
                <c:pt idx="133">
                  <c:v>-590.45000000000005</c:v>
                </c:pt>
                <c:pt idx="134">
                  <c:v>-1398.15</c:v>
                </c:pt>
                <c:pt idx="135">
                  <c:v>-585.98</c:v>
                </c:pt>
                <c:pt idx="136">
                  <c:v>-1874.12</c:v>
                </c:pt>
                <c:pt idx="137">
                  <c:v>-1103.51</c:v>
                </c:pt>
                <c:pt idx="138">
                  <c:v>-459.94</c:v>
                </c:pt>
                <c:pt idx="139">
                  <c:v>-721.27</c:v>
                </c:pt>
                <c:pt idx="140">
                  <c:v>162.34</c:v>
                </c:pt>
                <c:pt idx="141">
                  <c:v>201.3</c:v>
                </c:pt>
                <c:pt idx="142">
                  <c:v>-277.17</c:v>
                </c:pt>
                <c:pt idx="143">
                  <c:v>-1294.3</c:v>
                </c:pt>
                <c:pt idx="144">
                  <c:v>-1332.26</c:v>
                </c:pt>
                <c:pt idx="145">
                  <c:v>-1543.77</c:v>
                </c:pt>
                <c:pt idx="146">
                  <c:v>-1116.8399999999999</c:v>
                </c:pt>
                <c:pt idx="147">
                  <c:v>-554.09</c:v>
                </c:pt>
                <c:pt idx="148">
                  <c:v>-1524.63</c:v>
                </c:pt>
                <c:pt idx="149">
                  <c:v>90.78</c:v>
                </c:pt>
                <c:pt idx="150">
                  <c:v>-863.05</c:v>
                </c:pt>
                <c:pt idx="151">
                  <c:v>-694.61</c:v>
                </c:pt>
                <c:pt idx="152">
                  <c:v>-820.19</c:v>
                </c:pt>
                <c:pt idx="153">
                  <c:v>-796.35</c:v>
                </c:pt>
                <c:pt idx="154">
                  <c:v>-6.8</c:v>
                </c:pt>
                <c:pt idx="155">
                  <c:v>333.97</c:v>
                </c:pt>
                <c:pt idx="156">
                  <c:v>-785.82</c:v>
                </c:pt>
                <c:pt idx="157">
                  <c:v>-853.23</c:v>
                </c:pt>
                <c:pt idx="158">
                  <c:v>-511.15</c:v>
                </c:pt>
                <c:pt idx="159">
                  <c:v>-1683.41</c:v>
                </c:pt>
                <c:pt idx="160">
                  <c:v>-1127.96</c:v>
                </c:pt>
                <c:pt idx="161">
                  <c:v>134.77000000000001</c:v>
                </c:pt>
                <c:pt idx="162">
                  <c:v>344</c:v>
                </c:pt>
                <c:pt idx="163">
                  <c:v>545.77</c:v>
                </c:pt>
                <c:pt idx="164">
                  <c:v>-873.09</c:v>
                </c:pt>
                <c:pt idx="165">
                  <c:v>98.79</c:v>
                </c:pt>
                <c:pt idx="166">
                  <c:v>-147.47</c:v>
                </c:pt>
                <c:pt idx="167">
                  <c:v>-204.06</c:v>
                </c:pt>
                <c:pt idx="168">
                  <c:v>-321.45</c:v>
                </c:pt>
                <c:pt idx="169">
                  <c:v>-259.67</c:v>
                </c:pt>
              </c:numCache>
            </c:numRef>
          </c:val>
          <c:extLst>
            <c:ext xmlns:c16="http://schemas.microsoft.com/office/drawing/2014/chart" uri="{C3380CC4-5D6E-409C-BE32-E72D297353CC}">
              <c16:uniqueId val="{00000003-B36C-4553-A186-4DFCB249CDF1}"/>
            </c:ext>
          </c:extLst>
        </c:ser>
        <c:dLbls>
          <c:showLegendKey val="0"/>
          <c:showVal val="0"/>
          <c:showCatName val="0"/>
          <c:showSerName val="0"/>
          <c:showPercent val="0"/>
          <c:showBubbleSize val="0"/>
        </c:dLbls>
        <c:gapWidth val="150"/>
        <c:overlap val="100"/>
        <c:axId val="1591587952"/>
        <c:axId val="1591588784"/>
      </c:barChart>
      <c:dateAx>
        <c:axId val="1591587952"/>
        <c:scaling>
          <c:orientation val="minMax"/>
        </c:scaling>
        <c:delete val="0"/>
        <c:axPos val="b"/>
        <c:numFmt formatCode="dd/mm/yy" sourceLinked="0"/>
        <c:majorTickMark val="out"/>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700" b="0" i="0" u="none" strike="noStrike" kern="1200" baseline="0">
                <a:solidFill>
                  <a:schemeClr val="tx1"/>
                </a:solidFill>
                <a:latin typeface="+mn-lt"/>
                <a:ea typeface="+mn-ea"/>
                <a:cs typeface="+mn-cs"/>
              </a:defRPr>
            </a:pPr>
            <a:endParaRPr lang="en-US"/>
          </a:p>
        </c:txPr>
        <c:crossAx val="1591588784"/>
        <c:crosses val="autoZero"/>
        <c:auto val="0"/>
        <c:lblOffset val="100"/>
        <c:baseTimeUnit val="days"/>
        <c:majorUnit val="21"/>
        <c:majorTimeUnit val="days"/>
        <c:minorUnit val="7"/>
        <c:minorTimeUnit val="days"/>
      </c:dateAx>
      <c:valAx>
        <c:axId val="1591588784"/>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crossAx val="1591587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700">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507777509103279"/>
          <c:y val="2.2172867964043354E-2"/>
          <c:w val="0.71461363834991853"/>
          <c:h val="0.91676526185522145"/>
        </c:manualLayout>
      </c:layout>
      <c:barChart>
        <c:barDir val="bar"/>
        <c:grouping val="clustered"/>
        <c:varyColors val="0"/>
        <c:ser>
          <c:idx val="0"/>
          <c:order val="0"/>
          <c:tx>
            <c:strRef>
              <c:f>ExportData!$B$12</c:f>
              <c:strCache>
                <c:ptCount val="1"/>
                <c:pt idx="0">
                  <c:v>% Biến động giá</c:v>
                </c:pt>
              </c:strCache>
            </c:strRef>
          </c:tx>
          <c:spPr>
            <a:solidFill>
              <a:srgbClr val="4C2683"/>
            </a:solidFill>
            <a:ln>
              <a:noFill/>
            </a:ln>
            <a:effectLst/>
          </c:spPr>
          <c:invertIfNegative val="0"/>
          <c:dPt>
            <c:idx val="0"/>
            <c:invertIfNegative val="0"/>
            <c:bubble3D val="0"/>
            <c:spPr>
              <a:solidFill>
                <a:srgbClr val="D53D96"/>
              </a:solidFill>
              <a:ln>
                <a:noFill/>
              </a:ln>
              <a:effectLst/>
            </c:spPr>
            <c:extLst>
              <c:ext xmlns:c16="http://schemas.microsoft.com/office/drawing/2014/chart" uri="{C3380CC4-5D6E-409C-BE32-E72D297353CC}">
                <c16:uniqueId val="{00000001-7115-4A78-BA71-559039CD2AAF}"/>
              </c:ext>
            </c:extLst>
          </c:dPt>
          <c:dPt>
            <c:idx val="1"/>
            <c:invertIfNegative val="0"/>
            <c:bubble3D val="0"/>
            <c:spPr>
              <a:solidFill>
                <a:srgbClr val="D53D96"/>
              </a:solidFill>
              <a:ln>
                <a:noFill/>
              </a:ln>
              <a:effectLst/>
            </c:spPr>
            <c:extLst>
              <c:ext xmlns:c16="http://schemas.microsoft.com/office/drawing/2014/chart" uri="{C3380CC4-5D6E-409C-BE32-E72D297353CC}">
                <c16:uniqueId val="{00000003-7115-4A78-BA71-559039CD2AAF}"/>
              </c:ext>
            </c:extLst>
          </c:dPt>
          <c:dPt>
            <c:idx val="2"/>
            <c:invertIfNegative val="0"/>
            <c:bubble3D val="0"/>
            <c:spPr>
              <a:solidFill>
                <a:srgbClr val="D53D96"/>
              </a:solidFill>
              <a:ln>
                <a:noFill/>
              </a:ln>
              <a:effectLst/>
            </c:spPr>
            <c:extLst>
              <c:ext xmlns:c16="http://schemas.microsoft.com/office/drawing/2014/chart" uri="{C3380CC4-5D6E-409C-BE32-E72D297353CC}">
                <c16:uniqueId val="{00000005-7115-4A78-BA71-559039CD2AAF}"/>
              </c:ext>
            </c:extLst>
          </c:dPt>
          <c:dPt>
            <c:idx val="3"/>
            <c:invertIfNegative val="0"/>
            <c:bubble3D val="0"/>
            <c:spPr>
              <a:solidFill>
                <a:srgbClr val="4C2683"/>
              </a:solidFill>
              <a:ln>
                <a:noFill/>
              </a:ln>
              <a:effectLst/>
            </c:spPr>
            <c:extLst>
              <c:ext xmlns:c16="http://schemas.microsoft.com/office/drawing/2014/chart" uri="{C3380CC4-5D6E-409C-BE32-E72D297353CC}">
                <c16:uniqueId val="{00000007-7115-4A78-BA71-559039CD2AAF}"/>
              </c:ext>
            </c:extLst>
          </c:dPt>
          <c:dPt>
            <c:idx val="4"/>
            <c:invertIfNegative val="0"/>
            <c:bubble3D val="0"/>
            <c:spPr>
              <a:solidFill>
                <a:srgbClr val="4C2683"/>
              </a:solidFill>
              <a:ln>
                <a:noFill/>
              </a:ln>
              <a:effectLst/>
            </c:spPr>
            <c:extLst>
              <c:ext xmlns:c16="http://schemas.microsoft.com/office/drawing/2014/chart" uri="{C3380CC4-5D6E-409C-BE32-E72D297353CC}">
                <c16:uniqueId val="{00000009-7115-4A78-BA71-559039CD2AAF}"/>
              </c:ext>
            </c:extLst>
          </c:dPt>
          <c:dPt>
            <c:idx val="5"/>
            <c:invertIfNegative val="0"/>
            <c:bubble3D val="0"/>
            <c:spPr>
              <a:solidFill>
                <a:srgbClr val="4C2683"/>
              </a:solidFill>
              <a:ln>
                <a:noFill/>
              </a:ln>
              <a:effectLst/>
            </c:spPr>
            <c:extLst>
              <c:ext xmlns:c16="http://schemas.microsoft.com/office/drawing/2014/chart" uri="{C3380CC4-5D6E-409C-BE32-E72D297353CC}">
                <c16:uniqueId val="{0000000B-7115-4A78-BA71-559039CD2AAF}"/>
              </c:ext>
            </c:extLst>
          </c:dPt>
          <c:dPt>
            <c:idx val="6"/>
            <c:invertIfNegative val="0"/>
            <c:bubble3D val="0"/>
            <c:spPr>
              <a:solidFill>
                <a:srgbClr val="4C2683"/>
              </a:solidFill>
              <a:ln>
                <a:noFill/>
              </a:ln>
              <a:effectLst/>
            </c:spPr>
            <c:extLst>
              <c:ext xmlns:c16="http://schemas.microsoft.com/office/drawing/2014/chart" uri="{C3380CC4-5D6E-409C-BE32-E72D297353CC}">
                <c16:uniqueId val="{0000000D-7115-4A78-BA71-559039CD2AAF}"/>
              </c:ext>
            </c:extLst>
          </c:dPt>
          <c:dPt>
            <c:idx val="7"/>
            <c:invertIfNegative val="0"/>
            <c:bubble3D val="0"/>
            <c:spPr>
              <a:solidFill>
                <a:srgbClr val="4C2683"/>
              </a:solidFill>
              <a:ln>
                <a:noFill/>
              </a:ln>
              <a:effectLst/>
            </c:spPr>
            <c:extLst>
              <c:ext xmlns:c16="http://schemas.microsoft.com/office/drawing/2014/chart" uri="{C3380CC4-5D6E-409C-BE32-E72D297353CC}">
                <c16:uniqueId val="{0000000F-7115-4A78-BA71-559039CD2AAF}"/>
              </c:ext>
            </c:extLst>
          </c:dPt>
          <c:dPt>
            <c:idx val="8"/>
            <c:invertIfNegative val="0"/>
            <c:bubble3D val="0"/>
            <c:spPr>
              <a:solidFill>
                <a:srgbClr val="4C2683"/>
              </a:solidFill>
              <a:ln>
                <a:noFill/>
              </a:ln>
              <a:effectLst/>
            </c:spPr>
            <c:extLst>
              <c:ext xmlns:c16="http://schemas.microsoft.com/office/drawing/2014/chart" uri="{C3380CC4-5D6E-409C-BE32-E72D297353CC}">
                <c16:uniqueId val="{00000011-7115-4A78-BA71-559039CD2AAF}"/>
              </c:ext>
            </c:extLst>
          </c:dPt>
          <c:dPt>
            <c:idx val="9"/>
            <c:invertIfNegative val="0"/>
            <c:bubble3D val="0"/>
            <c:spPr>
              <a:solidFill>
                <a:srgbClr val="4C2683"/>
              </a:solidFill>
              <a:ln>
                <a:noFill/>
              </a:ln>
              <a:effectLst/>
            </c:spPr>
            <c:extLst>
              <c:ext xmlns:c16="http://schemas.microsoft.com/office/drawing/2014/chart" uri="{C3380CC4-5D6E-409C-BE32-E72D297353CC}">
                <c16:uniqueId val="{00000013-7115-4A78-BA71-559039CD2AAF}"/>
              </c:ext>
            </c:extLst>
          </c:dPt>
          <c:dPt>
            <c:idx val="10"/>
            <c:invertIfNegative val="0"/>
            <c:bubble3D val="0"/>
            <c:spPr>
              <a:solidFill>
                <a:srgbClr val="4C2683"/>
              </a:solidFill>
              <a:ln>
                <a:noFill/>
              </a:ln>
              <a:effectLst/>
            </c:spPr>
            <c:extLst>
              <c:ext xmlns:c16="http://schemas.microsoft.com/office/drawing/2014/chart" uri="{C3380CC4-5D6E-409C-BE32-E72D297353CC}">
                <c16:uniqueId val="{00000015-7115-4A78-BA71-559039CD2AAF}"/>
              </c:ext>
            </c:extLst>
          </c:dPt>
          <c:dPt>
            <c:idx val="12"/>
            <c:invertIfNegative val="0"/>
            <c:bubble3D val="0"/>
            <c:spPr>
              <a:solidFill>
                <a:srgbClr val="4C2683"/>
              </a:solidFill>
              <a:ln>
                <a:noFill/>
              </a:ln>
              <a:effectLst/>
            </c:spPr>
            <c:extLst>
              <c:ext xmlns:c16="http://schemas.microsoft.com/office/drawing/2014/chart" uri="{C3380CC4-5D6E-409C-BE32-E72D297353CC}">
                <c16:uniqueId val="{00000017-7115-4A78-BA71-559039CD2AAF}"/>
              </c:ext>
            </c:extLst>
          </c:dPt>
          <c:dPt>
            <c:idx val="13"/>
            <c:invertIfNegative val="0"/>
            <c:bubble3D val="0"/>
            <c:spPr>
              <a:solidFill>
                <a:srgbClr val="4C2683"/>
              </a:solidFill>
              <a:ln>
                <a:noFill/>
              </a:ln>
              <a:effectLst/>
            </c:spPr>
            <c:extLst>
              <c:ext xmlns:c16="http://schemas.microsoft.com/office/drawing/2014/chart" uri="{C3380CC4-5D6E-409C-BE32-E72D297353CC}">
                <c16:uniqueId val="{00000019-7115-4A78-BA71-559039CD2AAF}"/>
              </c:ext>
            </c:extLst>
          </c:dPt>
          <c:dPt>
            <c:idx val="14"/>
            <c:invertIfNegative val="0"/>
            <c:bubble3D val="0"/>
            <c:spPr>
              <a:solidFill>
                <a:srgbClr val="4C2683"/>
              </a:solidFill>
              <a:ln>
                <a:noFill/>
              </a:ln>
              <a:effectLst/>
            </c:spPr>
            <c:extLst>
              <c:ext xmlns:c16="http://schemas.microsoft.com/office/drawing/2014/chart" uri="{C3380CC4-5D6E-409C-BE32-E72D297353CC}">
                <c16:uniqueId val="{0000001B-7115-4A78-BA71-559039CD2AAF}"/>
              </c:ext>
            </c:extLst>
          </c:dPt>
          <c:dPt>
            <c:idx val="15"/>
            <c:invertIfNegative val="0"/>
            <c:bubble3D val="0"/>
            <c:spPr>
              <a:solidFill>
                <a:srgbClr val="4C2683"/>
              </a:solidFill>
              <a:ln>
                <a:noFill/>
              </a:ln>
              <a:effectLst/>
            </c:spPr>
            <c:extLst>
              <c:ext xmlns:c16="http://schemas.microsoft.com/office/drawing/2014/chart" uri="{C3380CC4-5D6E-409C-BE32-E72D297353CC}">
                <c16:uniqueId val="{0000001D-7115-4A78-BA71-559039CD2AAF}"/>
              </c:ext>
            </c:extLst>
          </c:dPt>
          <c:dPt>
            <c:idx val="16"/>
            <c:invertIfNegative val="0"/>
            <c:bubble3D val="0"/>
            <c:spPr>
              <a:solidFill>
                <a:srgbClr val="4C2683"/>
              </a:solidFill>
              <a:ln>
                <a:noFill/>
              </a:ln>
              <a:effectLst/>
            </c:spPr>
            <c:extLst>
              <c:ext xmlns:c16="http://schemas.microsoft.com/office/drawing/2014/chart" uri="{C3380CC4-5D6E-409C-BE32-E72D297353CC}">
                <c16:uniqueId val="{0000001F-7115-4A78-BA71-559039CD2AAF}"/>
              </c:ext>
            </c:extLst>
          </c:dPt>
          <c:dPt>
            <c:idx val="17"/>
            <c:invertIfNegative val="0"/>
            <c:bubble3D val="0"/>
            <c:spPr>
              <a:solidFill>
                <a:srgbClr val="4C2683"/>
              </a:solidFill>
              <a:ln>
                <a:noFill/>
              </a:ln>
              <a:effectLst/>
            </c:spPr>
            <c:extLst>
              <c:ext xmlns:c16="http://schemas.microsoft.com/office/drawing/2014/chart" uri="{C3380CC4-5D6E-409C-BE32-E72D297353CC}">
                <c16:uniqueId val="{00000021-7115-4A78-BA71-559039CD2AAF}"/>
              </c:ext>
            </c:extLst>
          </c:dPt>
          <c:dLbls>
            <c:dLbl>
              <c:idx val="17"/>
              <c:layout>
                <c:manualLayout>
                  <c:x val="-6.563908650045891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7115-4A78-BA71-559039CD2AAF}"/>
                </c:ext>
              </c:extLst>
            </c:dLbl>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ExportData!$A$13:$A$22</c:f>
              <c:strCache>
                <c:ptCount val="10"/>
                <c:pt idx="0">
                  <c:v>Tiện ích</c:v>
                </c:pt>
                <c:pt idx="1">
                  <c:v>Y tế </c:v>
                </c:pt>
                <c:pt idx="2">
                  <c:v>Ngân hàng</c:v>
                </c:pt>
                <c:pt idx="3">
                  <c:v>Tiêu dùng </c:v>
                </c:pt>
                <c:pt idx="4">
                  <c:v>Tài chính</c:v>
                </c:pt>
                <c:pt idx="5">
                  <c:v>Dầu khí</c:v>
                </c:pt>
                <c:pt idx="6">
                  <c:v>Dịch vụ</c:v>
                </c:pt>
                <c:pt idx="7">
                  <c:v>Công nghiệp</c:v>
                </c:pt>
                <c:pt idx="8">
                  <c:v>Thép</c:v>
                </c:pt>
                <c:pt idx="9">
                  <c:v>Công nghệ</c:v>
                </c:pt>
              </c:strCache>
            </c:strRef>
          </c:cat>
          <c:val>
            <c:numRef>
              <c:f>ExportData!$B$13:$B$22</c:f>
              <c:numCache>
                <c:formatCode>#,##0.00%</c:formatCode>
                <c:ptCount val="10"/>
                <c:pt idx="0">
                  <c:v>5.1999999999999998E-3</c:v>
                </c:pt>
                <c:pt idx="1">
                  <c:v>4.8999999999999998E-3</c:v>
                </c:pt>
                <c:pt idx="2">
                  <c:v>2.5999999999999999E-3</c:v>
                </c:pt>
                <c:pt idx="3">
                  <c:v>-4.0000000000000002E-4</c:v>
                </c:pt>
                <c:pt idx="4">
                  <c:v>-1.9E-3</c:v>
                </c:pt>
                <c:pt idx="5">
                  <c:v>-2.2000000000000001E-3</c:v>
                </c:pt>
                <c:pt idx="6">
                  <c:v>-3.3999999999999998E-3</c:v>
                </c:pt>
                <c:pt idx="7">
                  <c:v>-4.1999999999999997E-3</c:v>
                </c:pt>
                <c:pt idx="8">
                  <c:v>-5.5999999999999999E-3</c:v>
                </c:pt>
                <c:pt idx="9">
                  <c:v>-6.3E-3</c:v>
                </c:pt>
              </c:numCache>
            </c:numRef>
          </c:val>
          <c:extLst>
            <c:ext xmlns:c16="http://schemas.microsoft.com/office/drawing/2014/chart" uri="{C3380CC4-5D6E-409C-BE32-E72D297353CC}">
              <c16:uniqueId val="{00000022-7115-4A78-BA71-559039CD2AAF}"/>
            </c:ext>
          </c:extLst>
        </c:ser>
        <c:dLbls>
          <c:showLegendKey val="0"/>
          <c:showVal val="0"/>
          <c:showCatName val="0"/>
          <c:showSerName val="0"/>
          <c:showPercent val="0"/>
          <c:showBubbleSize val="0"/>
        </c:dLbls>
        <c:gapWidth val="182"/>
        <c:axId val="1591573392"/>
        <c:axId val="1591565904"/>
      </c:barChart>
      <c:catAx>
        <c:axId val="1591573392"/>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1" i="0" u="none" strike="noStrike" kern="1200" baseline="0">
                <a:solidFill>
                  <a:schemeClr val="tx1"/>
                </a:solidFill>
                <a:latin typeface="+mn-lt"/>
                <a:ea typeface="+mn-ea"/>
                <a:cs typeface="+mn-cs"/>
              </a:defRPr>
            </a:pPr>
            <a:endParaRPr lang="en-US"/>
          </a:p>
        </c:txPr>
        <c:crossAx val="1591565904"/>
        <c:crosses val="autoZero"/>
        <c:auto val="1"/>
        <c:lblAlgn val="ctr"/>
        <c:lblOffset val="100"/>
        <c:noMultiLvlLbl val="0"/>
      </c:catAx>
      <c:valAx>
        <c:axId val="1591565904"/>
        <c:scaling>
          <c:orientation val="minMax"/>
          <c:max val="2.0000000000000004E-2"/>
          <c:min val="-2.0000000000000004E-2"/>
        </c:scaling>
        <c:delete val="0"/>
        <c:axPos val="b"/>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crossAx val="1591573392"/>
        <c:crosses val="autoZero"/>
        <c:crossBetween val="between"/>
        <c:majorUnit val="1.0000000000000002E-2"/>
      </c:valAx>
      <c:spPr>
        <a:noFill/>
        <a:ln>
          <a:noFill/>
        </a:ln>
        <a:effectLst/>
      </c:spPr>
    </c:plotArea>
    <c:plotVisOnly val="1"/>
    <c:dispBlanksAs val="gap"/>
    <c:showDLblsOverMax val="0"/>
  </c:chart>
  <c:spPr>
    <a:noFill/>
    <a:ln w="9525" cap="flat" cmpd="sng" algn="ctr">
      <a:noFill/>
      <a:round/>
    </a:ln>
    <a:effectLst/>
  </c:spPr>
  <c:txPr>
    <a:bodyPr/>
    <a:lstStyle/>
    <a:p>
      <a:pPr>
        <a:defRPr>
          <a:solidFill>
            <a:sysClr val="windowText" lastClr="000000"/>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4C2683"/>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0-0FD7-42A4-8D16-E7C3D09AB5A5}"/>
                </c:ext>
              </c:extLst>
            </c:dLbl>
            <c:dLbl>
              <c:idx val="2"/>
              <c:delete val="1"/>
              <c:extLst>
                <c:ext xmlns:c15="http://schemas.microsoft.com/office/drawing/2012/chart" uri="{CE6537A1-D6FC-4f65-9D91-7224C49458BB}"/>
                <c:ext xmlns:c16="http://schemas.microsoft.com/office/drawing/2014/chart" uri="{C3380CC4-5D6E-409C-BE32-E72D297353CC}">
                  <c16:uniqueId val="{00000001-0FD7-42A4-8D16-E7C3D09AB5A5}"/>
                </c:ext>
              </c:extLst>
            </c:dLbl>
            <c:dLbl>
              <c:idx val="3"/>
              <c:delete val="1"/>
              <c:extLst>
                <c:ext xmlns:c15="http://schemas.microsoft.com/office/drawing/2012/chart" uri="{CE6537A1-D6FC-4f65-9D91-7224C49458BB}"/>
                <c:ext xmlns:c16="http://schemas.microsoft.com/office/drawing/2014/chart" uri="{C3380CC4-5D6E-409C-BE32-E72D297353CC}">
                  <c16:uniqueId val="{00000002-0FD7-42A4-8D16-E7C3D09AB5A5}"/>
                </c:ext>
              </c:extLst>
            </c:dLbl>
            <c:dLbl>
              <c:idx val="4"/>
              <c:delete val="1"/>
              <c:extLst>
                <c:ext xmlns:c15="http://schemas.microsoft.com/office/drawing/2012/chart" uri="{CE6537A1-D6FC-4f65-9D91-7224C49458BB}"/>
                <c:ext xmlns:c16="http://schemas.microsoft.com/office/drawing/2014/chart" uri="{C3380CC4-5D6E-409C-BE32-E72D297353CC}">
                  <c16:uniqueId val="{00000003-0FD7-42A4-8D16-E7C3D09AB5A5}"/>
                </c:ext>
              </c:extLst>
            </c:dLbl>
            <c:dLbl>
              <c:idx val="5"/>
              <c:delete val="1"/>
              <c:extLst>
                <c:ext xmlns:c15="http://schemas.microsoft.com/office/drawing/2012/chart" uri="{CE6537A1-D6FC-4f65-9D91-7224C49458BB}"/>
                <c:ext xmlns:c16="http://schemas.microsoft.com/office/drawing/2014/chart" uri="{C3380CC4-5D6E-409C-BE32-E72D297353CC}">
                  <c16:uniqueId val="{00000004-0FD7-42A4-8D16-E7C3D09AB5A5}"/>
                </c:ext>
              </c:extLst>
            </c:dLbl>
            <c:dLbl>
              <c:idx val="6"/>
              <c:delete val="1"/>
              <c:extLst>
                <c:ext xmlns:c15="http://schemas.microsoft.com/office/drawing/2012/chart" uri="{CE6537A1-D6FC-4f65-9D91-7224C49458BB}"/>
                <c:ext xmlns:c16="http://schemas.microsoft.com/office/drawing/2014/chart" uri="{C3380CC4-5D6E-409C-BE32-E72D297353CC}">
                  <c16:uniqueId val="{00000005-0FD7-42A4-8D16-E7C3D09AB5A5}"/>
                </c:ext>
              </c:extLst>
            </c:dLbl>
            <c:dLbl>
              <c:idx val="7"/>
              <c:delete val="1"/>
              <c:extLst>
                <c:ext xmlns:c15="http://schemas.microsoft.com/office/drawing/2012/chart" uri="{CE6537A1-D6FC-4f65-9D91-7224C49458BB}"/>
                <c:ext xmlns:c16="http://schemas.microsoft.com/office/drawing/2014/chart" uri="{C3380CC4-5D6E-409C-BE32-E72D297353CC}">
                  <c16:uniqueId val="{00000006-0FD7-42A4-8D16-E7C3D09AB5A5}"/>
                </c:ext>
              </c:extLst>
            </c:dLbl>
            <c:dLbl>
              <c:idx val="8"/>
              <c:delete val="1"/>
              <c:extLst>
                <c:ext xmlns:c15="http://schemas.microsoft.com/office/drawing/2012/chart" uri="{CE6537A1-D6FC-4f65-9D91-7224C49458BB}"/>
                <c:ext xmlns:c16="http://schemas.microsoft.com/office/drawing/2014/chart" uri="{C3380CC4-5D6E-409C-BE32-E72D297353CC}">
                  <c16:uniqueId val="{00000007-0FD7-42A4-8D16-E7C3D09AB5A5}"/>
                </c:ext>
              </c:extLst>
            </c:dLbl>
            <c:dLbl>
              <c:idx val="9"/>
              <c:delete val="1"/>
              <c:extLst>
                <c:ext xmlns:c15="http://schemas.microsoft.com/office/drawing/2012/chart" uri="{CE6537A1-D6FC-4f65-9D91-7224C49458BB}"/>
                <c:ext xmlns:c16="http://schemas.microsoft.com/office/drawing/2014/chart" uri="{C3380CC4-5D6E-409C-BE32-E72D297353CC}">
                  <c16:uniqueId val="{00000008-0FD7-42A4-8D16-E7C3D09AB5A5}"/>
                </c:ext>
              </c:extLst>
            </c:dLbl>
            <c:dLbl>
              <c:idx val="10"/>
              <c:delete val="1"/>
              <c:extLst>
                <c:ext xmlns:c15="http://schemas.microsoft.com/office/drawing/2012/chart" uri="{CE6537A1-D6FC-4f65-9D91-7224C49458BB}"/>
                <c:ext xmlns:c16="http://schemas.microsoft.com/office/drawing/2014/chart" uri="{C3380CC4-5D6E-409C-BE32-E72D297353CC}">
                  <c16:uniqueId val="{00000009-0FD7-42A4-8D16-E7C3D09AB5A5}"/>
                </c:ext>
              </c:extLst>
            </c:dLbl>
            <c:dLbl>
              <c:idx val="11"/>
              <c:delete val="1"/>
              <c:extLst>
                <c:ext xmlns:c15="http://schemas.microsoft.com/office/drawing/2012/chart" uri="{CE6537A1-D6FC-4f65-9D91-7224C49458BB}"/>
                <c:ext xmlns:c16="http://schemas.microsoft.com/office/drawing/2014/chart" uri="{C3380CC4-5D6E-409C-BE32-E72D297353CC}">
                  <c16:uniqueId val="{0000000A-0FD7-42A4-8D16-E7C3D09AB5A5}"/>
                </c:ext>
              </c:extLst>
            </c:dLbl>
            <c:dLbl>
              <c:idx val="12"/>
              <c:delete val="1"/>
              <c:extLst>
                <c:ext xmlns:c15="http://schemas.microsoft.com/office/drawing/2012/chart" uri="{CE6537A1-D6FC-4f65-9D91-7224C49458BB}"/>
                <c:ext xmlns:c16="http://schemas.microsoft.com/office/drawing/2014/chart" uri="{C3380CC4-5D6E-409C-BE32-E72D297353CC}">
                  <c16:uniqueId val="{0000000B-0FD7-42A4-8D16-E7C3D09AB5A5}"/>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solidFill>
                    <a:latin typeface="Calibri (Body)"/>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Sheet1!$A$14:$A$26</c:f>
              <c:numCache>
                <c:formatCode>m/d/yyyy</c:formatCode>
                <c:ptCount val="13"/>
                <c:pt idx="0">
                  <c:v>45652</c:v>
                </c:pt>
                <c:pt idx="1">
                  <c:v>45651</c:v>
                </c:pt>
                <c:pt idx="2">
                  <c:v>45650</c:v>
                </c:pt>
                <c:pt idx="3">
                  <c:v>45649</c:v>
                </c:pt>
                <c:pt idx="4">
                  <c:v>45646</c:v>
                </c:pt>
                <c:pt idx="5">
                  <c:v>45645</c:v>
                </c:pt>
                <c:pt idx="6">
                  <c:v>45644</c:v>
                </c:pt>
                <c:pt idx="7">
                  <c:v>45643</c:v>
                </c:pt>
                <c:pt idx="8">
                  <c:v>45642</c:v>
                </c:pt>
                <c:pt idx="9">
                  <c:v>45639</c:v>
                </c:pt>
                <c:pt idx="10">
                  <c:v>45638</c:v>
                </c:pt>
                <c:pt idx="11">
                  <c:v>45637</c:v>
                </c:pt>
                <c:pt idx="12">
                  <c:v>45636</c:v>
                </c:pt>
              </c:numCache>
            </c:numRef>
          </c:cat>
          <c:val>
            <c:numRef>
              <c:f>Sheet1!$B$14:$B$26</c:f>
              <c:numCache>
                <c:formatCode>#,##0.00</c:formatCode>
                <c:ptCount val="13"/>
                <c:pt idx="0">
                  <c:v>-364.75353021000001</c:v>
                </c:pt>
                <c:pt idx="1">
                  <c:v>248.62088308</c:v>
                </c:pt>
                <c:pt idx="2">
                  <c:v>44.803466399999998</c:v>
                </c:pt>
                <c:pt idx="3">
                  <c:v>-279.82370615000002</c:v>
                </c:pt>
                <c:pt idx="4">
                  <c:v>30.032131450000001</c:v>
                </c:pt>
                <c:pt idx="5">
                  <c:v>-479.60452564000002</c:v>
                </c:pt>
                <c:pt idx="6">
                  <c:v>-6.1428041599999998</c:v>
                </c:pt>
                <c:pt idx="7">
                  <c:v>-668.92390601</c:v>
                </c:pt>
                <c:pt idx="8">
                  <c:v>-204.76413124999999</c:v>
                </c:pt>
                <c:pt idx="9">
                  <c:v>-28.91968803</c:v>
                </c:pt>
                <c:pt idx="10">
                  <c:v>-295.34051019999998</c:v>
                </c:pt>
                <c:pt idx="11">
                  <c:v>-195.53731379999999</c:v>
                </c:pt>
                <c:pt idx="12">
                  <c:v>-134.88502797999999</c:v>
                </c:pt>
              </c:numCache>
            </c:numRef>
          </c:val>
          <c:extLst>
            <c:ext xmlns:c16="http://schemas.microsoft.com/office/drawing/2014/chart" uri="{C3380CC4-5D6E-409C-BE32-E72D297353CC}">
              <c16:uniqueId val="{0000000C-0FD7-42A4-8D16-E7C3D09AB5A5}"/>
            </c:ext>
          </c:extLst>
        </c:ser>
        <c:dLbls>
          <c:showLegendKey val="0"/>
          <c:showVal val="0"/>
          <c:showCatName val="0"/>
          <c:showSerName val="0"/>
          <c:showPercent val="0"/>
          <c:showBubbleSize val="0"/>
        </c:dLbls>
        <c:gapWidth val="75"/>
        <c:overlap val="-25"/>
        <c:axId val="266870960"/>
        <c:axId val="266880560"/>
      </c:barChart>
      <c:catAx>
        <c:axId val="266870960"/>
        <c:scaling>
          <c:orientation val="maxMin"/>
        </c:scaling>
        <c:delete val="0"/>
        <c:axPos val="b"/>
        <c:numFmt formatCode="dd/mm" sourceLinked="0"/>
        <c:majorTickMark val="none"/>
        <c:minorTickMark val="none"/>
        <c:tickLblPos val="low"/>
        <c:spPr>
          <a:noFill/>
          <a:ln w="6350" cap="flat" cmpd="sng" algn="ctr">
            <a:solidFill>
              <a:schemeClr val="bg2">
                <a:lumMod val="75000"/>
              </a:schemeClr>
            </a:solidFill>
            <a:prstDash val="solid"/>
            <a:miter lim="800000"/>
          </a:ln>
          <a:effectLst/>
        </c:spPr>
        <c:txPr>
          <a:bodyPr rot="-60000000" spcFirstLastPara="1" vertOverflow="ellipsis" vert="horz" wrap="square" anchor="ctr" anchorCtr="1"/>
          <a:lstStyle/>
          <a:p>
            <a:pPr>
              <a:defRPr sz="700" b="0" i="0" u="none" strike="noStrike" kern="1200" baseline="0">
                <a:solidFill>
                  <a:schemeClr val="tx1"/>
                </a:solidFill>
                <a:latin typeface="Calibri (Body)"/>
                <a:ea typeface="+mn-ea"/>
                <a:cs typeface="+mn-cs"/>
              </a:defRPr>
            </a:pPr>
            <a:endParaRPr lang="en-US"/>
          </a:p>
        </c:txPr>
        <c:crossAx val="266880560"/>
        <c:crosses val="autoZero"/>
        <c:auto val="0"/>
        <c:lblAlgn val="ctr"/>
        <c:lblOffset val="100"/>
        <c:tickLblSkip val="2"/>
        <c:noMultiLvlLbl val="0"/>
      </c:catAx>
      <c:valAx>
        <c:axId val="266880560"/>
        <c:scaling>
          <c:orientation val="minMax"/>
          <c:max val="2000"/>
          <c:min val="-2000"/>
        </c:scaling>
        <c:delete val="0"/>
        <c:axPos val="r"/>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Calibri (Body)"/>
                <a:ea typeface="+mn-ea"/>
                <a:cs typeface="+mn-cs"/>
              </a:defRPr>
            </a:pPr>
            <a:endParaRPr lang="en-US"/>
          </a:p>
        </c:txPr>
        <c:crossAx val="266870960"/>
        <c:crosses val="autoZero"/>
        <c:crossBetween val="between"/>
        <c:majorUnit val="1000"/>
        <c:minorUnit val="2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700">
          <a:solidFill>
            <a:schemeClr val="tx1"/>
          </a:solidFill>
          <a:latin typeface="Calibri (Body)"/>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Sheet1!$B$12</c:f>
              <c:strCache>
                <c:ptCount val="1"/>
                <c:pt idx="0">
                  <c:v>Tổng GT ròng (tỷ VND)</c:v>
                </c:pt>
              </c:strCache>
            </c:strRef>
          </c:tx>
          <c:spPr>
            <a:solidFill>
              <a:srgbClr val="4C2683"/>
            </a:solidFill>
            <a:ln>
              <a:solidFill>
                <a:srgbClr val="4C2683"/>
              </a:solid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237-4E1D-B2A2-D5546127B969}"/>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Sheet1!$A$13:$A$25</c:f>
              <c:numCache>
                <c:formatCode>m/d/yyyy</c:formatCode>
                <c:ptCount val="13"/>
                <c:pt idx="0">
                  <c:v>45652</c:v>
                </c:pt>
                <c:pt idx="1">
                  <c:v>45651</c:v>
                </c:pt>
                <c:pt idx="2">
                  <c:v>45650</c:v>
                </c:pt>
                <c:pt idx="3">
                  <c:v>45649</c:v>
                </c:pt>
                <c:pt idx="4">
                  <c:v>45646</c:v>
                </c:pt>
                <c:pt idx="5">
                  <c:v>45645</c:v>
                </c:pt>
                <c:pt idx="6">
                  <c:v>45644</c:v>
                </c:pt>
                <c:pt idx="7">
                  <c:v>45643</c:v>
                </c:pt>
                <c:pt idx="8">
                  <c:v>45642</c:v>
                </c:pt>
                <c:pt idx="9">
                  <c:v>45639</c:v>
                </c:pt>
                <c:pt idx="10">
                  <c:v>45638</c:v>
                </c:pt>
                <c:pt idx="11">
                  <c:v>45637</c:v>
                </c:pt>
                <c:pt idx="12">
                  <c:v>45636</c:v>
                </c:pt>
              </c:numCache>
            </c:numRef>
          </c:cat>
          <c:val>
            <c:numRef>
              <c:f>Sheet1!$B$13:$B$25</c:f>
              <c:numCache>
                <c:formatCode>0.00</c:formatCode>
                <c:ptCount val="13"/>
                <c:pt idx="0">
                  <c:v>651.62637100000006</c:v>
                </c:pt>
                <c:pt idx="1">
                  <c:v>923.76598899999999</c:v>
                </c:pt>
                <c:pt idx="2">
                  <c:v>291.74709799999999</c:v>
                </c:pt>
                <c:pt idx="3">
                  <c:v>18.759845000000002</c:v>
                </c:pt>
                <c:pt idx="4">
                  <c:v>-1241.997171</c:v>
                </c:pt>
                <c:pt idx="5">
                  <c:v>-1250.6025179999999</c:v>
                </c:pt>
                <c:pt idx="6">
                  <c:v>109.494573</c:v>
                </c:pt>
                <c:pt idx="7">
                  <c:v>-86.237101999999993</c:v>
                </c:pt>
                <c:pt idx="8">
                  <c:v>179.84805300000002</c:v>
                </c:pt>
                <c:pt idx="9">
                  <c:v>53.397494000000002</c:v>
                </c:pt>
                <c:pt idx="10">
                  <c:v>-12.341355</c:v>
                </c:pt>
                <c:pt idx="11">
                  <c:v>-509.65190799999999</c:v>
                </c:pt>
                <c:pt idx="12">
                  <c:v>-210.00488300000001</c:v>
                </c:pt>
              </c:numCache>
            </c:numRef>
          </c:val>
          <c:extLst>
            <c:ext xmlns:c16="http://schemas.microsoft.com/office/drawing/2014/chart" uri="{C3380CC4-5D6E-409C-BE32-E72D297353CC}">
              <c16:uniqueId val="{00000001-9237-4E1D-B2A2-D5546127B969}"/>
            </c:ext>
          </c:extLst>
        </c:ser>
        <c:dLbls>
          <c:showLegendKey val="0"/>
          <c:showVal val="0"/>
          <c:showCatName val="0"/>
          <c:showSerName val="0"/>
          <c:showPercent val="0"/>
          <c:showBubbleSize val="0"/>
        </c:dLbls>
        <c:gapWidth val="75"/>
        <c:overlap val="-25"/>
        <c:axId val="21854416"/>
        <c:axId val="21856816"/>
      </c:barChart>
      <c:catAx>
        <c:axId val="21854416"/>
        <c:scaling>
          <c:orientation val="maxMin"/>
        </c:scaling>
        <c:delete val="0"/>
        <c:axPos val="b"/>
        <c:numFmt formatCode="dd/mm" sourceLinked="0"/>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crossAx val="21856816"/>
        <c:crosses val="autoZero"/>
        <c:auto val="0"/>
        <c:lblAlgn val="ctr"/>
        <c:lblOffset val="100"/>
        <c:tickLblSkip val="2"/>
        <c:noMultiLvlLbl val="0"/>
      </c:catAx>
      <c:valAx>
        <c:axId val="21856816"/>
        <c:scaling>
          <c:orientation val="minMax"/>
          <c:max val="1200"/>
          <c:min val="-1800"/>
        </c:scaling>
        <c:delete val="0"/>
        <c:axPos val="r"/>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crossAx val="21854416"/>
        <c:crosses val="autoZero"/>
        <c:crossBetween val="between"/>
        <c:majorUnit val="600"/>
      </c:valAx>
      <c:spPr>
        <a:noFill/>
        <a:ln>
          <a:noFill/>
        </a:ln>
        <a:effectLst/>
      </c:spPr>
    </c:plotArea>
    <c:plotVisOnly val="1"/>
    <c:dispBlanksAs val="gap"/>
    <c:showDLblsOverMax val="0"/>
  </c:chart>
  <c:spPr>
    <a:solidFill>
      <a:schemeClr val="bg1"/>
    </a:solidFill>
    <a:ln w="9525" cap="flat" cmpd="sng" algn="ctr">
      <a:solidFill>
        <a:schemeClr val="bg1"/>
      </a:solidFill>
      <a:round/>
    </a:ln>
    <a:effectLst/>
  </c:spPr>
  <c:txPr>
    <a:bodyPr/>
    <a:lstStyle/>
    <a:p>
      <a:pPr>
        <a:defRPr sz="700">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524932005781883E-2"/>
          <c:y val="5.5154432410750097E-2"/>
          <c:w val="0.92783014045798629"/>
          <c:h val="0.74454575172688253"/>
        </c:manualLayout>
      </c:layout>
      <c:lineChart>
        <c:grouping val="standard"/>
        <c:varyColors val="0"/>
        <c:ser>
          <c:idx val="0"/>
          <c:order val="0"/>
          <c:tx>
            <c:strRef>
              <c:f>Sheet1!$A$9</c:f>
              <c:strCache>
                <c:ptCount val="1"/>
                <c:pt idx="0">
                  <c:v>HNXINDEX</c:v>
                </c:pt>
              </c:strCache>
            </c:strRef>
          </c:tx>
          <c:spPr>
            <a:ln w="6350" cap="rnd">
              <a:solidFill>
                <a:srgbClr val="4F81BD"/>
              </a:solidFill>
              <a:round/>
            </a:ln>
            <a:effectLst/>
          </c:spPr>
          <c:marker>
            <c:symbol val="none"/>
          </c:marker>
          <c:cat>
            <c:numRef>
              <c:f>Sheet1!$B$8:$JA$8</c:f>
              <c:numCache>
                <c:formatCode>m/d/yyyy</c:formatCode>
                <c:ptCount val="260"/>
                <c:pt idx="0">
                  <c:v>45646</c:v>
                </c:pt>
                <c:pt idx="1">
                  <c:v>45645</c:v>
                </c:pt>
                <c:pt idx="2">
                  <c:v>45644</c:v>
                </c:pt>
                <c:pt idx="3">
                  <c:v>45643</c:v>
                </c:pt>
                <c:pt idx="4">
                  <c:v>45642</c:v>
                </c:pt>
                <c:pt idx="5">
                  <c:v>45639</c:v>
                </c:pt>
                <c:pt idx="6">
                  <c:v>45638</c:v>
                </c:pt>
                <c:pt idx="7">
                  <c:v>45637</c:v>
                </c:pt>
                <c:pt idx="8">
                  <c:v>45636</c:v>
                </c:pt>
                <c:pt idx="9">
                  <c:v>45635</c:v>
                </c:pt>
                <c:pt idx="10">
                  <c:v>45632</c:v>
                </c:pt>
                <c:pt idx="11">
                  <c:v>45631</c:v>
                </c:pt>
                <c:pt idx="12">
                  <c:v>45630</c:v>
                </c:pt>
                <c:pt idx="13">
                  <c:v>45629</c:v>
                </c:pt>
                <c:pt idx="14">
                  <c:v>45628</c:v>
                </c:pt>
                <c:pt idx="15">
                  <c:v>45625</c:v>
                </c:pt>
                <c:pt idx="16">
                  <c:v>45624</c:v>
                </c:pt>
                <c:pt idx="17">
                  <c:v>45623</c:v>
                </c:pt>
                <c:pt idx="18">
                  <c:v>45622</c:v>
                </c:pt>
                <c:pt idx="19">
                  <c:v>45621</c:v>
                </c:pt>
                <c:pt idx="20">
                  <c:v>45618</c:v>
                </c:pt>
                <c:pt idx="21">
                  <c:v>45617</c:v>
                </c:pt>
                <c:pt idx="22">
                  <c:v>45616</c:v>
                </c:pt>
                <c:pt idx="23">
                  <c:v>45615</c:v>
                </c:pt>
                <c:pt idx="24">
                  <c:v>45614</c:v>
                </c:pt>
                <c:pt idx="25">
                  <c:v>45611</c:v>
                </c:pt>
                <c:pt idx="26">
                  <c:v>45610</c:v>
                </c:pt>
                <c:pt idx="27">
                  <c:v>45609</c:v>
                </c:pt>
                <c:pt idx="28">
                  <c:v>45608</c:v>
                </c:pt>
                <c:pt idx="29">
                  <c:v>45607</c:v>
                </c:pt>
                <c:pt idx="30">
                  <c:v>45604</c:v>
                </c:pt>
                <c:pt idx="31">
                  <c:v>45603</c:v>
                </c:pt>
                <c:pt idx="32">
                  <c:v>45602</c:v>
                </c:pt>
                <c:pt idx="33">
                  <c:v>45601</c:v>
                </c:pt>
                <c:pt idx="34">
                  <c:v>45600</c:v>
                </c:pt>
                <c:pt idx="35">
                  <c:v>45597</c:v>
                </c:pt>
                <c:pt idx="36">
                  <c:v>45596</c:v>
                </c:pt>
                <c:pt idx="37">
                  <c:v>45595</c:v>
                </c:pt>
                <c:pt idx="38">
                  <c:v>45594</c:v>
                </c:pt>
                <c:pt idx="39">
                  <c:v>45593</c:v>
                </c:pt>
                <c:pt idx="40">
                  <c:v>45590</c:v>
                </c:pt>
                <c:pt idx="41">
                  <c:v>45589</c:v>
                </c:pt>
                <c:pt idx="42">
                  <c:v>45588</c:v>
                </c:pt>
                <c:pt idx="43">
                  <c:v>45587</c:v>
                </c:pt>
                <c:pt idx="44">
                  <c:v>45586</c:v>
                </c:pt>
                <c:pt idx="45">
                  <c:v>45583</c:v>
                </c:pt>
                <c:pt idx="46">
                  <c:v>45582</c:v>
                </c:pt>
                <c:pt idx="47">
                  <c:v>45581</c:v>
                </c:pt>
                <c:pt idx="48">
                  <c:v>45580</c:v>
                </c:pt>
                <c:pt idx="49">
                  <c:v>45579</c:v>
                </c:pt>
                <c:pt idx="50">
                  <c:v>45576</c:v>
                </c:pt>
                <c:pt idx="51">
                  <c:v>45575</c:v>
                </c:pt>
                <c:pt idx="52">
                  <c:v>45574</c:v>
                </c:pt>
                <c:pt idx="53">
                  <c:v>45573</c:v>
                </c:pt>
                <c:pt idx="54">
                  <c:v>45572</c:v>
                </c:pt>
                <c:pt idx="55">
                  <c:v>45569</c:v>
                </c:pt>
                <c:pt idx="56">
                  <c:v>45568</c:v>
                </c:pt>
                <c:pt idx="57">
                  <c:v>45567</c:v>
                </c:pt>
                <c:pt idx="58">
                  <c:v>45566</c:v>
                </c:pt>
                <c:pt idx="59">
                  <c:v>45565</c:v>
                </c:pt>
                <c:pt idx="60">
                  <c:v>45562</c:v>
                </c:pt>
                <c:pt idx="61">
                  <c:v>45561</c:v>
                </c:pt>
                <c:pt idx="62">
                  <c:v>45560</c:v>
                </c:pt>
                <c:pt idx="63">
                  <c:v>45559</c:v>
                </c:pt>
                <c:pt idx="64">
                  <c:v>45558</c:v>
                </c:pt>
                <c:pt idx="65">
                  <c:v>45555</c:v>
                </c:pt>
                <c:pt idx="66">
                  <c:v>45554</c:v>
                </c:pt>
                <c:pt idx="67">
                  <c:v>45553</c:v>
                </c:pt>
                <c:pt idx="68">
                  <c:v>45552</c:v>
                </c:pt>
                <c:pt idx="69">
                  <c:v>45551</c:v>
                </c:pt>
                <c:pt idx="70">
                  <c:v>45548</c:v>
                </c:pt>
                <c:pt idx="71">
                  <c:v>45547</c:v>
                </c:pt>
                <c:pt idx="72">
                  <c:v>45546</c:v>
                </c:pt>
                <c:pt idx="73">
                  <c:v>45545</c:v>
                </c:pt>
                <c:pt idx="74">
                  <c:v>45544</c:v>
                </c:pt>
                <c:pt idx="75">
                  <c:v>45541</c:v>
                </c:pt>
                <c:pt idx="76">
                  <c:v>45540</c:v>
                </c:pt>
                <c:pt idx="77">
                  <c:v>45539</c:v>
                </c:pt>
                <c:pt idx="78">
                  <c:v>45534</c:v>
                </c:pt>
                <c:pt idx="79">
                  <c:v>45533</c:v>
                </c:pt>
                <c:pt idx="80">
                  <c:v>45532</c:v>
                </c:pt>
                <c:pt idx="81">
                  <c:v>45531</c:v>
                </c:pt>
                <c:pt idx="82">
                  <c:v>45530</c:v>
                </c:pt>
                <c:pt idx="83">
                  <c:v>45527</c:v>
                </c:pt>
                <c:pt idx="84">
                  <c:v>45526</c:v>
                </c:pt>
                <c:pt idx="85">
                  <c:v>45525</c:v>
                </c:pt>
                <c:pt idx="86">
                  <c:v>45524</c:v>
                </c:pt>
                <c:pt idx="87">
                  <c:v>45523</c:v>
                </c:pt>
                <c:pt idx="88">
                  <c:v>45520</c:v>
                </c:pt>
                <c:pt idx="89">
                  <c:v>45519</c:v>
                </c:pt>
                <c:pt idx="90">
                  <c:v>45518</c:v>
                </c:pt>
                <c:pt idx="91">
                  <c:v>45517</c:v>
                </c:pt>
                <c:pt idx="92">
                  <c:v>45516</c:v>
                </c:pt>
                <c:pt idx="93">
                  <c:v>45513</c:v>
                </c:pt>
                <c:pt idx="94">
                  <c:v>45512</c:v>
                </c:pt>
                <c:pt idx="95">
                  <c:v>45511</c:v>
                </c:pt>
                <c:pt idx="96">
                  <c:v>45510</c:v>
                </c:pt>
                <c:pt idx="97">
                  <c:v>45509</c:v>
                </c:pt>
                <c:pt idx="98">
                  <c:v>45506</c:v>
                </c:pt>
                <c:pt idx="99">
                  <c:v>45505</c:v>
                </c:pt>
                <c:pt idx="100">
                  <c:v>45504</c:v>
                </c:pt>
                <c:pt idx="101">
                  <c:v>45503</c:v>
                </c:pt>
                <c:pt idx="102">
                  <c:v>45502</c:v>
                </c:pt>
                <c:pt idx="103">
                  <c:v>45499</c:v>
                </c:pt>
                <c:pt idx="104">
                  <c:v>45498</c:v>
                </c:pt>
                <c:pt idx="105">
                  <c:v>45497</c:v>
                </c:pt>
                <c:pt idx="106">
                  <c:v>45496</c:v>
                </c:pt>
                <c:pt idx="107">
                  <c:v>45495</c:v>
                </c:pt>
                <c:pt idx="108">
                  <c:v>45492</c:v>
                </c:pt>
                <c:pt idx="109">
                  <c:v>45491</c:v>
                </c:pt>
                <c:pt idx="110">
                  <c:v>45490</c:v>
                </c:pt>
                <c:pt idx="111">
                  <c:v>45489</c:v>
                </c:pt>
                <c:pt idx="112">
                  <c:v>45488</c:v>
                </c:pt>
                <c:pt idx="113">
                  <c:v>45485</c:v>
                </c:pt>
                <c:pt idx="114">
                  <c:v>45484</c:v>
                </c:pt>
                <c:pt idx="115">
                  <c:v>45483</c:v>
                </c:pt>
                <c:pt idx="116">
                  <c:v>45482</c:v>
                </c:pt>
                <c:pt idx="117">
                  <c:v>45481</c:v>
                </c:pt>
                <c:pt idx="118">
                  <c:v>45478</c:v>
                </c:pt>
                <c:pt idx="119">
                  <c:v>45477</c:v>
                </c:pt>
                <c:pt idx="120">
                  <c:v>45476</c:v>
                </c:pt>
                <c:pt idx="121">
                  <c:v>45475</c:v>
                </c:pt>
                <c:pt idx="122">
                  <c:v>45474</c:v>
                </c:pt>
                <c:pt idx="123">
                  <c:v>45471</c:v>
                </c:pt>
                <c:pt idx="124">
                  <c:v>45470</c:v>
                </c:pt>
                <c:pt idx="125">
                  <c:v>45469</c:v>
                </c:pt>
                <c:pt idx="126">
                  <c:v>45468</c:v>
                </c:pt>
                <c:pt idx="127">
                  <c:v>45467</c:v>
                </c:pt>
                <c:pt idx="128">
                  <c:v>45464</c:v>
                </c:pt>
                <c:pt idx="129">
                  <c:v>45463</c:v>
                </c:pt>
                <c:pt idx="130">
                  <c:v>45462</c:v>
                </c:pt>
                <c:pt idx="131">
                  <c:v>45461</c:v>
                </c:pt>
                <c:pt idx="132">
                  <c:v>45460</c:v>
                </c:pt>
                <c:pt idx="133">
                  <c:v>45457</c:v>
                </c:pt>
                <c:pt idx="134">
                  <c:v>45456</c:v>
                </c:pt>
                <c:pt idx="135">
                  <c:v>45455</c:v>
                </c:pt>
                <c:pt idx="136">
                  <c:v>45454</c:v>
                </c:pt>
                <c:pt idx="137">
                  <c:v>45453</c:v>
                </c:pt>
                <c:pt idx="138">
                  <c:v>45450</c:v>
                </c:pt>
                <c:pt idx="139">
                  <c:v>45449</c:v>
                </c:pt>
                <c:pt idx="140">
                  <c:v>45448</c:v>
                </c:pt>
                <c:pt idx="141">
                  <c:v>45447</c:v>
                </c:pt>
                <c:pt idx="142">
                  <c:v>45446</c:v>
                </c:pt>
                <c:pt idx="143">
                  <c:v>45443</c:v>
                </c:pt>
                <c:pt idx="144">
                  <c:v>45442</c:v>
                </c:pt>
                <c:pt idx="145">
                  <c:v>45441</c:v>
                </c:pt>
                <c:pt idx="146">
                  <c:v>45440</c:v>
                </c:pt>
                <c:pt idx="147">
                  <c:v>45439</c:v>
                </c:pt>
                <c:pt idx="148">
                  <c:v>45436</c:v>
                </c:pt>
                <c:pt idx="149">
                  <c:v>45435</c:v>
                </c:pt>
                <c:pt idx="150">
                  <c:v>45434</c:v>
                </c:pt>
                <c:pt idx="151">
                  <c:v>45433</c:v>
                </c:pt>
                <c:pt idx="152">
                  <c:v>45432</c:v>
                </c:pt>
                <c:pt idx="153">
                  <c:v>45429</c:v>
                </c:pt>
                <c:pt idx="154">
                  <c:v>45428</c:v>
                </c:pt>
                <c:pt idx="155">
                  <c:v>45427</c:v>
                </c:pt>
                <c:pt idx="156">
                  <c:v>45426</c:v>
                </c:pt>
                <c:pt idx="157">
                  <c:v>45425</c:v>
                </c:pt>
                <c:pt idx="158">
                  <c:v>45422</c:v>
                </c:pt>
                <c:pt idx="159">
                  <c:v>45421</c:v>
                </c:pt>
                <c:pt idx="160">
                  <c:v>45420</c:v>
                </c:pt>
                <c:pt idx="161">
                  <c:v>45419</c:v>
                </c:pt>
                <c:pt idx="162">
                  <c:v>45418</c:v>
                </c:pt>
                <c:pt idx="163">
                  <c:v>45415</c:v>
                </c:pt>
                <c:pt idx="164">
                  <c:v>45414</c:v>
                </c:pt>
                <c:pt idx="165">
                  <c:v>45408</c:v>
                </c:pt>
                <c:pt idx="166">
                  <c:v>45407</c:v>
                </c:pt>
                <c:pt idx="167">
                  <c:v>45406</c:v>
                </c:pt>
                <c:pt idx="168">
                  <c:v>45405</c:v>
                </c:pt>
                <c:pt idx="169">
                  <c:v>45404</c:v>
                </c:pt>
                <c:pt idx="170">
                  <c:v>45401</c:v>
                </c:pt>
                <c:pt idx="171">
                  <c:v>45399</c:v>
                </c:pt>
                <c:pt idx="172">
                  <c:v>45398</c:v>
                </c:pt>
                <c:pt idx="173">
                  <c:v>45397</c:v>
                </c:pt>
                <c:pt idx="174">
                  <c:v>45394</c:v>
                </c:pt>
                <c:pt idx="175">
                  <c:v>45393</c:v>
                </c:pt>
                <c:pt idx="176">
                  <c:v>45392</c:v>
                </c:pt>
                <c:pt idx="177">
                  <c:v>45391</c:v>
                </c:pt>
                <c:pt idx="178">
                  <c:v>45390</c:v>
                </c:pt>
                <c:pt idx="179">
                  <c:v>45387</c:v>
                </c:pt>
                <c:pt idx="180">
                  <c:v>45386</c:v>
                </c:pt>
                <c:pt idx="181">
                  <c:v>45385</c:v>
                </c:pt>
                <c:pt idx="182">
                  <c:v>45384</c:v>
                </c:pt>
                <c:pt idx="183">
                  <c:v>45383</c:v>
                </c:pt>
                <c:pt idx="184">
                  <c:v>45380</c:v>
                </c:pt>
                <c:pt idx="185">
                  <c:v>45379</c:v>
                </c:pt>
                <c:pt idx="186">
                  <c:v>45378</c:v>
                </c:pt>
                <c:pt idx="187">
                  <c:v>45377</c:v>
                </c:pt>
                <c:pt idx="188">
                  <c:v>45376</c:v>
                </c:pt>
                <c:pt idx="189">
                  <c:v>45373</c:v>
                </c:pt>
                <c:pt idx="190">
                  <c:v>45372</c:v>
                </c:pt>
                <c:pt idx="191">
                  <c:v>45371</c:v>
                </c:pt>
                <c:pt idx="192">
                  <c:v>45370</c:v>
                </c:pt>
                <c:pt idx="193">
                  <c:v>45369</c:v>
                </c:pt>
                <c:pt idx="194">
                  <c:v>45366</c:v>
                </c:pt>
                <c:pt idx="195">
                  <c:v>45365</c:v>
                </c:pt>
                <c:pt idx="196">
                  <c:v>45364</c:v>
                </c:pt>
                <c:pt idx="197">
                  <c:v>45363</c:v>
                </c:pt>
                <c:pt idx="198">
                  <c:v>45362</c:v>
                </c:pt>
                <c:pt idx="199">
                  <c:v>45359</c:v>
                </c:pt>
                <c:pt idx="200">
                  <c:v>45358</c:v>
                </c:pt>
                <c:pt idx="201">
                  <c:v>45357</c:v>
                </c:pt>
                <c:pt idx="202">
                  <c:v>45356</c:v>
                </c:pt>
                <c:pt idx="203">
                  <c:v>45355</c:v>
                </c:pt>
                <c:pt idx="204">
                  <c:v>45352</c:v>
                </c:pt>
                <c:pt idx="205">
                  <c:v>45351</c:v>
                </c:pt>
                <c:pt idx="206">
                  <c:v>45350</c:v>
                </c:pt>
                <c:pt idx="207">
                  <c:v>45349</c:v>
                </c:pt>
                <c:pt idx="208">
                  <c:v>45348</c:v>
                </c:pt>
                <c:pt idx="209">
                  <c:v>45345</c:v>
                </c:pt>
                <c:pt idx="210">
                  <c:v>45344</c:v>
                </c:pt>
                <c:pt idx="211">
                  <c:v>45343</c:v>
                </c:pt>
                <c:pt idx="212">
                  <c:v>45342</c:v>
                </c:pt>
                <c:pt idx="213">
                  <c:v>45341</c:v>
                </c:pt>
                <c:pt idx="214">
                  <c:v>45338</c:v>
                </c:pt>
                <c:pt idx="215">
                  <c:v>45337</c:v>
                </c:pt>
                <c:pt idx="216">
                  <c:v>45329</c:v>
                </c:pt>
                <c:pt idx="217">
                  <c:v>45328</c:v>
                </c:pt>
                <c:pt idx="218">
                  <c:v>45327</c:v>
                </c:pt>
                <c:pt idx="219">
                  <c:v>45324</c:v>
                </c:pt>
                <c:pt idx="220">
                  <c:v>45323</c:v>
                </c:pt>
                <c:pt idx="221">
                  <c:v>45322</c:v>
                </c:pt>
                <c:pt idx="222">
                  <c:v>45321</c:v>
                </c:pt>
                <c:pt idx="223">
                  <c:v>45320</c:v>
                </c:pt>
                <c:pt idx="224">
                  <c:v>45317</c:v>
                </c:pt>
                <c:pt idx="225">
                  <c:v>45316</c:v>
                </c:pt>
                <c:pt idx="226">
                  <c:v>45315</c:v>
                </c:pt>
                <c:pt idx="227">
                  <c:v>45314</c:v>
                </c:pt>
                <c:pt idx="228">
                  <c:v>45313</c:v>
                </c:pt>
                <c:pt idx="229">
                  <c:v>45310</c:v>
                </c:pt>
                <c:pt idx="230">
                  <c:v>45309</c:v>
                </c:pt>
                <c:pt idx="231">
                  <c:v>45308</c:v>
                </c:pt>
                <c:pt idx="232">
                  <c:v>45307</c:v>
                </c:pt>
                <c:pt idx="233">
                  <c:v>45306</c:v>
                </c:pt>
                <c:pt idx="234">
                  <c:v>45303</c:v>
                </c:pt>
                <c:pt idx="235">
                  <c:v>45302</c:v>
                </c:pt>
                <c:pt idx="236">
                  <c:v>45301</c:v>
                </c:pt>
                <c:pt idx="237">
                  <c:v>45300</c:v>
                </c:pt>
                <c:pt idx="238">
                  <c:v>45299</c:v>
                </c:pt>
                <c:pt idx="239">
                  <c:v>45296</c:v>
                </c:pt>
                <c:pt idx="240">
                  <c:v>45295</c:v>
                </c:pt>
                <c:pt idx="241">
                  <c:v>45294</c:v>
                </c:pt>
                <c:pt idx="242">
                  <c:v>45293</c:v>
                </c:pt>
                <c:pt idx="243">
                  <c:v>45289</c:v>
                </c:pt>
                <c:pt idx="244">
                  <c:v>45288</c:v>
                </c:pt>
                <c:pt idx="245">
                  <c:v>45287</c:v>
                </c:pt>
                <c:pt idx="246">
                  <c:v>45286</c:v>
                </c:pt>
                <c:pt idx="247">
                  <c:v>45285</c:v>
                </c:pt>
                <c:pt idx="248">
                  <c:v>45282</c:v>
                </c:pt>
                <c:pt idx="249">
                  <c:v>45281</c:v>
                </c:pt>
                <c:pt idx="250">
                  <c:v>45280</c:v>
                </c:pt>
                <c:pt idx="251">
                  <c:v>45279</c:v>
                </c:pt>
                <c:pt idx="252">
                  <c:v>45278</c:v>
                </c:pt>
                <c:pt idx="253">
                  <c:v>45275</c:v>
                </c:pt>
                <c:pt idx="254">
                  <c:v>45274</c:v>
                </c:pt>
                <c:pt idx="255">
                  <c:v>45273</c:v>
                </c:pt>
                <c:pt idx="256">
                  <c:v>45272</c:v>
                </c:pt>
                <c:pt idx="257">
                  <c:v>45271</c:v>
                </c:pt>
                <c:pt idx="258">
                  <c:v>45268</c:v>
                </c:pt>
                <c:pt idx="259">
                  <c:v>45267</c:v>
                </c:pt>
              </c:numCache>
            </c:numRef>
          </c:cat>
          <c:val>
            <c:numRef>
              <c:f>Sheet1!$B$9:$IV$9</c:f>
              <c:numCache>
                <c:formatCode>0.00%</c:formatCode>
                <c:ptCount val="255"/>
                <c:pt idx="0">
                  <c:v>-1.2600000000000021E-2</c:v>
                </c:pt>
                <c:pt idx="1">
                  <c:v>-1.0500000000000021E-2</c:v>
                </c:pt>
                <c:pt idx="2">
                  <c:v>-1.1000000000000022E-2</c:v>
                </c:pt>
                <c:pt idx="3">
                  <c:v>-1.3400000000000021E-2</c:v>
                </c:pt>
                <c:pt idx="4">
                  <c:v>-1.2700000000000022E-2</c:v>
                </c:pt>
                <c:pt idx="5">
                  <c:v>-1.2900000000000023E-2</c:v>
                </c:pt>
                <c:pt idx="6">
                  <c:v>-8.6000000000000226E-3</c:v>
                </c:pt>
                <c:pt idx="7">
                  <c:v>-7.8000000000000222E-3</c:v>
                </c:pt>
                <c:pt idx="8">
                  <c:v>-3.2000000000000218E-3</c:v>
                </c:pt>
                <c:pt idx="9">
                  <c:v>-3.3000000000000217E-3</c:v>
                </c:pt>
                <c:pt idx="10">
                  <c:v>-4.5000000000000213E-3</c:v>
                </c:pt>
                <c:pt idx="11">
                  <c:v>-1.6000000000000215E-3</c:v>
                </c:pt>
                <c:pt idx="12">
                  <c:v>-2.3800000000000023E-2</c:v>
                </c:pt>
                <c:pt idx="13">
                  <c:v>-2.0800000000000023E-2</c:v>
                </c:pt>
                <c:pt idx="14">
                  <c:v>-2.0700000000000024E-2</c:v>
                </c:pt>
                <c:pt idx="15">
                  <c:v>-2.3700000000000023E-2</c:v>
                </c:pt>
                <c:pt idx="16">
                  <c:v>-2.8500000000000022E-2</c:v>
                </c:pt>
                <c:pt idx="17">
                  <c:v>-3.0600000000000023E-2</c:v>
                </c:pt>
                <c:pt idx="18">
                  <c:v>-2.7900000000000022E-2</c:v>
                </c:pt>
                <c:pt idx="19">
                  <c:v>-3.4400000000000021E-2</c:v>
                </c:pt>
                <c:pt idx="20">
                  <c:v>-3.8700000000000019E-2</c:v>
                </c:pt>
                <c:pt idx="21">
                  <c:v>-3.6600000000000021E-2</c:v>
                </c:pt>
                <c:pt idx="22">
                  <c:v>-3.8700000000000019E-2</c:v>
                </c:pt>
                <c:pt idx="23">
                  <c:v>-4.600000000000002E-2</c:v>
                </c:pt>
                <c:pt idx="24">
                  <c:v>-3.6500000000000019E-2</c:v>
                </c:pt>
                <c:pt idx="25">
                  <c:v>-3.7700000000000018E-2</c:v>
                </c:pt>
                <c:pt idx="26">
                  <c:v>-2.7500000000000017E-2</c:v>
                </c:pt>
                <c:pt idx="27">
                  <c:v>-1.6900000000000016E-2</c:v>
                </c:pt>
                <c:pt idx="28">
                  <c:v>-1.4800000000000016E-2</c:v>
                </c:pt>
                <c:pt idx="29">
                  <c:v>-1.4000000000000016E-2</c:v>
                </c:pt>
                <c:pt idx="30">
                  <c:v>-1.3900000000000017E-2</c:v>
                </c:pt>
                <c:pt idx="31">
                  <c:v>-1.1200000000000017E-2</c:v>
                </c:pt>
                <c:pt idx="32">
                  <c:v>-1.0000000000000018E-2</c:v>
                </c:pt>
                <c:pt idx="33">
                  <c:v>-2.2900000000000018E-2</c:v>
                </c:pt>
                <c:pt idx="34">
                  <c:v>-2.4700000000000017E-2</c:v>
                </c:pt>
                <c:pt idx="35">
                  <c:v>-2.0500000000000018E-2</c:v>
                </c:pt>
                <c:pt idx="36">
                  <c:v>-1.6300000000000019E-2</c:v>
                </c:pt>
                <c:pt idx="37">
                  <c:v>-1.8400000000000021E-2</c:v>
                </c:pt>
                <c:pt idx="38">
                  <c:v>-1.9800000000000019E-2</c:v>
                </c:pt>
                <c:pt idx="39">
                  <c:v>-2.4100000000000021E-2</c:v>
                </c:pt>
                <c:pt idx="40">
                  <c:v>-2.3900000000000022E-2</c:v>
                </c:pt>
                <c:pt idx="41">
                  <c:v>-2.360000000000002E-2</c:v>
                </c:pt>
                <c:pt idx="42">
                  <c:v>-1.560000000000002E-2</c:v>
                </c:pt>
                <c:pt idx="43">
                  <c:v>-2.0000000000000021E-2</c:v>
                </c:pt>
                <c:pt idx="44">
                  <c:v>-1.1500000000000021E-2</c:v>
                </c:pt>
                <c:pt idx="45">
                  <c:v>-3.7000000000000201E-3</c:v>
                </c:pt>
                <c:pt idx="46">
                  <c:v>2.9999999999997997E-4</c:v>
                </c:pt>
                <c:pt idx="47">
                  <c:v>-7.8000000000000196E-3</c:v>
                </c:pt>
                <c:pt idx="48">
                  <c:v>-4.8000000000000195E-3</c:v>
                </c:pt>
                <c:pt idx="49">
                  <c:v>2.8999999999999812E-3</c:v>
                </c:pt>
                <c:pt idx="50">
                  <c:v>5.6999999999999811E-3</c:v>
                </c:pt>
                <c:pt idx="51">
                  <c:v>5.3999999999999812E-3</c:v>
                </c:pt>
                <c:pt idx="52">
                  <c:v>7.4999999999999815E-3</c:v>
                </c:pt>
                <c:pt idx="53">
                  <c:v>6.3999999999999812E-3</c:v>
                </c:pt>
                <c:pt idx="54">
                  <c:v>1.0499999999999982E-2</c:v>
                </c:pt>
                <c:pt idx="55">
                  <c:v>1.1399999999999981E-2</c:v>
                </c:pt>
                <c:pt idx="56">
                  <c:v>1.4299999999999981E-2</c:v>
                </c:pt>
                <c:pt idx="57">
                  <c:v>2.1499999999999981E-2</c:v>
                </c:pt>
                <c:pt idx="58">
                  <c:v>2.569999999999998E-2</c:v>
                </c:pt>
                <c:pt idx="59">
                  <c:v>2.0899999999999981E-2</c:v>
                </c:pt>
                <c:pt idx="60">
                  <c:v>2.4299999999999981E-2</c:v>
                </c:pt>
                <c:pt idx="61">
                  <c:v>2.5199999999999983E-2</c:v>
                </c:pt>
                <c:pt idx="62">
                  <c:v>2.4899999999999981E-2</c:v>
                </c:pt>
                <c:pt idx="63">
                  <c:v>1.8399999999999982E-2</c:v>
                </c:pt>
                <c:pt idx="64">
                  <c:v>1.4399999999999982E-2</c:v>
                </c:pt>
                <c:pt idx="65">
                  <c:v>1.8299999999999983E-2</c:v>
                </c:pt>
                <c:pt idx="66">
                  <c:v>1.5999999999999983E-2</c:v>
                </c:pt>
                <c:pt idx="67">
                  <c:v>1.2499999999999983E-2</c:v>
                </c:pt>
                <c:pt idx="68">
                  <c:v>9.6999999999999829E-3</c:v>
                </c:pt>
                <c:pt idx="69">
                  <c:v>3.399999999999982E-3</c:v>
                </c:pt>
                <c:pt idx="70">
                  <c:v>1.0199999999999982E-2</c:v>
                </c:pt>
                <c:pt idx="71">
                  <c:v>7.9999999999999811E-3</c:v>
                </c:pt>
                <c:pt idx="72">
                  <c:v>5.999999999999981E-3</c:v>
                </c:pt>
                <c:pt idx="73">
                  <c:v>6.9999999999999811E-3</c:v>
                </c:pt>
                <c:pt idx="74">
                  <c:v>1.4599999999999981E-2</c:v>
                </c:pt>
                <c:pt idx="75">
                  <c:v>1.9699999999999981E-2</c:v>
                </c:pt>
                <c:pt idx="76">
                  <c:v>2.099999999999998E-2</c:v>
                </c:pt>
                <c:pt idx="77">
                  <c:v>2.5999999999999981E-2</c:v>
                </c:pt>
                <c:pt idx="78">
                  <c:v>3.199999999999998E-2</c:v>
                </c:pt>
                <c:pt idx="79">
                  <c:v>3.3299999999999982E-2</c:v>
                </c:pt>
                <c:pt idx="80">
                  <c:v>3.4799999999999984E-2</c:v>
                </c:pt>
                <c:pt idx="81">
                  <c:v>3.7699999999999984E-2</c:v>
                </c:pt>
                <c:pt idx="82">
                  <c:v>3.7999999999999985E-2</c:v>
                </c:pt>
                <c:pt idx="83">
                  <c:v>4.2599999999999985E-2</c:v>
                </c:pt>
                <c:pt idx="84">
                  <c:v>3.5899999999999987E-2</c:v>
                </c:pt>
                <c:pt idx="85">
                  <c:v>3.5699999999999989E-2</c:v>
                </c:pt>
                <c:pt idx="86">
                  <c:v>3.0999999999999986E-2</c:v>
                </c:pt>
                <c:pt idx="87">
                  <c:v>2.5499999999999988E-2</c:v>
                </c:pt>
                <c:pt idx="88">
                  <c:v>2.179999999999999E-2</c:v>
                </c:pt>
                <c:pt idx="89">
                  <c:v>-7.1000000000000091E-3</c:v>
                </c:pt>
                <c:pt idx="90">
                  <c:v>-2.1000000000000085E-3</c:v>
                </c:pt>
                <c:pt idx="91">
                  <c:v>9.9999999999991589E-5</c:v>
                </c:pt>
                <c:pt idx="92">
                  <c:v>2.6999999999999915E-3</c:v>
                </c:pt>
                <c:pt idx="93">
                  <c:v>-3.4000000000000089E-3</c:v>
                </c:pt>
                <c:pt idx="94">
                  <c:v>-1.5100000000000009E-2</c:v>
                </c:pt>
                <c:pt idx="95">
                  <c:v>-9.8000000000000084E-3</c:v>
                </c:pt>
                <c:pt idx="96">
                  <c:v>-1.6400000000000008E-2</c:v>
                </c:pt>
                <c:pt idx="97">
                  <c:v>-3.3200000000000007E-2</c:v>
                </c:pt>
                <c:pt idx="98">
                  <c:v>4.9999999999999906E-3</c:v>
                </c:pt>
                <c:pt idx="99">
                  <c:v>-5.2000000000000102E-3</c:v>
                </c:pt>
                <c:pt idx="100">
                  <c:v>2.0799999999999989E-2</c:v>
                </c:pt>
                <c:pt idx="101">
                  <c:v>2.2999999999999989E-2</c:v>
                </c:pt>
                <c:pt idx="102">
                  <c:v>2.9899999999999989E-2</c:v>
                </c:pt>
                <c:pt idx="103">
                  <c:v>2.629999999999999E-2</c:v>
                </c:pt>
                <c:pt idx="104">
                  <c:v>2.0299999999999992E-2</c:v>
                </c:pt>
                <c:pt idx="105">
                  <c:v>2.4199999999999992E-2</c:v>
                </c:pt>
                <c:pt idx="106">
                  <c:v>1.7499999999999991E-2</c:v>
                </c:pt>
                <c:pt idx="107">
                  <c:v>3.3399999999999992E-2</c:v>
                </c:pt>
                <c:pt idx="108">
                  <c:v>4.229999999999999E-2</c:v>
                </c:pt>
                <c:pt idx="109">
                  <c:v>5.0399999999999993E-2</c:v>
                </c:pt>
                <c:pt idx="110">
                  <c:v>4.3799999999999992E-2</c:v>
                </c:pt>
                <c:pt idx="111">
                  <c:v>6.0199999999999997E-2</c:v>
                </c:pt>
                <c:pt idx="112">
                  <c:v>5.9899999999999995E-2</c:v>
                </c:pt>
                <c:pt idx="113">
                  <c:v>6.0599999999999994E-2</c:v>
                </c:pt>
                <c:pt idx="114">
                  <c:v>6.2099999999999995E-2</c:v>
                </c:pt>
                <c:pt idx="115">
                  <c:v>5.8599999999999992E-2</c:v>
                </c:pt>
                <c:pt idx="116">
                  <c:v>6.3099999999999989E-2</c:v>
                </c:pt>
                <c:pt idx="117">
                  <c:v>5.2799999999999993E-2</c:v>
                </c:pt>
                <c:pt idx="118">
                  <c:v>4.929999999999999E-2</c:v>
                </c:pt>
                <c:pt idx="119">
                  <c:v>4.7499999999999987E-2</c:v>
                </c:pt>
                <c:pt idx="120">
                  <c:v>4.5599999999999988E-2</c:v>
                </c:pt>
                <c:pt idx="121">
                  <c:v>4.299999999999999E-2</c:v>
                </c:pt>
                <c:pt idx="122">
                  <c:v>3.3599999999999991E-2</c:v>
                </c:pt>
                <c:pt idx="123">
                  <c:v>2.9499999999999988E-2</c:v>
                </c:pt>
                <c:pt idx="124">
                  <c:v>3.9799999999999988E-2</c:v>
                </c:pt>
                <c:pt idx="125">
                  <c:v>3.8199999999999991E-2</c:v>
                </c:pt>
                <c:pt idx="126">
                  <c:v>4.0299999999999989E-2</c:v>
                </c:pt>
                <c:pt idx="127">
                  <c:v>3.839999999999999E-2</c:v>
                </c:pt>
                <c:pt idx="128">
                  <c:v>5.729999999999999E-2</c:v>
                </c:pt>
                <c:pt idx="129">
                  <c:v>5.5699999999999993E-2</c:v>
                </c:pt>
                <c:pt idx="130">
                  <c:v>5.4099999999999995E-2</c:v>
                </c:pt>
                <c:pt idx="131">
                  <c:v>5.7599999999999998E-2</c:v>
                </c:pt>
                <c:pt idx="132">
                  <c:v>5.2399999999999995E-2</c:v>
                </c:pt>
                <c:pt idx="133">
                  <c:v>5.5699999999999993E-2</c:v>
                </c:pt>
                <c:pt idx="134">
                  <c:v>7.3399999999999993E-2</c:v>
                </c:pt>
                <c:pt idx="135">
                  <c:v>7.3199999999999987E-2</c:v>
                </c:pt>
                <c:pt idx="136">
                  <c:v>6.5499999999999989E-2</c:v>
                </c:pt>
                <c:pt idx="137">
                  <c:v>6.2099999999999995E-2</c:v>
                </c:pt>
                <c:pt idx="138">
                  <c:v>5.9699999999999996E-2</c:v>
                </c:pt>
                <c:pt idx="139">
                  <c:v>5.6399999999999999E-2</c:v>
                </c:pt>
                <c:pt idx="140">
                  <c:v>5.7700000000000001E-2</c:v>
                </c:pt>
                <c:pt idx="141">
                  <c:v>5.7000000000000002E-2</c:v>
                </c:pt>
                <c:pt idx="142">
                  <c:v>5.8599999999999999E-2</c:v>
                </c:pt>
                <c:pt idx="143">
                  <c:v>5.1900000000000002E-2</c:v>
                </c:pt>
                <c:pt idx="144">
                  <c:v>5.57E-2</c:v>
                </c:pt>
                <c:pt idx="145">
                  <c:v>5.6300000000000003E-2</c:v>
                </c:pt>
                <c:pt idx="146">
                  <c:v>6.2100000000000002E-2</c:v>
                </c:pt>
                <c:pt idx="147">
                  <c:v>5.0800000000000005E-2</c:v>
                </c:pt>
                <c:pt idx="148">
                  <c:v>4.6200000000000005E-2</c:v>
                </c:pt>
                <c:pt idx="149">
                  <c:v>6.720000000000001E-2</c:v>
                </c:pt>
                <c:pt idx="150">
                  <c:v>6.0000000000000012E-2</c:v>
                </c:pt>
                <c:pt idx="151">
                  <c:v>5.2400000000000009E-2</c:v>
                </c:pt>
                <c:pt idx="152">
                  <c:v>4.9400000000000006E-2</c:v>
                </c:pt>
                <c:pt idx="153">
                  <c:v>4.5200000000000004E-2</c:v>
                </c:pt>
                <c:pt idx="154">
                  <c:v>3.8800000000000001E-2</c:v>
                </c:pt>
                <c:pt idx="155">
                  <c:v>3.3599999999999998E-2</c:v>
                </c:pt>
                <c:pt idx="156">
                  <c:v>2.5899999999999999E-2</c:v>
                </c:pt>
                <c:pt idx="157">
                  <c:v>2.3400000000000001E-2</c:v>
                </c:pt>
                <c:pt idx="158">
                  <c:v>2.0500000000000001E-2</c:v>
                </c:pt>
                <c:pt idx="159">
                  <c:v>1.5800000000000002E-2</c:v>
                </c:pt>
                <c:pt idx="160">
                  <c:v>1.55E-2</c:v>
                </c:pt>
                <c:pt idx="161">
                  <c:v>8.8000000000000005E-3</c:v>
                </c:pt>
                <c:pt idx="162">
                  <c:v>5.9000000000000007E-3</c:v>
                </c:pt>
                <c:pt idx="163">
                  <c:v>-1.1899999999999999E-2</c:v>
                </c:pt>
                <c:pt idx="164">
                  <c:v>-1.5099999999999999E-2</c:v>
                </c:pt>
                <c:pt idx="165">
                  <c:v>-1.8099999999999998E-2</c:v>
                </c:pt>
                <c:pt idx="166">
                  <c:v>-1.4799999999999997E-2</c:v>
                </c:pt>
                <c:pt idx="167">
                  <c:v>-1.3499999999999998E-2</c:v>
                </c:pt>
                <c:pt idx="168">
                  <c:v>-3.6999999999999998E-2</c:v>
                </c:pt>
                <c:pt idx="169">
                  <c:v>-2.5099999999999997E-2</c:v>
                </c:pt>
                <c:pt idx="170">
                  <c:v>-4.5499999999999999E-2</c:v>
                </c:pt>
                <c:pt idx="171">
                  <c:v>-2.1599999999999994E-2</c:v>
                </c:pt>
                <c:pt idx="172">
                  <c:v>-1.0099999999999993E-2</c:v>
                </c:pt>
                <c:pt idx="173">
                  <c:v>-6.2999999999999931E-3</c:v>
                </c:pt>
                <c:pt idx="174">
                  <c:v>4.1900000000000007E-2</c:v>
                </c:pt>
                <c:pt idx="175">
                  <c:v>3.2400000000000005E-2</c:v>
                </c:pt>
                <c:pt idx="176">
                  <c:v>3.1200000000000006E-2</c:v>
                </c:pt>
                <c:pt idx="177">
                  <c:v>3.7700000000000004E-2</c:v>
                </c:pt>
                <c:pt idx="178">
                  <c:v>2.8100000000000003E-2</c:v>
                </c:pt>
                <c:pt idx="179">
                  <c:v>3.4800000000000005E-2</c:v>
                </c:pt>
                <c:pt idx="180">
                  <c:v>4.6200000000000005E-2</c:v>
                </c:pt>
                <c:pt idx="181">
                  <c:v>5.2400000000000002E-2</c:v>
                </c:pt>
                <c:pt idx="182">
                  <c:v>6.0299999999999999E-2</c:v>
                </c:pt>
                <c:pt idx="183">
                  <c:v>4.7899999999999998E-2</c:v>
                </c:pt>
                <c:pt idx="184">
                  <c:v>4.6599999999999996E-2</c:v>
                </c:pt>
                <c:pt idx="185">
                  <c:v>5.2099999999999994E-2</c:v>
                </c:pt>
                <c:pt idx="186">
                  <c:v>4.7699999999999992E-2</c:v>
                </c:pt>
                <c:pt idx="187">
                  <c:v>4.4299999999999992E-2</c:v>
                </c:pt>
                <c:pt idx="188">
                  <c:v>3.9299999999999995E-2</c:v>
                </c:pt>
                <c:pt idx="189">
                  <c:v>4.2899999999999994E-2</c:v>
                </c:pt>
                <c:pt idx="190">
                  <c:v>4.0699999999999993E-2</c:v>
                </c:pt>
                <c:pt idx="191">
                  <c:v>2.7599999999999993E-2</c:v>
                </c:pt>
                <c:pt idx="192">
                  <c:v>1.9699999999999992E-2</c:v>
                </c:pt>
                <c:pt idx="193">
                  <c:v>2.1899999999999992E-2</c:v>
                </c:pt>
                <c:pt idx="194">
                  <c:v>3.3899999999999993E-2</c:v>
                </c:pt>
                <c:pt idx="195">
                  <c:v>3.4499999999999996E-2</c:v>
                </c:pt>
                <c:pt idx="196">
                  <c:v>2.8299999999999999E-2</c:v>
                </c:pt>
                <c:pt idx="197">
                  <c:v>1.0499999999999999E-2</c:v>
                </c:pt>
                <c:pt idx="198">
                  <c:v>9.6999999999999986E-3</c:v>
                </c:pt>
                <c:pt idx="199">
                  <c:v>2.0199999999999999E-2</c:v>
                </c:pt>
                <c:pt idx="200">
                  <c:v>2.46E-2</c:v>
                </c:pt>
                <c:pt idx="201">
                  <c:v>1.6500000000000001E-2</c:v>
                </c:pt>
                <c:pt idx="202">
                  <c:v>2.4500000000000001E-2</c:v>
                </c:pt>
                <c:pt idx="203">
                  <c:v>2.46E-2</c:v>
                </c:pt>
                <c:pt idx="204">
                  <c:v>2.06E-2</c:v>
                </c:pt>
                <c:pt idx="205">
                  <c:v>1.6500000000000001E-2</c:v>
                </c:pt>
                <c:pt idx="206">
                  <c:v>1.52E-2</c:v>
                </c:pt>
                <c:pt idx="207">
                  <c:v>1.61E-2</c:v>
                </c:pt>
                <c:pt idx="208">
                  <c:v>5.2999999999999992E-3</c:v>
                </c:pt>
                <c:pt idx="209">
                  <c:v>-2.4000000000000011E-3</c:v>
                </c:pt>
                <c:pt idx="210">
                  <c:v>1.01E-2</c:v>
                </c:pt>
                <c:pt idx="211">
                  <c:v>9.4000000000000004E-3</c:v>
                </c:pt>
                <c:pt idx="212">
                  <c:v>7.9000000000000008E-3</c:v>
                </c:pt>
                <c:pt idx="213">
                  <c:v>7.3000000000000001E-3</c:v>
                </c:pt>
                <c:pt idx="214">
                  <c:v>5.8999999999999999E-3</c:v>
                </c:pt>
                <c:pt idx="215">
                  <c:v>4.5999999999999999E-3</c:v>
                </c:pt>
                <c:pt idx="216">
                  <c:v>-2.8E-3</c:v>
                </c:pt>
                <c:pt idx="217">
                  <c:v>-4.5999999999999999E-3</c:v>
                </c:pt>
                <c:pt idx="218">
                  <c:v>-6.1000000000000004E-3</c:v>
                </c:pt>
                <c:pt idx="219">
                  <c:v>-4.9000000000000007E-3</c:v>
                </c:pt>
                <c:pt idx="220">
                  <c:v>-4.9000000000000007E-3</c:v>
                </c:pt>
                <c:pt idx="221">
                  <c:v>-1.1000000000000001E-2</c:v>
                </c:pt>
                <c:pt idx="222">
                  <c:v>-4.6000000000000008E-3</c:v>
                </c:pt>
                <c:pt idx="223">
                  <c:v>-1.1600000000000001E-2</c:v>
                </c:pt>
                <c:pt idx="224">
                  <c:v>-9.9000000000000008E-3</c:v>
                </c:pt>
                <c:pt idx="225">
                  <c:v>-1.3900000000000001E-2</c:v>
                </c:pt>
                <c:pt idx="226">
                  <c:v>-1.3900000000000001E-2</c:v>
                </c:pt>
                <c:pt idx="227">
                  <c:v>-1.0700000000000001E-2</c:v>
                </c:pt>
                <c:pt idx="228">
                  <c:v>-8.5000000000000006E-3</c:v>
                </c:pt>
                <c:pt idx="229">
                  <c:v>-9.7999999999999997E-3</c:v>
                </c:pt>
                <c:pt idx="230">
                  <c:v>-7.8000000000000005E-3</c:v>
                </c:pt>
                <c:pt idx="231">
                  <c:v>-9.7000000000000003E-3</c:v>
                </c:pt>
                <c:pt idx="232">
                  <c:v>-9.7000000000000003E-3</c:v>
                </c:pt>
                <c:pt idx="233">
                  <c:v>-1.83E-2</c:v>
                </c:pt>
                <c:pt idx="234">
                  <c:v>-6.3000000000000009E-3</c:v>
                </c:pt>
                <c:pt idx="235">
                  <c:v>3.9999999999999992E-3</c:v>
                </c:pt>
                <c:pt idx="236">
                  <c:v>-1.6000000000000007E-3</c:v>
                </c:pt>
                <c:pt idx="237">
                  <c:v>3.0999999999999995E-3</c:v>
                </c:pt>
                <c:pt idx="238">
                  <c:v>6.6999999999999994E-3</c:v>
                </c:pt>
                <c:pt idx="239">
                  <c:v>4.3E-3</c:v>
                </c:pt>
                <c:pt idx="240">
                  <c:v>3.4000000000000002E-3</c:v>
                </c:pt>
                <c:pt idx="241">
                  <c:v>-5.9999999999999984E-4</c:v>
                </c:pt>
                <c:pt idx="242">
                  <c:v>-7.7999999999999996E-3</c:v>
                </c:pt>
                <c:pt idx="243">
                  <c:v>-3.1999999999999997E-3</c:v>
                </c:pt>
                <c:pt idx="244">
                  <c:v>-1.8999999999999998E-3</c:v>
                </c:pt>
                <c:pt idx="245">
                  <c:v>-5.1999999999999998E-3</c:v>
                </c:pt>
                <c:pt idx="246">
                  <c:v>-2.3E-3</c:v>
                </c:pt>
                <c:pt idx="247">
                  <c:v>-1.0200000000000001E-2</c:v>
                </c:pt>
                <c:pt idx="248">
                  <c:v>-1.54E-2</c:v>
                </c:pt>
                <c:pt idx="249">
                  <c:v>-1.4500000000000001E-2</c:v>
                </c:pt>
                <c:pt idx="250">
                  <c:v>-1.5900000000000001E-2</c:v>
                </c:pt>
                <c:pt idx="251">
                  <c:v>-1.9800000000000002E-2</c:v>
                </c:pt>
                <c:pt idx="252">
                  <c:v>-2.6600000000000002E-2</c:v>
                </c:pt>
                <c:pt idx="253">
                  <c:v>-2.0900000000000002E-2</c:v>
                </c:pt>
                <c:pt idx="254">
                  <c:v>-0.02</c:v>
                </c:pt>
              </c:numCache>
            </c:numRef>
          </c:val>
          <c:smooth val="0"/>
          <c:extLst>
            <c:ext xmlns:c16="http://schemas.microsoft.com/office/drawing/2014/chart" uri="{C3380CC4-5D6E-409C-BE32-E72D297353CC}">
              <c16:uniqueId val="{00000000-FB34-4EC3-BD2F-26B78F0A56FE}"/>
            </c:ext>
          </c:extLst>
        </c:ser>
        <c:ser>
          <c:idx val="1"/>
          <c:order val="1"/>
          <c:tx>
            <c:strRef>
              <c:f>Sheet1!$A$10</c:f>
              <c:strCache>
                <c:ptCount val="1"/>
                <c:pt idx="0">
                  <c:v>Upcom Index</c:v>
                </c:pt>
              </c:strCache>
            </c:strRef>
          </c:tx>
          <c:spPr>
            <a:ln w="6350" cap="rnd">
              <a:solidFill>
                <a:schemeClr val="bg2">
                  <a:lumMod val="75000"/>
                </a:schemeClr>
              </a:solidFill>
              <a:round/>
            </a:ln>
            <a:effectLst/>
          </c:spPr>
          <c:marker>
            <c:symbol val="none"/>
          </c:marker>
          <c:cat>
            <c:numRef>
              <c:f>Sheet1!$B$8:$JA$8</c:f>
              <c:numCache>
                <c:formatCode>m/d/yyyy</c:formatCode>
                <c:ptCount val="260"/>
                <c:pt idx="0">
                  <c:v>45646</c:v>
                </c:pt>
                <c:pt idx="1">
                  <c:v>45645</c:v>
                </c:pt>
                <c:pt idx="2">
                  <c:v>45644</c:v>
                </c:pt>
                <c:pt idx="3">
                  <c:v>45643</c:v>
                </c:pt>
                <c:pt idx="4">
                  <c:v>45642</c:v>
                </c:pt>
                <c:pt idx="5">
                  <c:v>45639</c:v>
                </c:pt>
                <c:pt idx="6">
                  <c:v>45638</c:v>
                </c:pt>
                <c:pt idx="7">
                  <c:v>45637</c:v>
                </c:pt>
                <c:pt idx="8">
                  <c:v>45636</c:v>
                </c:pt>
                <c:pt idx="9">
                  <c:v>45635</c:v>
                </c:pt>
                <c:pt idx="10">
                  <c:v>45632</c:v>
                </c:pt>
                <c:pt idx="11">
                  <c:v>45631</c:v>
                </c:pt>
                <c:pt idx="12">
                  <c:v>45630</c:v>
                </c:pt>
                <c:pt idx="13">
                  <c:v>45629</c:v>
                </c:pt>
                <c:pt idx="14">
                  <c:v>45628</c:v>
                </c:pt>
                <c:pt idx="15">
                  <c:v>45625</c:v>
                </c:pt>
                <c:pt idx="16">
                  <c:v>45624</c:v>
                </c:pt>
                <c:pt idx="17">
                  <c:v>45623</c:v>
                </c:pt>
                <c:pt idx="18">
                  <c:v>45622</c:v>
                </c:pt>
                <c:pt idx="19">
                  <c:v>45621</c:v>
                </c:pt>
                <c:pt idx="20">
                  <c:v>45618</c:v>
                </c:pt>
                <c:pt idx="21">
                  <c:v>45617</c:v>
                </c:pt>
                <c:pt idx="22">
                  <c:v>45616</c:v>
                </c:pt>
                <c:pt idx="23">
                  <c:v>45615</c:v>
                </c:pt>
                <c:pt idx="24">
                  <c:v>45614</c:v>
                </c:pt>
                <c:pt idx="25">
                  <c:v>45611</c:v>
                </c:pt>
                <c:pt idx="26">
                  <c:v>45610</c:v>
                </c:pt>
                <c:pt idx="27">
                  <c:v>45609</c:v>
                </c:pt>
                <c:pt idx="28">
                  <c:v>45608</c:v>
                </c:pt>
                <c:pt idx="29">
                  <c:v>45607</c:v>
                </c:pt>
                <c:pt idx="30">
                  <c:v>45604</c:v>
                </c:pt>
                <c:pt idx="31">
                  <c:v>45603</c:v>
                </c:pt>
                <c:pt idx="32">
                  <c:v>45602</c:v>
                </c:pt>
                <c:pt idx="33">
                  <c:v>45601</c:v>
                </c:pt>
                <c:pt idx="34">
                  <c:v>45600</c:v>
                </c:pt>
                <c:pt idx="35">
                  <c:v>45597</c:v>
                </c:pt>
                <c:pt idx="36">
                  <c:v>45596</c:v>
                </c:pt>
                <c:pt idx="37">
                  <c:v>45595</c:v>
                </c:pt>
                <c:pt idx="38">
                  <c:v>45594</c:v>
                </c:pt>
                <c:pt idx="39">
                  <c:v>45593</c:v>
                </c:pt>
                <c:pt idx="40">
                  <c:v>45590</c:v>
                </c:pt>
                <c:pt idx="41">
                  <c:v>45589</c:v>
                </c:pt>
                <c:pt idx="42">
                  <c:v>45588</c:v>
                </c:pt>
                <c:pt idx="43">
                  <c:v>45587</c:v>
                </c:pt>
                <c:pt idx="44">
                  <c:v>45586</c:v>
                </c:pt>
                <c:pt idx="45">
                  <c:v>45583</c:v>
                </c:pt>
                <c:pt idx="46">
                  <c:v>45582</c:v>
                </c:pt>
                <c:pt idx="47">
                  <c:v>45581</c:v>
                </c:pt>
                <c:pt idx="48">
                  <c:v>45580</c:v>
                </c:pt>
                <c:pt idx="49">
                  <c:v>45579</c:v>
                </c:pt>
                <c:pt idx="50">
                  <c:v>45576</c:v>
                </c:pt>
                <c:pt idx="51">
                  <c:v>45575</c:v>
                </c:pt>
                <c:pt idx="52">
                  <c:v>45574</c:v>
                </c:pt>
                <c:pt idx="53">
                  <c:v>45573</c:v>
                </c:pt>
                <c:pt idx="54">
                  <c:v>45572</c:v>
                </c:pt>
                <c:pt idx="55">
                  <c:v>45569</c:v>
                </c:pt>
                <c:pt idx="56">
                  <c:v>45568</c:v>
                </c:pt>
                <c:pt idx="57">
                  <c:v>45567</c:v>
                </c:pt>
                <c:pt idx="58">
                  <c:v>45566</c:v>
                </c:pt>
                <c:pt idx="59">
                  <c:v>45565</c:v>
                </c:pt>
                <c:pt idx="60">
                  <c:v>45562</c:v>
                </c:pt>
                <c:pt idx="61">
                  <c:v>45561</c:v>
                </c:pt>
                <c:pt idx="62">
                  <c:v>45560</c:v>
                </c:pt>
                <c:pt idx="63">
                  <c:v>45559</c:v>
                </c:pt>
                <c:pt idx="64">
                  <c:v>45558</c:v>
                </c:pt>
                <c:pt idx="65">
                  <c:v>45555</c:v>
                </c:pt>
                <c:pt idx="66">
                  <c:v>45554</c:v>
                </c:pt>
                <c:pt idx="67">
                  <c:v>45553</c:v>
                </c:pt>
                <c:pt idx="68">
                  <c:v>45552</c:v>
                </c:pt>
                <c:pt idx="69">
                  <c:v>45551</c:v>
                </c:pt>
                <c:pt idx="70">
                  <c:v>45548</c:v>
                </c:pt>
                <c:pt idx="71">
                  <c:v>45547</c:v>
                </c:pt>
                <c:pt idx="72">
                  <c:v>45546</c:v>
                </c:pt>
                <c:pt idx="73">
                  <c:v>45545</c:v>
                </c:pt>
                <c:pt idx="74">
                  <c:v>45544</c:v>
                </c:pt>
                <c:pt idx="75">
                  <c:v>45541</c:v>
                </c:pt>
                <c:pt idx="76">
                  <c:v>45540</c:v>
                </c:pt>
                <c:pt idx="77">
                  <c:v>45539</c:v>
                </c:pt>
                <c:pt idx="78">
                  <c:v>45534</c:v>
                </c:pt>
                <c:pt idx="79">
                  <c:v>45533</c:v>
                </c:pt>
                <c:pt idx="80">
                  <c:v>45532</c:v>
                </c:pt>
                <c:pt idx="81">
                  <c:v>45531</c:v>
                </c:pt>
                <c:pt idx="82">
                  <c:v>45530</c:v>
                </c:pt>
                <c:pt idx="83">
                  <c:v>45527</c:v>
                </c:pt>
                <c:pt idx="84">
                  <c:v>45526</c:v>
                </c:pt>
                <c:pt idx="85">
                  <c:v>45525</c:v>
                </c:pt>
                <c:pt idx="86">
                  <c:v>45524</c:v>
                </c:pt>
                <c:pt idx="87">
                  <c:v>45523</c:v>
                </c:pt>
                <c:pt idx="88">
                  <c:v>45520</c:v>
                </c:pt>
                <c:pt idx="89">
                  <c:v>45519</c:v>
                </c:pt>
                <c:pt idx="90">
                  <c:v>45518</c:v>
                </c:pt>
                <c:pt idx="91">
                  <c:v>45517</c:v>
                </c:pt>
                <c:pt idx="92">
                  <c:v>45516</c:v>
                </c:pt>
                <c:pt idx="93">
                  <c:v>45513</c:v>
                </c:pt>
                <c:pt idx="94">
                  <c:v>45512</c:v>
                </c:pt>
                <c:pt idx="95">
                  <c:v>45511</c:v>
                </c:pt>
                <c:pt idx="96">
                  <c:v>45510</c:v>
                </c:pt>
                <c:pt idx="97">
                  <c:v>45509</c:v>
                </c:pt>
                <c:pt idx="98">
                  <c:v>45506</c:v>
                </c:pt>
                <c:pt idx="99">
                  <c:v>45505</c:v>
                </c:pt>
                <c:pt idx="100">
                  <c:v>45504</c:v>
                </c:pt>
                <c:pt idx="101">
                  <c:v>45503</c:v>
                </c:pt>
                <c:pt idx="102">
                  <c:v>45502</c:v>
                </c:pt>
                <c:pt idx="103">
                  <c:v>45499</c:v>
                </c:pt>
                <c:pt idx="104">
                  <c:v>45498</c:v>
                </c:pt>
                <c:pt idx="105">
                  <c:v>45497</c:v>
                </c:pt>
                <c:pt idx="106">
                  <c:v>45496</c:v>
                </c:pt>
                <c:pt idx="107">
                  <c:v>45495</c:v>
                </c:pt>
                <c:pt idx="108">
                  <c:v>45492</c:v>
                </c:pt>
                <c:pt idx="109">
                  <c:v>45491</c:v>
                </c:pt>
                <c:pt idx="110">
                  <c:v>45490</c:v>
                </c:pt>
                <c:pt idx="111">
                  <c:v>45489</c:v>
                </c:pt>
                <c:pt idx="112">
                  <c:v>45488</c:v>
                </c:pt>
                <c:pt idx="113">
                  <c:v>45485</c:v>
                </c:pt>
                <c:pt idx="114">
                  <c:v>45484</c:v>
                </c:pt>
                <c:pt idx="115">
                  <c:v>45483</c:v>
                </c:pt>
                <c:pt idx="116">
                  <c:v>45482</c:v>
                </c:pt>
                <c:pt idx="117">
                  <c:v>45481</c:v>
                </c:pt>
                <c:pt idx="118">
                  <c:v>45478</c:v>
                </c:pt>
                <c:pt idx="119">
                  <c:v>45477</c:v>
                </c:pt>
                <c:pt idx="120">
                  <c:v>45476</c:v>
                </c:pt>
                <c:pt idx="121">
                  <c:v>45475</c:v>
                </c:pt>
                <c:pt idx="122">
                  <c:v>45474</c:v>
                </c:pt>
                <c:pt idx="123">
                  <c:v>45471</c:v>
                </c:pt>
                <c:pt idx="124">
                  <c:v>45470</c:v>
                </c:pt>
                <c:pt idx="125">
                  <c:v>45469</c:v>
                </c:pt>
                <c:pt idx="126">
                  <c:v>45468</c:v>
                </c:pt>
                <c:pt idx="127">
                  <c:v>45467</c:v>
                </c:pt>
                <c:pt idx="128">
                  <c:v>45464</c:v>
                </c:pt>
                <c:pt idx="129">
                  <c:v>45463</c:v>
                </c:pt>
                <c:pt idx="130">
                  <c:v>45462</c:v>
                </c:pt>
                <c:pt idx="131">
                  <c:v>45461</c:v>
                </c:pt>
                <c:pt idx="132">
                  <c:v>45460</c:v>
                </c:pt>
                <c:pt idx="133">
                  <c:v>45457</c:v>
                </c:pt>
                <c:pt idx="134">
                  <c:v>45456</c:v>
                </c:pt>
                <c:pt idx="135">
                  <c:v>45455</c:v>
                </c:pt>
                <c:pt idx="136">
                  <c:v>45454</c:v>
                </c:pt>
                <c:pt idx="137">
                  <c:v>45453</c:v>
                </c:pt>
                <c:pt idx="138">
                  <c:v>45450</c:v>
                </c:pt>
                <c:pt idx="139">
                  <c:v>45449</c:v>
                </c:pt>
                <c:pt idx="140">
                  <c:v>45448</c:v>
                </c:pt>
                <c:pt idx="141">
                  <c:v>45447</c:v>
                </c:pt>
                <c:pt idx="142">
                  <c:v>45446</c:v>
                </c:pt>
                <c:pt idx="143">
                  <c:v>45443</c:v>
                </c:pt>
                <c:pt idx="144">
                  <c:v>45442</c:v>
                </c:pt>
                <c:pt idx="145">
                  <c:v>45441</c:v>
                </c:pt>
                <c:pt idx="146">
                  <c:v>45440</c:v>
                </c:pt>
                <c:pt idx="147">
                  <c:v>45439</c:v>
                </c:pt>
                <c:pt idx="148">
                  <c:v>45436</c:v>
                </c:pt>
                <c:pt idx="149">
                  <c:v>45435</c:v>
                </c:pt>
                <c:pt idx="150">
                  <c:v>45434</c:v>
                </c:pt>
                <c:pt idx="151">
                  <c:v>45433</c:v>
                </c:pt>
                <c:pt idx="152">
                  <c:v>45432</c:v>
                </c:pt>
                <c:pt idx="153">
                  <c:v>45429</c:v>
                </c:pt>
                <c:pt idx="154">
                  <c:v>45428</c:v>
                </c:pt>
                <c:pt idx="155">
                  <c:v>45427</c:v>
                </c:pt>
                <c:pt idx="156">
                  <c:v>45426</c:v>
                </c:pt>
                <c:pt idx="157">
                  <c:v>45425</c:v>
                </c:pt>
                <c:pt idx="158">
                  <c:v>45422</c:v>
                </c:pt>
                <c:pt idx="159">
                  <c:v>45421</c:v>
                </c:pt>
                <c:pt idx="160">
                  <c:v>45420</c:v>
                </c:pt>
                <c:pt idx="161">
                  <c:v>45419</c:v>
                </c:pt>
                <c:pt idx="162">
                  <c:v>45418</c:v>
                </c:pt>
                <c:pt idx="163">
                  <c:v>45415</c:v>
                </c:pt>
                <c:pt idx="164">
                  <c:v>45414</c:v>
                </c:pt>
                <c:pt idx="165">
                  <c:v>45408</c:v>
                </c:pt>
                <c:pt idx="166">
                  <c:v>45407</c:v>
                </c:pt>
                <c:pt idx="167">
                  <c:v>45406</c:v>
                </c:pt>
                <c:pt idx="168">
                  <c:v>45405</c:v>
                </c:pt>
                <c:pt idx="169">
                  <c:v>45404</c:v>
                </c:pt>
                <c:pt idx="170">
                  <c:v>45401</c:v>
                </c:pt>
                <c:pt idx="171">
                  <c:v>45399</c:v>
                </c:pt>
                <c:pt idx="172">
                  <c:v>45398</c:v>
                </c:pt>
                <c:pt idx="173">
                  <c:v>45397</c:v>
                </c:pt>
                <c:pt idx="174">
                  <c:v>45394</c:v>
                </c:pt>
                <c:pt idx="175">
                  <c:v>45393</c:v>
                </c:pt>
                <c:pt idx="176">
                  <c:v>45392</c:v>
                </c:pt>
                <c:pt idx="177">
                  <c:v>45391</c:v>
                </c:pt>
                <c:pt idx="178">
                  <c:v>45390</c:v>
                </c:pt>
                <c:pt idx="179">
                  <c:v>45387</c:v>
                </c:pt>
                <c:pt idx="180">
                  <c:v>45386</c:v>
                </c:pt>
                <c:pt idx="181">
                  <c:v>45385</c:v>
                </c:pt>
                <c:pt idx="182">
                  <c:v>45384</c:v>
                </c:pt>
                <c:pt idx="183">
                  <c:v>45383</c:v>
                </c:pt>
                <c:pt idx="184">
                  <c:v>45380</c:v>
                </c:pt>
                <c:pt idx="185">
                  <c:v>45379</c:v>
                </c:pt>
                <c:pt idx="186">
                  <c:v>45378</c:v>
                </c:pt>
                <c:pt idx="187">
                  <c:v>45377</c:v>
                </c:pt>
                <c:pt idx="188">
                  <c:v>45376</c:v>
                </c:pt>
                <c:pt idx="189">
                  <c:v>45373</c:v>
                </c:pt>
                <c:pt idx="190">
                  <c:v>45372</c:v>
                </c:pt>
                <c:pt idx="191">
                  <c:v>45371</c:v>
                </c:pt>
                <c:pt idx="192">
                  <c:v>45370</c:v>
                </c:pt>
                <c:pt idx="193">
                  <c:v>45369</c:v>
                </c:pt>
                <c:pt idx="194">
                  <c:v>45366</c:v>
                </c:pt>
                <c:pt idx="195">
                  <c:v>45365</c:v>
                </c:pt>
                <c:pt idx="196">
                  <c:v>45364</c:v>
                </c:pt>
                <c:pt idx="197">
                  <c:v>45363</c:v>
                </c:pt>
                <c:pt idx="198">
                  <c:v>45362</c:v>
                </c:pt>
                <c:pt idx="199">
                  <c:v>45359</c:v>
                </c:pt>
                <c:pt idx="200">
                  <c:v>45358</c:v>
                </c:pt>
                <c:pt idx="201">
                  <c:v>45357</c:v>
                </c:pt>
                <c:pt idx="202">
                  <c:v>45356</c:v>
                </c:pt>
                <c:pt idx="203">
                  <c:v>45355</c:v>
                </c:pt>
                <c:pt idx="204">
                  <c:v>45352</c:v>
                </c:pt>
                <c:pt idx="205">
                  <c:v>45351</c:v>
                </c:pt>
                <c:pt idx="206">
                  <c:v>45350</c:v>
                </c:pt>
                <c:pt idx="207">
                  <c:v>45349</c:v>
                </c:pt>
                <c:pt idx="208">
                  <c:v>45348</c:v>
                </c:pt>
                <c:pt idx="209">
                  <c:v>45345</c:v>
                </c:pt>
                <c:pt idx="210">
                  <c:v>45344</c:v>
                </c:pt>
                <c:pt idx="211">
                  <c:v>45343</c:v>
                </c:pt>
                <c:pt idx="212">
                  <c:v>45342</c:v>
                </c:pt>
                <c:pt idx="213">
                  <c:v>45341</c:v>
                </c:pt>
                <c:pt idx="214">
                  <c:v>45338</c:v>
                </c:pt>
                <c:pt idx="215">
                  <c:v>45337</c:v>
                </c:pt>
                <c:pt idx="216">
                  <c:v>45329</c:v>
                </c:pt>
                <c:pt idx="217">
                  <c:v>45328</c:v>
                </c:pt>
                <c:pt idx="218">
                  <c:v>45327</c:v>
                </c:pt>
                <c:pt idx="219">
                  <c:v>45324</c:v>
                </c:pt>
                <c:pt idx="220">
                  <c:v>45323</c:v>
                </c:pt>
                <c:pt idx="221">
                  <c:v>45322</c:v>
                </c:pt>
                <c:pt idx="222">
                  <c:v>45321</c:v>
                </c:pt>
                <c:pt idx="223">
                  <c:v>45320</c:v>
                </c:pt>
                <c:pt idx="224">
                  <c:v>45317</c:v>
                </c:pt>
                <c:pt idx="225">
                  <c:v>45316</c:v>
                </c:pt>
                <c:pt idx="226">
                  <c:v>45315</c:v>
                </c:pt>
                <c:pt idx="227">
                  <c:v>45314</c:v>
                </c:pt>
                <c:pt idx="228">
                  <c:v>45313</c:v>
                </c:pt>
                <c:pt idx="229">
                  <c:v>45310</c:v>
                </c:pt>
                <c:pt idx="230">
                  <c:v>45309</c:v>
                </c:pt>
                <c:pt idx="231">
                  <c:v>45308</c:v>
                </c:pt>
                <c:pt idx="232">
                  <c:v>45307</c:v>
                </c:pt>
                <c:pt idx="233">
                  <c:v>45306</c:v>
                </c:pt>
                <c:pt idx="234">
                  <c:v>45303</c:v>
                </c:pt>
                <c:pt idx="235">
                  <c:v>45302</c:v>
                </c:pt>
                <c:pt idx="236">
                  <c:v>45301</c:v>
                </c:pt>
                <c:pt idx="237">
                  <c:v>45300</c:v>
                </c:pt>
                <c:pt idx="238">
                  <c:v>45299</c:v>
                </c:pt>
                <c:pt idx="239">
                  <c:v>45296</c:v>
                </c:pt>
                <c:pt idx="240">
                  <c:v>45295</c:v>
                </c:pt>
                <c:pt idx="241">
                  <c:v>45294</c:v>
                </c:pt>
                <c:pt idx="242">
                  <c:v>45293</c:v>
                </c:pt>
                <c:pt idx="243">
                  <c:v>45289</c:v>
                </c:pt>
                <c:pt idx="244">
                  <c:v>45288</c:v>
                </c:pt>
                <c:pt idx="245">
                  <c:v>45287</c:v>
                </c:pt>
                <c:pt idx="246">
                  <c:v>45286</c:v>
                </c:pt>
                <c:pt idx="247">
                  <c:v>45285</c:v>
                </c:pt>
                <c:pt idx="248">
                  <c:v>45282</c:v>
                </c:pt>
                <c:pt idx="249">
                  <c:v>45281</c:v>
                </c:pt>
                <c:pt idx="250">
                  <c:v>45280</c:v>
                </c:pt>
                <c:pt idx="251">
                  <c:v>45279</c:v>
                </c:pt>
                <c:pt idx="252">
                  <c:v>45278</c:v>
                </c:pt>
                <c:pt idx="253">
                  <c:v>45275</c:v>
                </c:pt>
                <c:pt idx="254">
                  <c:v>45274</c:v>
                </c:pt>
                <c:pt idx="255">
                  <c:v>45273</c:v>
                </c:pt>
                <c:pt idx="256">
                  <c:v>45272</c:v>
                </c:pt>
                <c:pt idx="257">
                  <c:v>45271</c:v>
                </c:pt>
                <c:pt idx="258">
                  <c:v>45268</c:v>
                </c:pt>
                <c:pt idx="259">
                  <c:v>45267</c:v>
                </c:pt>
              </c:numCache>
            </c:numRef>
          </c:cat>
          <c:val>
            <c:numRef>
              <c:f>Sheet1!$B$10:$IV$10</c:f>
              <c:numCache>
                <c:formatCode>0.00%</c:formatCode>
                <c:ptCount val="255"/>
                <c:pt idx="0">
                  <c:v>9.0299999999999964E-2</c:v>
                </c:pt>
                <c:pt idx="1">
                  <c:v>8.3199999999999968E-2</c:v>
                </c:pt>
                <c:pt idx="2">
                  <c:v>8.6899999999999963E-2</c:v>
                </c:pt>
                <c:pt idx="3">
                  <c:v>8.3699999999999969E-2</c:v>
                </c:pt>
                <c:pt idx="4">
                  <c:v>8.229999999999997E-2</c:v>
                </c:pt>
                <c:pt idx="5">
                  <c:v>8.1199999999999967E-2</c:v>
                </c:pt>
                <c:pt idx="6">
                  <c:v>8.2699999999999968E-2</c:v>
                </c:pt>
                <c:pt idx="7">
                  <c:v>8.3299999999999971E-2</c:v>
                </c:pt>
                <c:pt idx="8">
                  <c:v>8.3299999999999971E-2</c:v>
                </c:pt>
                <c:pt idx="9">
                  <c:v>8.5099999999999967E-2</c:v>
                </c:pt>
                <c:pt idx="10">
                  <c:v>8.4099999999999966E-2</c:v>
                </c:pt>
                <c:pt idx="11">
                  <c:v>8.5699999999999971E-2</c:v>
                </c:pt>
                <c:pt idx="12">
                  <c:v>8.0199999999999966E-2</c:v>
                </c:pt>
                <c:pt idx="13">
                  <c:v>8.0199999999999966E-2</c:v>
                </c:pt>
                <c:pt idx="14">
                  <c:v>8.0199999999999966E-2</c:v>
                </c:pt>
                <c:pt idx="15">
                  <c:v>8.339999999999996E-2</c:v>
                </c:pt>
                <c:pt idx="16">
                  <c:v>7.9199999999999965E-2</c:v>
                </c:pt>
                <c:pt idx="17">
                  <c:v>7.4999999999999969E-2</c:v>
                </c:pt>
                <c:pt idx="18">
                  <c:v>7.6099999999999973E-2</c:v>
                </c:pt>
                <c:pt idx="19">
                  <c:v>7.3499999999999968E-2</c:v>
                </c:pt>
                <c:pt idx="20">
                  <c:v>7.2199999999999973E-2</c:v>
                </c:pt>
                <c:pt idx="21">
                  <c:v>6.9999999999999979E-2</c:v>
                </c:pt>
                <c:pt idx="22">
                  <c:v>6.5499999999999975E-2</c:v>
                </c:pt>
                <c:pt idx="23">
                  <c:v>5.6699999999999973E-2</c:v>
                </c:pt>
                <c:pt idx="24">
                  <c:v>7.1299999999999975E-2</c:v>
                </c:pt>
                <c:pt idx="25">
                  <c:v>6.7899999999999974E-2</c:v>
                </c:pt>
                <c:pt idx="26">
                  <c:v>7.3699999999999974E-2</c:v>
                </c:pt>
                <c:pt idx="27">
                  <c:v>7.889999999999997E-2</c:v>
                </c:pt>
                <c:pt idx="28">
                  <c:v>7.9399999999999971E-2</c:v>
                </c:pt>
                <c:pt idx="29">
                  <c:v>7.9499999999999973E-2</c:v>
                </c:pt>
                <c:pt idx="30">
                  <c:v>7.6799999999999979E-2</c:v>
                </c:pt>
                <c:pt idx="31">
                  <c:v>7.8599999999999975E-2</c:v>
                </c:pt>
                <c:pt idx="32">
                  <c:v>8.2799999999999971E-2</c:v>
                </c:pt>
                <c:pt idx="33">
                  <c:v>7.3999999999999969E-2</c:v>
                </c:pt>
                <c:pt idx="34">
                  <c:v>7.0799999999999974E-2</c:v>
                </c:pt>
                <c:pt idx="35">
                  <c:v>7.4599999999999972E-2</c:v>
                </c:pt>
                <c:pt idx="36">
                  <c:v>7.9099999999999976E-2</c:v>
                </c:pt>
                <c:pt idx="37">
                  <c:v>7.9999999999999974E-2</c:v>
                </c:pt>
                <c:pt idx="38">
                  <c:v>7.8499999999999973E-2</c:v>
                </c:pt>
                <c:pt idx="39">
                  <c:v>7.6599999999999974E-2</c:v>
                </c:pt>
                <c:pt idx="40">
                  <c:v>7.2999999999999968E-2</c:v>
                </c:pt>
                <c:pt idx="41">
                  <c:v>7.5599999999999973E-2</c:v>
                </c:pt>
                <c:pt idx="42">
                  <c:v>7.6299999999999979E-2</c:v>
                </c:pt>
                <c:pt idx="43">
                  <c:v>7.1999999999999981E-2</c:v>
                </c:pt>
                <c:pt idx="44">
                  <c:v>7.6399999999999982E-2</c:v>
                </c:pt>
                <c:pt idx="45">
                  <c:v>8.2399999999999987E-2</c:v>
                </c:pt>
                <c:pt idx="46">
                  <c:v>8.2399999999999987E-2</c:v>
                </c:pt>
                <c:pt idx="47">
                  <c:v>7.8299999999999981E-2</c:v>
                </c:pt>
                <c:pt idx="48">
                  <c:v>7.6599999999999988E-2</c:v>
                </c:pt>
                <c:pt idx="49">
                  <c:v>7.8899999999999984E-2</c:v>
                </c:pt>
                <c:pt idx="50">
                  <c:v>8.1199999999999981E-2</c:v>
                </c:pt>
                <c:pt idx="51">
                  <c:v>8.0799999999999983E-2</c:v>
                </c:pt>
                <c:pt idx="52">
                  <c:v>7.9499999999999987E-2</c:v>
                </c:pt>
                <c:pt idx="53">
                  <c:v>7.9499999999999987E-2</c:v>
                </c:pt>
                <c:pt idx="54">
                  <c:v>7.9799999999999982E-2</c:v>
                </c:pt>
                <c:pt idx="55">
                  <c:v>7.8699999999999978E-2</c:v>
                </c:pt>
                <c:pt idx="56">
                  <c:v>8.2099999999999979E-2</c:v>
                </c:pt>
                <c:pt idx="57">
                  <c:v>8.8499999999999981E-2</c:v>
                </c:pt>
                <c:pt idx="58">
                  <c:v>8.8499999999999981E-2</c:v>
                </c:pt>
                <c:pt idx="59">
                  <c:v>9.1499999999999984E-2</c:v>
                </c:pt>
                <c:pt idx="60">
                  <c:v>9.509999999999999E-2</c:v>
                </c:pt>
                <c:pt idx="61">
                  <c:v>9.0899999999999995E-2</c:v>
                </c:pt>
                <c:pt idx="62">
                  <c:v>9.0899999999999995E-2</c:v>
                </c:pt>
                <c:pt idx="63">
                  <c:v>9.4199999999999992E-2</c:v>
                </c:pt>
                <c:pt idx="64">
                  <c:v>9.2399999999999996E-2</c:v>
                </c:pt>
                <c:pt idx="65">
                  <c:v>9.219999999999999E-2</c:v>
                </c:pt>
                <c:pt idx="66">
                  <c:v>9.219999999999999E-2</c:v>
                </c:pt>
                <c:pt idx="67">
                  <c:v>9.0499999999999997E-2</c:v>
                </c:pt>
                <c:pt idx="68">
                  <c:v>8.6800000000000002E-2</c:v>
                </c:pt>
                <c:pt idx="69">
                  <c:v>8.0799999999999997E-2</c:v>
                </c:pt>
                <c:pt idx="70">
                  <c:v>8.4900000000000003E-2</c:v>
                </c:pt>
                <c:pt idx="71">
                  <c:v>8.2500000000000004E-2</c:v>
                </c:pt>
                <c:pt idx="72">
                  <c:v>7.8100000000000003E-2</c:v>
                </c:pt>
                <c:pt idx="73">
                  <c:v>7.85E-2</c:v>
                </c:pt>
                <c:pt idx="74">
                  <c:v>8.5400000000000004E-2</c:v>
                </c:pt>
                <c:pt idx="75">
                  <c:v>8.9300000000000004E-2</c:v>
                </c:pt>
                <c:pt idx="76">
                  <c:v>9.0400000000000008E-2</c:v>
                </c:pt>
                <c:pt idx="77">
                  <c:v>9.3400000000000011E-2</c:v>
                </c:pt>
                <c:pt idx="78">
                  <c:v>9.7900000000000015E-2</c:v>
                </c:pt>
                <c:pt idx="79">
                  <c:v>9.4500000000000015E-2</c:v>
                </c:pt>
                <c:pt idx="80">
                  <c:v>9.7400000000000014E-2</c:v>
                </c:pt>
                <c:pt idx="81">
                  <c:v>9.760000000000002E-2</c:v>
                </c:pt>
                <c:pt idx="82">
                  <c:v>9.7800000000000026E-2</c:v>
                </c:pt>
                <c:pt idx="83">
                  <c:v>0.10040000000000003</c:v>
                </c:pt>
                <c:pt idx="84">
                  <c:v>0.10130000000000003</c:v>
                </c:pt>
                <c:pt idx="85">
                  <c:v>0.10120000000000003</c:v>
                </c:pt>
                <c:pt idx="86">
                  <c:v>9.710000000000002E-2</c:v>
                </c:pt>
                <c:pt idx="87">
                  <c:v>9.3000000000000013E-2</c:v>
                </c:pt>
                <c:pt idx="88">
                  <c:v>9.0000000000000011E-2</c:v>
                </c:pt>
                <c:pt idx="89">
                  <c:v>7.6300000000000007E-2</c:v>
                </c:pt>
                <c:pt idx="90">
                  <c:v>8.1300000000000011E-2</c:v>
                </c:pt>
                <c:pt idx="91">
                  <c:v>8.2800000000000012E-2</c:v>
                </c:pt>
                <c:pt idx="92">
                  <c:v>8.5100000000000009E-2</c:v>
                </c:pt>
                <c:pt idx="93">
                  <c:v>8.2900000000000015E-2</c:v>
                </c:pt>
                <c:pt idx="94">
                  <c:v>7.5500000000000012E-2</c:v>
                </c:pt>
                <c:pt idx="95">
                  <c:v>7.4500000000000011E-2</c:v>
                </c:pt>
                <c:pt idx="96">
                  <c:v>7.6600000000000015E-2</c:v>
                </c:pt>
                <c:pt idx="97">
                  <c:v>6.0800000000000014E-2</c:v>
                </c:pt>
                <c:pt idx="98">
                  <c:v>9.2600000000000016E-2</c:v>
                </c:pt>
                <c:pt idx="99">
                  <c:v>8.9900000000000022E-2</c:v>
                </c:pt>
                <c:pt idx="100">
                  <c:v>0.10620000000000002</c:v>
                </c:pt>
                <c:pt idx="101">
                  <c:v>0.10800000000000001</c:v>
                </c:pt>
                <c:pt idx="102">
                  <c:v>0.11030000000000001</c:v>
                </c:pt>
                <c:pt idx="103">
                  <c:v>0.10730000000000001</c:v>
                </c:pt>
                <c:pt idx="104">
                  <c:v>0.10020000000000001</c:v>
                </c:pt>
                <c:pt idx="105">
                  <c:v>0.10040000000000002</c:v>
                </c:pt>
                <c:pt idx="106">
                  <c:v>9.9000000000000019E-2</c:v>
                </c:pt>
                <c:pt idx="107">
                  <c:v>0.11210000000000002</c:v>
                </c:pt>
                <c:pt idx="108">
                  <c:v>0.12380000000000002</c:v>
                </c:pt>
                <c:pt idx="109">
                  <c:v>0.13230000000000003</c:v>
                </c:pt>
                <c:pt idx="110">
                  <c:v>0.12880000000000003</c:v>
                </c:pt>
                <c:pt idx="111">
                  <c:v>0.13880000000000003</c:v>
                </c:pt>
                <c:pt idx="112">
                  <c:v>0.13540000000000005</c:v>
                </c:pt>
                <c:pt idx="113">
                  <c:v>0.13770000000000004</c:v>
                </c:pt>
                <c:pt idx="114">
                  <c:v>0.13950000000000004</c:v>
                </c:pt>
                <c:pt idx="115">
                  <c:v>0.14340000000000003</c:v>
                </c:pt>
                <c:pt idx="116">
                  <c:v>0.14900000000000002</c:v>
                </c:pt>
                <c:pt idx="117">
                  <c:v>0.14220000000000002</c:v>
                </c:pt>
                <c:pt idx="118">
                  <c:v>0.13900000000000001</c:v>
                </c:pt>
                <c:pt idx="119">
                  <c:v>0.13900000000000001</c:v>
                </c:pt>
                <c:pt idx="120">
                  <c:v>0.1353</c:v>
                </c:pt>
                <c:pt idx="121">
                  <c:v>0.13200000000000001</c:v>
                </c:pt>
                <c:pt idx="122">
                  <c:v>0.12910000000000002</c:v>
                </c:pt>
                <c:pt idx="123">
                  <c:v>0.13150000000000003</c:v>
                </c:pt>
                <c:pt idx="124">
                  <c:v>0.14160000000000003</c:v>
                </c:pt>
                <c:pt idx="125">
                  <c:v>0.14540000000000003</c:v>
                </c:pt>
                <c:pt idx="126">
                  <c:v>0.14470000000000002</c:v>
                </c:pt>
                <c:pt idx="127">
                  <c:v>0.14700000000000002</c:v>
                </c:pt>
                <c:pt idx="128">
                  <c:v>0.16210000000000002</c:v>
                </c:pt>
                <c:pt idx="129">
                  <c:v>0.14890000000000003</c:v>
                </c:pt>
                <c:pt idx="130">
                  <c:v>0.13970000000000002</c:v>
                </c:pt>
                <c:pt idx="131">
                  <c:v>0.13910000000000003</c:v>
                </c:pt>
                <c:pt idx="132">
                  <c:v>0.13690000000000002</c:v>
                </c:pt>
                <c:pt idx="133">
                  <c:v>0.13650000000000001</c:v>
                </c:pt>
                <c:pt idx="134">
                  <c:v>0.14630000000000001</c:v>
                </c:pt>
                <c:pt idx="135">
                  <c:v>0.14760000000000001</c:v>
                </c:pt>
                <c:pt idx="136">
                  <c:v>0.1457</c:v>
                </c:pt>
                <c:pt idx="137">
                  <c:v>0.15179999999999999</c:v>
                </c:pt>
                <c:pt idx="138">
                  <c:v>0.1447</c:v>
                </c:pt>
                <c:pt idx="139">
                  <c:v>0.13919999999999999</c:v>
                </c:pt>
                <c:pt idx="140">
                  <c:v>0.13039999999999999</c:v>
                </c:pt>
                <c:pt idx="141">
                  <c:v>0.12569999999999998</c:v>
                </c:pt>
                <c:pt idx="142">
                  <c:v>0.12499999999999997</c:v>
                </c:pt>
                <c:pt idx="143">
                  <c:v>0.11399999999999998</c:v>
                </c:pt>
                <c:pt idx="144">
                  <c:v>0.11309999999999998</c:v>
                </c:pt>
                <c:pt idx="145">
                  <c:v>0.11429999999999998</c:v>
                </c:pt>
                <c:pt idx="146">
                  <c:v>0.11109999999999999</c:v>
                </c:pt>
                <c:pt idx="147">
                  <c:v>0.10319999999999999</c:v>
                </c:pt>
                <c:pt idx="148">
                  <c:v>9.8199999999999982E-2</c:v>
                </c:pt>
                <c:pt idx="149">
                  <c:v>0.10619999999999999</c:v>
                </c:pt>
                <c:pt idx="150">
                  <c:v>0.10119999999999998</c:v>
                </c:pt>
                <c:pt idx="151">
                  <c:v>9.849999999999999E-2</c:v>
                </c:pt>
                <c:pt idx="152">
                  <c:v>8.8699999999999987E-2</c:v>
                </c:pt>
                <c:pt idx="153">
                  <c:v>8.3799999999999986E-2</c:v>
                </c:pt>
                <c:pt idx="154">
                  <c:v>7.9799999999999982E-2</c:v>
                </c:pt>
                <c:pt idx="155">
                  <c:v>7.3299999999999976E-2</c:v>
                </c:pt>
                <c:pt idx="156">
                  <c:v>6.7999999999999977E-2</c:v>
                </c:pt>
                <c:pt idx="157">
                  <c:v>6.6499999999999976E-2</c:v>
                </c:pt>
                <c:pt idx="158">
                  <c:v>6.9099999999999981E-2</c:v>
                </c:pt>
                <c:pt idx="159">
                  <c:v>7.1099999999999983E-2</c:v>
                </c:pt>
                <c:pt idx="160">
                  <c:v>6.7399999999999988E-2</c:v>
                </c:pt>
                <c:pt idx="161">
                  <c:v>6.2199999999999984E-2</c:v>
                </c:pt>
                <c:pt idx="162">
                  <c:v>5.7199999999999987E-2</c:v>
                </c:pt>
                <c:pt idx="163">
                  <c:v>4.7499999999999987E-2</c:v>
                </c:pt>
                <c:pt idx="164">
                  <c:v>4.6599999999999989E-2</c:v>
                </c:pt>
                <c:pt idx="165">
                  <c:v>3.6099999999999986E-2</c:v>
                </c:pt>
                <c:pt idx="166">
                  <c:v>3.1199999999999988E-2</c:v>
                </c:pt>
                <c:pt idx="167">
                  <c:v>3.1599999999999989E-2</c:v>
                </c:pt>
                <c:pt idx="168">
                  <c:v>2.1799999999999986E-2</c:v>
                </c:pt>
                <c:pt idx="169">
                  <c:v>2.7599999999999986E-2</c:v>
                </c:pt>
                <c:pt idx="170">
                  <c:v>1.7699999999999987E-2</c:v>
                </c:pt>
                <c:pt idx="171">
                  <c:v>2.8999999999999984E-2</c:v>
                </c:pt>
                <c:pt idx="172">
                  <c:v>3.4399999999999986E-2</c:v>
                </c:pt>
                <c:pt idx="173">
                  <c:v>3.8299999999999987E-2</c:v>
                </c:pt>
                <c:pt idx="174">
                  <c:v>6.2699999999999992E-2</c:v>
                </c:pt>
                <c:pt idx="175">
                  <c:v>5.949999999999999E-2</c:v>
                </c:pt>
                <c:pt idx="176">
                  <c:v>5.6599999999999991E-2</c:v>
                </c:pt>
                <c:pt idx="177">
                  <c:v>5.5699999999999993E-2</c:v>
                </c:pt>
                <c:pt idx="178">
                  <c:v>5.5199999999999992E-2</c:v>
                </c:pt>
                <c:pt idx="179">
                  <c:v>5.6499999999999995E-2</c:v>
                </c:pt>
                <c:pt idx="180">
                  <c:v>6.0499999999999998E-2</c:v>
                </c:pt>
                <c:pt idx="181">
                  <c:v>6.2E-2</c:v>
                </c:pt>
                <c:pt idx="182">
                  <c:v>6.4799999999999996E-2</c:v>
                </c:pt>
                <c:pt idx="183">
                  <c:v>6.4000000000000001E-2</c:v>
                </c:pt>
                <c:pt idx="184">
                  <c:v>6.6699999999999995E-2</c:v>
                </c:pt>
                <c:pt idx="185">
                  <c:v>6.5799999999999997E-2</c:v>
                </c:pt>
                <c:pt idx="186">
                  <c:v>6.2499999999999993E-2</c:v>
                </c:pt>
                <c:pt idx="187">
                  <c:v>6.2799999999999995E-2</c:v>
                </c:pt>
                <c:pt idx="188">
                  <c:v>6.1599999999999988E-2</c:v>
                </c:pt>
                <c:pt idx="189">
                  <c:v>5.9999999999999991E-2</c:v>
                </c:pt>
                <c:pt idx="190">
                  <c:v>5.8599999999999992E-2</c:v>
                </c:pt>
                <c:pt idx="191">
                  <c:v>5.5499999999999994E-2</c:v>
                </c:pt>
                <c:pt idx="192">
                  <c:v>5.6099999999999997E-2</c:v>
                </c:pt>
                <c:pt idx="193">
                  <c:v>5.2999999999999999E-2</c:v>
                </c:pt>
                <c:pt idx="194">
                  <c:v>6.4299999999999996E-2</c:v>
                </c:pt>
                <c:pt idx="195">
                  <c:v>6.7199999999999996E-2</c:v>
                </c:pt>
                <c:pt idx="196">
                  <c:v>6.6199999999999995E-2</c:v>
                </c:pt>
                <c:pt idx="197">
                  <c:v>5.7799999999999997E-2</c:v>
                </c:pt>
                <c:pt idx="198">
                  <c:v>5.6599999999999998E-2</c:v>
                </c:pt>
                <c:pt idx="199">
                  <c:v>6.2799999999999995E-2</c:v>
                </c:pt>
                <c:pt idx="200">
                  <c:v>6.6900000000000001E-2</c:v>
                </c:pt>
                <c:pt idx="201">
                  <c:v>6.2899999999999998E-2</c:v>
                </c:pt>
                <c:pt idx="202">
                  <c:v>6.88E-2</c:v>
                </c:pt>
                <c:pt idx="203">
                  <c:v>6.1700000000000005E-2</c:v>
                </c:pt>
                <c:pt idx="204">
                  <c:v>6.2000000000000006E-2</c:v>
                </c:pt>
                <c:pt idx="205">
                  <c:v>5.6200000000000007E-2</c:v>
                </c:pt>
                <c:pt idx="206">
                  <c:v>5.5300000000000009E-2</c:v>
                </c:pt>
                <c:pt idx="207">
                  <c:v>5.3700000000000012E-2</c:v>
                </c:pt>
                <c:pt idx="208">
                  <c:v>5.4700000000000013E-2</c:v>
                </c:pt>
                <c:pt idx="209">
                  <c:v>5.1000000000000011E-2</c:v>
                </c:pt>
                <c:pt idx="210">
                  <c:v>5.5500000000000008E-2</c:v>
                </c:pt>
                <c:pt idx="211">
                  <c:v>5.5900000000000005E-2</c:v>
                </c:pt>
                <c:pt idx="212">
                  <c:v>5.5100000000000003E-2</c:v>
                </c:pt>
                <c:pt idx="213">
                  <c:v>5.4300000000000001E-2</c:v>
                </c:pt>
                <c:pt idx="214">
                  <c:v>4.99E-2</c:v>
                </c:pt>
                <c:pt idx="215">
                  <c:v>4.99E-2</c:v>
                </c:pt>
                <c:pt idx="216">
                  <c:v>4.1799999999999997E-2</c:v>
                </c:pt>
                <c:pt idx="217">
                  <c:v>3.6499999999999998E-2</c:v>
                </c:pt>
                <c:pt idx="218">
                  <c:v>3.27E-2</c:v>
                </c:pt>
                <c:pt idx="219">
                  <c:v>3.09E-2</c:v>
                </c:pt>
                <c:pt idx="220">
                  <c:v>2.69E-2</c:v>
                </c:pt>
                <c:pt idx="221">
                  <c:v>2.3199999999999998E-2</c:v>
                </c:pt>
                <c:pt idx="222">
                  <c:v>2.4999999999999998E-2</c:v>
                </c:pt>
                <c:pt idx="223">
                  <c:v>2.2099999999999998E-2</c:v>
                </c:pt>
                <c:pt idx="224">
                  <c:v>2.3199999999999998E-2</c:v>
                </c:pt>
                <c:pt idx="225">
                  <c:v>2.3E-2</c:v>
                </c:pt>
                <c:pt idx="226">
                  <c:v>2.2499999999999999E-2</c:v>
                </c:pt>
                <c:pt idx="227">
                  <c:v>2.0299999999999999E-2</c:v>
                </c:pt>
                <c:pt idx="228">
                  <c:v>2.3399999999999997E-2</c:v>
                </c:pt>
                <c:pt idx="229">
                  <c:v>2.0499999999999997E-2</c:v>
                </c:pt>
                <c:pt idx="230">
                  <c:v>1.6999999999999998E-2</c:v>
                </c:pt>
                <c:pt idx="231">
                  <c:v>1.4699999999999998E-2</c:v>
                </c:pt>
                <c:pt idx="232">
                  <c:v>1.5399999999999997E-2</c:v>
                </c:pt>
                <c:pt idx="233">
                  <c:v>1.0599999999999998E-2</c:v>
                </c:pt>
                <c:pt idx="234">
                  <c:v>1.3899999999999999E-2</c:v>
                </c:pt>
                <c:pt idx="235">
                  <c:v>2.1499999999999998E-2</c:v>
                </c:pt>
                <c:pt idx="236">
                  <c:v>1.6799999999999999E-2</c:v>
                </c:pt>
                <c:pt idx="237">
                  <c:v>2.3299999999999998E-2</c:v>
                </c:pt>
                <c:pt idx="238">
                  <c:v>2.3999999999999997E-2</c:v>
                </c:pt>
                <c:pt idx="239">
                  <c:v>2.5599999999999998E-2</c:v>
                </c:pt>
                <c:pt idx="240">
                  <c:v>2.3299999999999998E-2</c:v>
                </c:pt>
                <c:pt idx="241">
                  <c:v>2.4199999999999999E-2</c:v>
                </c:pt>
                <c:pt idx="242">
                  <c:v>2.1600000000000001E-2</c:v>
                </c:pt>
                <c:pt idx="243">
                  <c:v>1.5400000000000002E-2</c:v>
                </c:pt>
                <c:pt idx="244">
                  <c:v>1.4600000000000002E-2</c:v>
                </c:pt>
                <c:pt idx="245">
                  <c:v>8.7000000000000011E-3</c:v>
                </c:pt>
                <c:pt idx="246">
                  <c:v>6.2000000000000006E-3</c:v>
                </c:pt>
                <c:pt idx="247">
                  <c:v>5.8000000000000005E-3</c:v>
                </c:pt>
                <c:pt idx="248">
                  <c:v>5.0000000000000001E-3</c:v>
                </c:pt>
                <c:pt idx="249">
                  <c:v>5.3E-3</c:v>
                </c:pt>
                <c:pt idx="250">
                  <c:v>-2.6000000000000007E-3</c:v>
                </c:pt>
                <c:pt idx="251">
                  <c:v>-7.1000000000000004E-3</c:v>
                </c:pt>
                <c:pt idx="252">
                  <c:v>-9.6000000000000009E-3</c:v>
                </c:pt>
                <c:pt idx="253">
                  <c:v>-7.7000000000000002E-3</c:v>
                </c:pt>
                <c:pt idx="254">
                  <c:v>-5.7000000000000002E-3</c:v>
                </c:pt>
              </c:numCache>
            </c:numRef>
          </c:val>
          <c:smooth val="0"/>
          <c:extLst>
            <c:ext xmlns:c16="http://schemas.microsoft.com/office/drawing/2014/chart" uri="{C3380CC4-5D6E-409C-BE32-E72D297353CC}">
              <c16:uniqueId val="{00000001-FB34-4EC3-BD2F-26B78F0A56FE}"/>
            </c:ext>
          </c:extLst>
        </c:ser>
        <c:ser>
          <c:idx val="2"/>
          <c:order val="2"/>
          <c:tx>
            <c:strRef>
              <c:f>Sheet1!$A$11</c:f>
              <c:strCache>
                <c:ptCount val="1"/>
                <c:pt idx="0">
                  <c:v>VN30</c:v>
                </c:pt>
              </c:strCache>
            </c:strRef>
          </c:tx>
          <c:spPr>
            <a:ln w="6350" cap="rnd">
              <a:solidFill>
                <a:srgbClr val="D53D96"/>
              </a:solidFill>
              <a:round/>
            </a:ln>
            <a:effectLst/>
          </c:spPr>
          <c:marker>
            <c:symbol val="none"/>
          </c:marker>
          <c:cat>
            <c:numRef>
              <c:f>Sheet1!$B$8:$JA$8</c:f>
              <c:numCache>
                <c:formatCode>m/d/yyyy</c:formatCode>
                <c:ptCount val="260"/>
                <c:pt idx="0">
                  <c:v>45646</c:v>
                </c:pt>
                <c:pt idx="1">
                  <c:v>45645</c:v>
                </c:pt>
                <c:pt idx="2">
                  <c:v>45644</c:v>
                </c:pt>
                <c:pt idx="3">
                  <c:v>45643</c:v>
                </c:pt>
                <c:pt idx="4">
                  <c:v>45642</c:v>
                </c:pt>
                <c:pt idx="5">
                  <c:v>45639</c:v>
                </c:pt>
                <c:pt idx="6">
                  <c:v>45638</c:v>
                </c:pt>
                <c:pt idx="7">
                  <c:v>45637</c:v>
                </c:pt>
                <c:pt idx="8">
                  <c:v>45636</c:v>
                </c:pt>
                <c:pt idx="9">
                  <c:v>45635</c:v>
                </c:pt>
                <c:pt idx="10">
                  <c:v>45632</c:v>
                </c:pt>
                <c:pt idx="11">
                  <c:v>45631</c:v>
                </c:pt>
                <c:pt idx="12">
                  <c:v>45630</c:v>
                </c:pt>
                <c:pt idx="13">
                  <c:v>45629</c:v>
                </c:pt>
                <c:pt idx="14">
                  <c:v>45628</c:v>
                </c:pt>
                <c:pt idx="15">
                  <c:v>45625</c:v>
                </c:pt>
                <c:pt idx="16">
                  <c:v>45624</c:v>
                </c:pt>
                <c:pt idx="17">
                  <c:v>45623</c:v>
                </c:pt>
                <c:pt idx="18">
                  <c:v>45622</c:v>
                </c:pt>
                <c:pt idx="19">
                  <c:v>45621</c:v>
                </c:pt>
                <c:pt idx="20">
                  <c:v>45618</c:v>
                </c:pt>
                <c:pt idx="21">
                  <c:v>45617</c:v>
                </c:pt>
                <c:pt idx="22">
                  <c:v>45616</c:v>
                </c:pt>
                <c:pt idx="23">
                  <c:v>45615</c:v>
                </c:pt>
                <c:pt idx="24">
                  <c:v>45614</c:v>
                </c:pt>
                <c:pt idx="25">
                  <c:v>45611</c:v>
                </c:pt>
                <c:pt idx="26">
                  <c:v>45610</c:v>
                </c:pt>
                <c:pt idx="27">
                  <c:v>45609</c:v>
                </c:pt>
                <c:pt idx="28">
                  <c:v>45608</c:v>
                </c:pt>
                <c:pt idx="29">
                  <c:v>45607</c:v>
                </c:pt>
                <c:pt idx="30">
                  <c:v>45604</c:v>
                </c:pt>
                <c:pt idx="31">
                  <c:v>45603</c:v>
                </c:pt>
                <c:pt idx="32">
                  <c:v>45602</c:v>
                </c:pt>
                <c:pt idx="33">
                  <c:v>45601</c:v>
                </c:pt>
                <c:pt idx="34">
                  <c:v>45600</c:v>
                </c:pt>
                <c:pt idx="35">
                  <c:v>45597</c:v>
                </c:pt>
                <c:pt idx="36">
                  <c:v>45596</c:v>
                </c:pt>
                <c:pt idx="37">
                  <c:v>45595</c:v>
                </c:pt>
                <c:pt idx="38">
                  <c:v>45594</c:v>
                </c:pt>
                <c:pt idx="39">
                  <c:v>45593</c:v>
                </c:pt>
                <c:pt idx="40">
                  <c:v>45590</c:v>
                </c:pt>
                <c:pt idx="41">
                  <c:v>45589</c:v>
                </c:pt>
                <c:pt idx="42">
                  <c:v>45588</c:v>
                </c:pt>
                <c:pt idx="43">
                  <c:v>45587</c:v>
                </c:pt>
                <c:pt idx="44">
                  <c:v>45586</c:v>
                </c:pt>
                <c:pt idx="45">
                  <c:v>45583</c:v>
                </c:pt>
                <c:pt idx="46">
                  <c:v>45582</c:v>
                </c:pt>
                <c:pt idx="47">
                  <c:v>45581</c:v>
                </c:pt>
                <c:pt idx="48">
                  <c:v>45580</c:v>
                </c:pt>
                <c:pt idx="49">
                  <c:v>45579</c:v>
                </c:pt>
                <c:pt idx="50">
                  <c:v>45576</c:v>
                </c:pt>
                <c:pt idx="51">
                  <c:v>45575</c:v>
                </c:pt>
                <c:pt idx="52">
                  <c:v>45574</c:v>
                </c:pt>
                <c:pt idx="53">
                  <c:v>45573</c:v>
                </c:pt>
                <c:pt idx="54">
                  <c:v>45572</c:v>
                </c:pt>
                <c:pt idx="55">
                  <c:v>45569</c:v>
                </c:pt>
                <c:pt idx="56">
                  <c:v>45568</c:v>
                </c:pt>
                <c:pt idx="57">
                  <c:v>45567</c:v>
                </c:pt>
                <c:pt idx="58">
                  <c:v>45566</c:v>
                </c:pt>
                <c:pt idx="59">
                  <c:v>45565</c:v>
                </c:pt>
                <c:pt idx="60">
                  <c:v>45562</c:v>
                </c:pt>
                <c:pt idx="61">
                  <c:v>45561</c:v>
                </c:pt>
                <c:pt idx="62">
                  <c:v>45560</c:v>
                </c:pt>
                <c:pt idx="63">
                  <c:v>45559</c:v>
                </c:pt>
                <c:pt idx="64">
                  <c:v>45558</c:v>
                </c:pt>
                <c:pt idx="65">
                  <c:v>45555</c:v>
                </c:pt>
                <c:pt idx="66">
                  <c:v>45554</c:v>
                </c:pt>
                <c:pt idx="67">
                  <c:v>45553</c:v>
                </c:pt>
                <c:pt idx="68">
                  <c:v>45552</c:v>
                </c:pt>
                <c:pt idx="69">
                  <c:v>45551</c:v>
                </c:pt>
                <c:pt idx="70">
                  <c:v>45548</c:v>
                </c:pt>
                <c:pt idx="71">
                  <c:v>45547</c:v>
                </c:pt>
                <c:pt idx="72">
                  <c:v>45546</c:v>
                </c:pt>
                <c:pt idx="73">
                  <c:v>45545</c:v>
                </c:pt>
                <c:pt idx="74">
                  <c:v>45544</c:v>
                </c:pt>
                <c:pt idx="75">
                  <c:v>45541</c:v>
                </c:pt>
                <c:pt idx="76">
                  <c:v>45540</c:v>
                </c:pt>
                <c:pt idx="77">
                  <c:v>45539</c:v>
                </c:pt>
                <c:pt idx="78">
                  <c:v>45534</c:v>
                </c:pt>
                <c:pt idx="79">
                  <c:v>45533</c:v>
                </c:pt>
                <c:pt idx="80">
                  <c:v>45532</c:v>
                </c:pt>
                <c:pt idx="81">
                  <c:v>45531</c:v>
                </c:pt>
                <c:pt idx="82">
                  <c:v>45530</c:v>
                </c:pt>
                <c:pt idx="83">
                  <c:v>45527</c:v>
                </c:pt>
                <c:pt idx="84">
                  <c:v>45526</c:v>
                </c:pt>
                <c:pt idx="85">
                  <c:v>45525</c:v>
                </c:pt>
                <c:pt idx="86">
                  <c:v>45524</c:v>
                </c:pt>
                <c:pt idx="87">
                  <c:v>45523</c:v>
                </c:pt>
                <c:pt idx="88">
                  <c:v>45520</c:v>
                </c:pt>
                <c:pt idx="89">
                  <c:v>45519</c:v>
                </c:pt>
                <c:pt idx="90">
                  <c:v>45518</c:v>
                </c:pt>
                <c:pt idx="91">
                  <c:v>45517</c:v>
                </c:pt>
                <c:pt idx="92">
                  <c:v>45516</c:v>
                </c:pt>
                <c:pt idx="93">
                  <c:v>45513</c:v>
                </c:pt>
                <c:pt idx="94">
                  <c:v>45512</c:v>
                </c:pt>
                <c:pt idx="95">
                  <c:v>45511</c:v>
                </c:pt>
                <c:pt idx="96">
                  <c:v>45510</c:v>
                </c:pt>
                <c:pt idx="97">
                  <c:v>45509</c:v>
                </c:pt>
                <c:pt idx="98">
                  <c:v>45506</c:v>
                </c:pt>
                <c:pt idx="99">
                  <c:v>45505</c:v>
                </c:pt>
                <c:pt idx="100">
                  <c:v>45504</c:v>
                </c:pt>
                <c:pt idx="101">
                  <c:v>45503</c:v>
                </c:pt>
                <c:pt idx="102">
                  <c:v>45502</c:v>
                </c:pt>
                <c:pt idx="103">
                  <c:v>45499</c:v>
                </c:pt>
                <c:pt idx="104">
                  <c:v>45498</c:v>
                </c:pt>
                <c:pt idx="105">
                  <c:v>45497</c:v>
                </c:pt>
                <c:pt idx="106">
                  <c:v>45496</c:v>
                </c:pt>
                <c:pt idx="107">
                  <c:v>45495</c:v>
                </c:pt>
                <c:pt idx="108">
                  <c:v>45492</c:v>
                </c:pt>
                <c:pt idx="109">
                  <c:v>45491</c:v>
                </c:pt>
                <c:pt idx="110">
                  <c:v>45490</c:v>
                </c:pt>
                <c:pt idx="111">
                  <c:v>45489</c:v>
                </c:pt>
                <c:pt idx="112">
                  <c:v>45488</c:v>
                </c:pt>
                <c:pt idx="113">
                  <c:v>45485</c:v>
                </c:pt>
                <c:pt idx="114">
                  <c:v>45484</c:v>
                </c:pt>
                <c:pt idx="115">
                  <c:v>45483</c:v>
                </c:pt>
                <c:pt idx="116">
                  <c:v>45482</c:v>
                </c:pt>
                <c:pt idx="117">
                  <c:v>45481</c:v>
                </c:pt>
                <c:pt idx="118">
                  <c:v>45478</c:v>
                </c:pt>
                <c:pt idx="119">
                  <c:v>45477</c:v>
                </c:pt>
                <c:pt idx="120">
                  <c:v>45476</c:v>
                </c:pt>
                <c:pt idx="121">
                  <c:v>45475</c:v>
                </c:pt>
                <c:pt idx="122">
                  <c:v>45474</c:v>
                </c:pt>
                <c:pt idx="123">
                  <c:v>45471</c:v>
                </c:pt>
                <c:pt idx="124">
                  <c:v>45470</c:v>
                </c:pt>
                <c:pt idx="125">
                  <c:v>45469</c:v>
                </c:pt>
                <c:pt idx="126">
                  <c:v>45468</c:v>
                </c:pt>
                <c:pt idx="127">
                  <c:v>45467</c:v>
                </c:pt>
                <c:pt idx="128">
                  <c:v>45464</c:v>
                </c:pt>
                <c:pt idx="129">
                  <c:v>45463</c:v>
                </c:pt>
                <c:pt idx="130">
                  <c:v>45462</c:v>
                </c:pt>
                <c:pt idx="131">
                  <c:v>45461</c:v>
                </c:pt>
                <c:pt idx="132">
                  <c:v>45460</c:v>
                </c:pt>
                <c:pt idx="133">
                  <c:v>45457</c:v>
                </c:pt>
                <c:pt idx="134">
                  <c:v>45456</c:v>
                </c:pt>
                <c:pt idx="135">
                  <c:v>45455</c:v>
                </c:pt>
                <c:pt idx="136">
                  <c:v>45454</c:v>
                </c:pt>
                <c:pt idx="137">
                  <c:v>45453</c:v>
                </c:pt>
                <c:pt idx="138">
                  <c:v>45450</c:v>
                </c:pt>
                <c:pt idx="139">
                  <c:v>45449</c:v>
                </c:pt>
                <c:pt idx="140">
                  <c:v>45448</c:v>
                </c:pt>
                <c:pt idx="141">
                  <c:v>45447</c:v>
                </c:pt>
                <c:pt idx="142">
                  <c:v>45446</c:v>
                </c:pt>
                <c:pt idx="143">
                  <c:v>45443</c:v>
                </c:pt>
                <c:pt idx="144">
                  <c:v>45442</c:v>
                </c:pt>
                <c:pt idx="145">
                  <c:v>45441</c:v>
                </c:pt>
                <c:pt idx="146">
                  <c:v>45440</c:v>
                </c:pt>
                <c:pt idx="147">
                  <c:v>45439</c:v>
                </c:pt>
                <c:pt idx="148">
                  <c:v>45436</c:v>
                </c:pt>
                <c:pt idx="149">
                  <c:v>45435</c:v>
                </c:pt>
                <c:pt idx="150">
                  <c:v>45434</c:v>
                </c:pt>
                <c:pt idx="151">
                  <c:v>45433</c:v>
                </c:pt>
                <c:pt idx="152">
                  <c:v>45432</c:v>
                </c:pt>
                <c:pt idx="153">
                  <c:v>45429</c:v>
                </c:pt>
                <c:pt idx="154">
                  <c:v>45428</c:v>
                </c:pt>
                <c:pt idx="155">
                  <c:v>45427</c:v>
                </c:pt>
                <c:pt idx="156">
                  <c:v>45426</c:v>
                </c:pt>
                <c:pt idx="157">
                  <c:v>45425</c:v>
                </c:pt>
                <c:pt idx="158">
                  <c:v>45422</c:v>
                </c:pt>
                <c:pt idx="159">
                  <c:v>45421</c:v>
                </c:pt>
                <c:pt idx="160">
                  <c:v>45420</c:v>
                </c:pt>
                <c:pt idx="161">
                  <c:v>45419</c:v>
                </c:pt>
                <c:pt idx="162">
                  <c:v>45418</c:v>
                </c:pt>
                <c:pt idx="163">
                  <c:v>45415</c:v>
                </c:pt>
                <c:pt idx="164">
                  <c:v>45414</c:v>
                </c:pt>
                <c:pt idx="165">
                  <c:v>45408</c:v>
                </c:pt>
                <c:pt idx="166">
                  <c:v>45407</c:v>
                </c:pt>
                <c:pt idx="167">
                  <c:v>45406</c:v>
                </c:pt>
                <c:pt idx="168">
                  <c:v>45405</c:v>
                </c:pt>
                <c:pt idx="169">
                  <c:v>45404</c:v>
                </c:pt>
                <c:pt idx="170">
                  <c:v>45401</c:v>
                </c:pt>
                <c:pt idx="171">
                  <c:v>45399</c:v>
                </c:pt>
                <c:pt idx="172">
                  <c:v>45398</c:v>
                </c:pt>
                <c:pt idx="173">
                  <c:v>45397</c:v>
                </c:pt>
                <c:pt idx="174">
                  <c:v>45394</c:v>
                </c:pt>
                <c:pt idx="175">
                  <c:v>45393</c:v>
                </c:pt>
                <c:pt idx="176">
                  <c:v>45392</c:v>
                </c:pt>
                <c:pt idx="177">
                  <c:v>45391</c:v>
                </c:pt>
                <c:pt idx="178">
                  <c:v>45390</c:v>
                </c:pt>
                <c:pt idx="179">
                  <c:v>45387</c:v>
                </c:pt>
                <c:pt idx="180">
                  <c:v>45386</c:v>
                </c:pt>
                <c:pt idx="181">
                  <c:v>45385</c:v>
                </c:pt>
                <c:pt idx="182">
                  <c:v>45384</c:v>
                </c:pt>
                <c:pt idx="183">
                  <c:v>45383</c:v>
                </c:pt>
                <c:pt idx="184">
                  <c:v>45380</c:v>
                </c:pt>
                <c:pt idx="185">
                  <c:v>45379</c:v>
                </c:pt>
                <c:pt idx="186">
                  <c:v>45378</c:v>
                </c:pt>
                <c:pt idx="187">
                  <c:v>45377</c:v>
                </c:pt>
                <c:pt idx="188">
                  <c:v>45376</c:v>
                </c:pt>
                <c:pt idx="189">
                  <c:v>45373</c:v>
                </c:pt>
                <c:pt idx="190">
                  <c:v>45372</c:v>
                </c:pt>
                <c:pt idx="191">
                  <c:v>45371</c:v>
                </c:pt>
                <c:pt idx="192">
                  <c:v>45370</c:v>
                </c:pt>
                <c:pt idx="193">
                  <c:v>45369</c:v>
                </c:pt>
                <c:pt idx="194">
                  <c:v>45366</c:v>
                </c:pt>
                <c:pt idx="195">
                  <c:v>45365</c:v>
                </c:pt>
                <c:pt idx="196">
                  <c:v>45364</c:v>
                </c:pt>
                <c:pt idx="197">
                  <c:v>45363</c:v>
                </c:pt>
                <c:pt idx="198">
                  <c:v>45362</c:v>
                </c:pt>
                <c:pt idx="199">
                  <c:v>45359</c:v>
                </c:pt>
                <c:pt idx="200">
                  <c:v>45358</c:v>
                </c:pt>
                <c:pt idx="201">
                  <c:v>45357</c:v>
                </c:pt>
                <c:pt idx="202">
                  <c:v>45356</c:v>
                </c:pt>
                <c:pt idx="203">
                  <c:v>45355</c:v>
                </c:pt>
                <c:pt idx="204">
                  <c:v>45352</c:v>
                </c:pt>
                <c:pt idx="205">
                  <c:v>45351</c:v>
                </c:pt>
                <c:pt idx="206">
                  <c:v>45350</c:v>
                </c:pt>
                <c:pt idx="207">
                  <c:v>45349</c:v>
                </c:pt>
                <c:pt idx="208">
                  <c:v>45348</c:v>
                </c:pt>
                <c:pt idx="209">
                  <c:v>45345</c:v>
                </c:pt>
                <c:pt idx="210">
                  <c:v>45344</c:v>
                </c:pt>
                <c:pt idx="211">
                  <c:v>45343</c:v>
                </c:pt>
                <c:pt idx="212">
                  <c:v>45342</c:v>
                </c:pt>
                <c:pt idx="213">
                  <c:v>45341</c:v>
                </c:pt>
                <c:pt idx="214">
                  <c:v>45338</c:v>
                </c:pt>
                <c:pt idx="215">
                  <c:v>45337</c:v>
                </c:pt>
                <c:pt idx="216">
                  <c:v>45329</c:v>
                </c:pt>
                <c:pt idx="217">
                  <c:v>45328</c:v>
                </c:pt>
                <c:pt idx="218">
                  <c:v>45327</c:v>
                </c:pt>
                <c:pt idx="219">
                  <c:v>45324</c:v>
                </c:pt>
                <c:pt idx="220">
                  <c:v>45323</c:v>
                </c:pt>
                <c:pt idx="221">
                  <c:v>45322</c:v>
                </c:pt>
                <c:pt idx="222">
                  <c:v>45321</c:v>
                </c:pt>
                <c:pt idx="223">
                  <c:v>45320</c:v>
                </c:pt>
                <c:pt idx="224">
                  <c:v>45317</c:v>
                </c:pt>
                <c:pt idx="225">
                  <c:v>45316</c:v>
                </c:pt>
                <c:pt idx="226">
                  <c:v>45315</c:v>
                </c:pt>
                <c:pt idx="227">
                  <c:v>45314</c:v>
                </c:pt>
                <c:pt idx="228">
                  <c:v>45313</c:v>
                </c:pt>
                <c:pt idx="229">
                  <c:v>45310</c:v>
                </c:pt>
                <c:pt idx="230">
                  <c:v>45309</c:v>
                </c:pt>
                <c:pt idx="231">
                  <c:v>45308</c:v>
                </c:pt>
                <c:pt idx="232">
                  <c:v>45307</c:v>
                </c:pt>
                <c:pt idx="233">
                  <c:v>45306</c:v>
                </c:pt>
                <c:pt idx="234">
                  <c:v>45303</c:v>
                </c:pt>
                <c:pt idx="235">
                  <c:v>45302</c:v>
                </c:pt>
                <c:pt idx="236">
                  <c:v>45301</c:v>
                </c:pt>
                <c:pt idx="237">
                  <c:v>45300</c:v>
                </c:pt>
                <c:pt idx="238">
                  <c:v>45299</c:v>
                </c:pt>
                <c:pt idx="239">
                  <c:v>45296</c:v>
                </c:pt>
                <c:pt idx="240">
                  <c:v>45295</c:v>
                </c:pt>
                <c:pt idx="241">
                  <c:v>45294</c:v>
                </c:pt>
                <c:pt idx="242">
                  <c:v>45293</c:v>
                </c:pt>
                <c:pt idx="243">
                  <c:v>45289</c:v>
                </c:pt>
                <c:pt idx="244">
                  <c:v>45288</c:v>
                </c:pt>
                <c:pt idx="245">
                  <c:v>45287</c:v>
                </c:pt>
                <c:pt idx="246">
                  <c:v>45286</c:v>
                </c:pt>
                <c:pt idx="247">
                  <c:v>45285</c:v>
                </c:pt>
                <c:pt idx="248">
                  <c:v>45282</c:v>
                </c:pt>
                <c:pt idx="249">
                  <c:v>45281</c:v>
                </c:pt>
                <c:pt idx="250">
                  <c:v>45280</c:v>
                </c:pt>
                <c:pt idx="251">
                  <c:v>45279</c:v>
                </c:pt>
                <c:pt idx="252">
                  <c:v>45278</c:v>
                </c:pt>
                <c:pt idx="253">
                  <c:v>45275</c:v>
                </c:pt>
                <c:pt idx="254">
                  <c:v>45274</c:v>
                </c:pt>
                <c:pt idx="255">
                  <c:v>45273</c:v>
                </c:pt>
                <c:pt idx="256">
                  <c:v>45272</c:v>
                </c:pt>
                <c:pt idx="257">
                  <c:v>45271</c:v>
                </c:pt>
                <c:pt idx="258">
                  <c:v>45268</c:v>
                </c:pt>
                <c:pt idx="259">
                  <c:v>45267</c:v>
                </c:pt>
              </c:numCache>
            </c:numRef>
          </c:cat>
          <c:val>
            <c:numRef>
              <c:f>Sheet1!$B$11:$IV$11</c:f>
              <c:numCache>
                <c:formatCode>0.00%</c:formatCode>
                <c:ptCount val="255"/>
                <c:pt idx="0">
                  <c:v>0.18120000000000011</c:v>
                </c:pt>
                <c:pt idx="1">
                  <c:v>0.1785000000000001</c:v>
                </c:pt>
                <c:pt idx="2">
                  <c:v>0.19030000000000011</c:v>
                </c:pt>
                <c:pt idx="3">
                  <c:v>0.1886000000000001</c:v>
                </c:pt>
                <c:pt idx="4">
                  <c:v>0.19170000000000009</c:v>
                </c:pt>
                <c:pt idx="5">
                  <c:v>0.19150000000000009</c:v>
                </c:pt>
                <c:pt idx="6">
                  <c:v>0.19450000000000009</c:v>
                </c:pt>
                <c:pt idx="7">
                  <c:v>0.1952000000000001</c:v>
                </c:pt>
                <c:pt idx="8">
                  <c:v>0.1947000000000001</c:v>
                </c:pt>
                <c:pt idx="9">
                  <c:v>0.1949000000000001</c:v>
                </c:pt>
                <c:pt idx="10">
                  <c:v>0.1957000000000001</c:v>
                </c:pt>
                <c:pt idx="11">
                  <c:v>0.1959000000000001</c:v>
                </c:pt>
                <c:pt idx="12">
                  <c:v>0.16530000000000011</c:v>
                </c:pt>
                <c:pt idx="13">
                  <c:v>0.1740000000000001</c:v>
                </c:pt>
                <c:pt idx="14">
                  <c:v>0.1737000000000001</c:v>
                </c:pt>
                <c:pt idx="15">
                  <c:v>0.17560000000000012</c:v>
                </c:pt>
                <c:pt idx="16">
                  <c:v>0.16810000000000011</c:v>
                </c:pt>
                <c:pt idx="17">
                  <c:v>0.1677000000000001</c:v>
                </c:pt>
                <c:pt idx="18">
                  <c:v>0.16630000000000009</c:v>
                </c:pt>
                <c:pt idx="19">
                  <c:v>0.16070000000000009</c:v>
                </c:pt>
                <c:pt idx="20">
                  <c:v>0.1561000000000001</c:v>
                </c:pt>
                <c:pt idx="21">
                  <c:v>0.1566000000000001</c:v>
                </c:pt>
                <c:pt idx="22">
                  <c:v>0.14490000000000011</c:v>
                </c:pt>
                <c:pt idx="23">
                  <c:v>0.1349000000000001</c:v>
                </c:pt>
                <c:pt idx="24">
                  <c:v>0.14370000000000011</c:v>
                </c:pt>
                <c:pt idx="25">
                  <c:v>0.1445000000000001</c:v>
                </c:pt>
                <c:pt idx="26">
                  <c:v>0.15650000000000011</c:v>
                </c:pt>
                <c:pt idx="27">
                  <c:v>0.16980000000000012</c:v>
                </c:pt>
                <c:pt idx="28">
                  <c:v>0.16820000000000013</c:v>
                </c:pt>
                <c:pt idx="29">
                  <c:v>0.17470000000000013</c:v>
                </c:pt>
                <c:pt idx="30">
                  <c:v>0.17990000000000014</c:v>
                </c:pt>
                <c:pt idx="31">
                  <c:v>0.18690000000000015</c:v>
                </c:pt>
                <c:pt idx="32">
                  <c:v>0.18910000000000016</c:v>
                </c:pt>
                <c:pt idx="33">
                  <c:v>0.17680000000000015</c:v>
                </c:pt>
                <c:pt idx="34">
                  <c:v>0.17630000000000015</c:v>
                </c:pt>
                <c:pt idx="35">
                  <c:v>0.18610000000000015</c:v>
                </c:pt>
                <c:pt idx="36">
                  <c:v>0.19580000000000014</c:v>
                </c:pt>
                <c:pt idx="37">
                  <c:v>0.19220000000000015</c:v>
                </c:pt>
                <c:pt idx="38">
                  <c:v>0.19360000000000016</c:v>
                </c:pt>
                <c:pt idx="39">
                  <c:v>0.18800000000000017</c:v>
                </c:pt>
                <c:pt idx="40">
                  <c:v>0.18590000000000018</c:v>
                </c:pt>
                <c:pt idx="41">
                  <c:v>0.18900000000000017</c:v>
                </c:pt>
                <c:pt idx="42">
                  <c:v>0.20390000000000016</c:v>
                </c:pt>
                <c:pt idx="43">
                  <c:v>0.20330000000000018</c:v>
                </c:pt>
                <c:pt idx="44">
                  <c:v>0.21000000000000019</c:v>
                </c:pt>
                <c:pt idx="45">
                  <c:v>0.21340000000000017</c:v>
                </c:pt>
                <c:pt idx="46">
                  <c:v>0.21350000000000016</c:v>
                </c:pt>
                <c:pt idx="47">
                  <c:v>0.20700000000000016</c:v>
                </c:pt>
                <c:pt idx="48">
                  <c:v>0.20850000000000016</c:v>
                </c:pt>
                <c:pt idx="49">
                  <c:v>0.21050000000000016</c:v>
                </c:pt>
                <c:pt idx="50">
                  <c:v>0.21320000000000017</c:v>
                </c:pt>
                <c:pt idx="51">
                  <c:v>0.21180000000000015</c:v>
                </c:pt>
                <c:pt idx="52">
                  <c:v>0.20540000000000017</c:v>
                </c:pt>
                <c:pt idx="53">
                  <c:v>0.19580000000000017</c:v>
                </c:pt>
                <c:pt idx="54">
                  <c:v>0.19310000000000016</c:v>
                </c:pt>
                <c:pt idx="55">
                  <c:v>0.19360000000000016</c:v>
                </c:pt>
                <c:pt idx="56">
                  <c:v>0.20120000000000016</c:v>
                </c:pt>
                <c:pt idx="57">
                  <c:v>0.20710000000000015</c:v>
                </c:pt>
                <c:pt idx="58">
                  <c:v>0.21030000000000015</c:v>
                </c:pt>
                <c:pt idx="59">
                  <c:v>0.20560000000000014</c:v>
                </c:pt>
                <c:pt idx="60">
                  <c:v>0.20560000000000014</c:v>
                </c:pt>
                <c:pt idx="61">
                  <c:v>0.20430000000000015</c:v>
                </c:pt>
                <c:pt idx="62">
                  <c:v>0.19930000000000014</c:v>
                </c:pt>
                <c:pt idx="63">
                  <c:v>0.18940000000000015</c:v>
                </c:pt>
                <c:pt idx="64">
                  <c:v>0.18200000000000016</c:v>
                </c:pt>
                <c:pt idx="65">
                  <c:v>0.18570000000000017</c:v>
                </c:pt>
                <c:pt idx="66">
                  <c:v>0.17990000000000017</c:v>
                </c:pt>
                <c:pt idx="67">
                  <c:v>0.17420000000000016</c:v>
                </c:pt>
                <c:pt idx="68">
                  <c:v>0.16860000000000017</c:v>
                </c:pt>
                <c:pt idx="69">
                  <c:v>0.15120000000000017</c:v>
                </c:pt>
                <c:pt idx="70">
                  <c:v>0.16120000000000018</c:v>
                </c:pt>
                <c:pt idx="71">
                  <c:v>0.16380000000000017</c:v>
                </c:pt>
                <c:pt idx="72">
                  <c:v>0.16090000000000015</c:v>
                </c:pt>
                <c:pt idx="73">
                  <c:v>0.16100000000000014</c:v>
                </c:pt>
                <c:pt idx="74">
                  <c:v>0.17100000000000015</c:v>
                </c:pt>
                <c:pt idx="75">
                  <c:v>0.17730000000000015</c:v>
                </c:pt>
                <c:pt idx="76">
                  <c:v>0.17250000000000015</c:v>
                </c:pt>
                <c:pt idx="77">
                  <c:v>0.17910000000000015</c:v>
                </c:pt>
                <c:pt idx="78">
                  <c:v>0.18950000000000014</c:v>
                </c:pt>
                <c:pt idx="79">
                  <c:v>0.18580000000000013</c:v>
                </c:pt>
                <c:pt idx="80">
                  <c:v>0.18340000000000012</c:v>
                </c:pt>
                <c:pt idx="81">
                  <c:v>0.18240000000000012</c:v>
                </c:pt>
                <c:pt idx="82">
                  <c:v>0.17960000000000012</c:v>
                </c:pt>
                <c:pt idx="83">
                  <c:v>0.18150000000000013</c:v>
                </c:pt>
                <c:pt idx="84">
                  <c:v>0.17950000000000013</c:v>
                </c:pt>
                <c:pt idx="85">
                  <c:v>0.17880000000000013</c:v>
                </c:pt>
                <c:pt idx="86">
                  <c:v>0.16930000000000012</c:v>
                </c:pt>
                <c:pt idx="87">
                  <c:v>0.16450000000000012</c:v>
                </c:pt>
                <c:pt idx="88">
                  <c:v>0.15880000000000011</c:v>
                </c:pt>
                <c:pt idx="89">
                  <c:v>0.13800000000000009</c:v>
                </c:pt>
                <c:pt idx="90">
                  <c:v>0.1420000000000001</c:v>
                </c:pt>
                <c:pt idx="91">
                  <c:v>0.1407000000000001</c:v>
                </c:pt>
                <c:pt idx="92">
                  <c:v>0.14280000000000009</c:v>
                </c:pt>
                <c:pt idx="93">
                  <c:v>0.13760000000000008</c:v>
                </c:pt>
                <c:pt idx="94">
                  <c:v>0.12030000000000009</c:v>
                </c:pt>
                <c:pt idx="95">
                  <c:v>0.12850000000000009</c:v>
                </c:pt>
                <c:pt idx="96">
                  <c:v>0.1279000000000001</c:v>
                </c:pt>
                <c:pt idx="97">
                  <c:v>0.1111000000000001</c:v>
                </c:pt>
                <c:pt idx="98">
                  <c:v>0.1493000000000001</c:v>
                </c:pt>
                <c:pt idx="99">
                  <c:v>0.1422000000000001</c:v>
                </c:pt>
                <c:pt idx="100">
                  <c:v>0.16310000000000011</c:v>
                </c:pt>
                <c:pt idx="101">
                  <c:v>0.1543000000000001</c:v>
                </c:pt>
                <c:pt idx="102">
                  <c:v>0.15270000000000011</c:v>
                </c:pt>
                <c:pt idx="103">
                  <c:v>0.14970000000000011</c:v>
                </c:pt>
                <c:pt idx="104">
                  <c:v>0.14210000000000012</c:v>
                </c:pt>
                <c:pt idx="105">
                  <c:v>0.14860000000000012</c:v>
                </c:pt>
                <c:pt idx="106">
                  <c:v>0.14720000000000011</c:v>
                </c:pt>
                <c:pt idx="107">
                  <c:v>0.16310000000000011</c:v>
                </c:pt>
                <c:pt idx="108">
                  <c:v>0.1654000000000001</c:v>
                </c:pt>
                <c:pt idx="109">
                  <c:v>0.16850000000000009</c:v>
                </c:pt>
                <c:pt idx="110">
                  <c:v>0.1677000000000001</c:v>
                </c:pt>
                <c:pt idx="111">
                  <c:v>0.16610000000000011</c:v>
                </c:pt>
                <c:pt idx="112">
                  <c:v>0.1619000000000001</c:v>
                </c:pt>
                <c:pt idx="113">
                  <c:v>0.16500000000000009</c:v>
                </c:pt>
                <c:pt idx="114">
                  <c:v>0.16840000000000008</c:v>
                </c:pt>
                <c:pt idx="115">
                  <c:v>0.17200000000000007</c:v>
                </c:pt>
                <c:pt idx="116">
                  <c:v>0.18020000000000008</c:v>
                </c:pt>
                <c:pt idx="117">
                  <c:v>0.17570000000000008</c:v>
                </c:pt>
                <c:pt idx="118">
                  <c:v>0.17600000000000007</c:v>
                </c:pt>
                <c:pt idx="119">
                  <c:v>0.17180000000000006</c:v>
                </c:pt>
                <c:pt idx="120">
                  <c:v>0.16790000000000008</c:v>
                </c:pt>
                <c:pt idx="121">
                  <c:v>0.16060000000000008</c:v>
                </c:pt>
                <c:pt idx="122">
                  <c:v>0.15240000000000006</c:v>
                </c:pt>
                <c:pt idx="123">
                  <c:v>0.14680000000000007</c:v>
                </c:pt>
                <c:pt idx="124">
                  <c:v>0.15510000000000007</c:v>
                </c:pt>
                <c:pt idx="125">
                  <c:v>0.15690000000000007</c:v>
                </c:pt>
                <c:pt idx="126">
                  <c:v>0.15500000000000005</c:v>
                </c:pt>
                <c:pt idx="127">
                  <c:v>0.15580000000000005</c:v>
                </c:pt>
                <c:pt idx="128">
                  <c:v>0.17860000000000006</c:v>
                </c:pt>
                <c:pt idx="129">
                  <c:v>0.18040000000000006</c:v>
                </c:pt>
                <c:pt idx="130">
                  <c:v>0.17420000000000005</c:v>
                </c:pt>
                <c:pt idx="131">
                  <c:v>0.17090000000000005</c:v>
                </c:pt>
                <c:pt idx="132">
                  <c:v>0.17080000000000006</c:v>
                </c:pt>
                <c:pt idx="133">
                  <c:v>0.17590000000000006</c:v>
                </c:pt>
                <c:pt idx="134">
                  <c:v>0.18890000000000007</c:v>
                </c:pt>
                <c:pt idx="135">
                  <c:v>0.18740000000000007</c:v>
                </c:pt>
                <c:pt idx="136">
                  <c:v>0.16940000000000008</c:v>
                </c:pt>
                <c:pt idx="137">
                  <c:v>0.17150000000000007</c:v>
                </c:pt>
                <c:pt idx="138">
                  <c:v>0.16920000000000007</c:v>
                </c:pt>
                <c:pt idx="139">
                  <c:v>0.16480000000000009</c:v>
                </c:pt>
                <c:pt idx="140">
                  <c:v>0.16280000000000008</c:v>
                </c:pt>
                <c:pt idx="141">
                  <c:v>0.16380000000000008</c:v>
                </c:pt>
                <c:pt idx="142">
                  <c:v>0.16130000000000008</c:v>
                </c:pt>
                <c:pt idx="143">
                  <c:v>0.14420000000000008</c:v>
                </c:pt>
                <c:pt idx="144">
                  <c:v>0.14680000000000007</c:v>
                </c:pt>
                <c:pt idx="145">
                  <c:v>0.15050000000000008</c:v>
                </c:pt>
                <c:pt idx="146">
                  <c:v>0.16260000000000008</c:v>
                </c:pt>
                <c:pt idx="147">
                  <c:v>0.15100000000000008</c:v>
                </c:pt>
                <c:pt idx="148">
                  <c:v>0.14990000000000009</c:v>
                </c:pt>
                <c:pt idx="149">
                  <c:v>0.1662000000000001</c:v>
                </c:pt>
                <c:pt idx="150">
                  <c:v>0.15590000000000009</c:v>
                </c:pt>
                <c:pt idx="151">
                  <c:v>0.16900000000000009</c:v>
                </c:pt>
                <c:pt idx="152">
                  <c:v>0.1720000000000001</c:v>
                </c:pt>
                <c:pt idx="153">
                  <c:v>0.1702000000000001</c:v>
                </c:pt>
                <c:pt idx="154">
                  <c:v>0.16880000000000009</c:v>
                </c:pt>
                <c:pt idx="155">
                  <c:v>0.1546000000000001</c:v>
                </c:pt>
                <c:pt idx="156">
                  <c:v>0.14470000000000011</c:v>
                </c:pt>
                <c:pt idx="157">
                  <c:v>0.14090000000000011</c:v>
                </c:pt>
                <c:pt idx="158">
                  <c:v>0.1448000000000001</c:v>
                </c:pt>
                <c:pt idx="159">
                  <c:v>0.14790000000000009</c:v>
                </c:pt>
                <c:pt idx="160">
                  <c:v>0.15050000000000008</c:v>
                </c:pt>
                <c:pt idx="161">
                  <c:v>0.15050000000000008</c:v>
                </c:pt>
                <c:pt idx="162">
                  <c:v>0.14250000000000007</c:v>
                </c:pt>
                <c:pt idx="163">
                  <c:v>0.12740000000000007</c:v>
                </c:pt>
                <c:pt idx="164">
                  <c:v>0.12070000000000006</c:v>
                </c:pt>
                <c:pt idx="165">
                  <c:v>0.11530000000000006</c:v>
                </c:pt>
                <c:pt idx="166">
                  <c:v>0.10980000000000005</c:v>
                </c:pt>
                <c:pt idx="167">
                  <c:v>0.10850000000000005</c:v>
                </c:pt>
                <c:pt idx="168">
                  <c:v>8.2000000000000059E-2</c:v>
                </c:pt>
                <c:pt idx="169">
                  <c:v>8.7200000000000055E-2</c:v>
                </c:pt>
                <c:pt idx="170">
                  <c:v>7.6600000000000057E-2</c:v>
                </c:pt>
                <c:pt idx="171">
                  <c:v>9.040000000000005E-2</c:v>
                </c:pt>
                <c:pt idx="172">
                  <c:v>0.10820000000000005</c:v>
                </c:pt>
                <c:pt idx="173">
                  <c:v>0.10430000000000005</c:v>
                </c:pt>
                <c:pt idx="174">
                  <c:v>0.14850000000000005</c:v>
                </c:pt>
                <c:pt idx="175">
                  <c:v>0.13120000000000004</c:v>
                </c:pt>
                <c:pt idx="176">
                  <c:v>0.13200000000000003</c:v>
                </c:pt>
                <c:pt idx="177">
                  <c:v>0.13440000000000005</c:v>
                </c:pt>
                <c:pt idx="178">
                  <c:v>0.12470000000000005</c:v>
                </c:pt>
                <c:pt idx="179">
                  <c:v>0.12710000000000005</c:v>
                </c:pt>
                <c:pt idx="180">
                  <c:v>0.13490000000000005</c:v>
                </c:pt>
                <c:pt idx="181">
                  <c:v>0.14010000000000006</c:v>
                </c:pt>
                <c:pt idx="182">
                  <c:v>0.15410000000000007</c:v>
                </c:pt>
                <c:pt idx="183">
                  <c:v>0.15430000000000008</c:v>
                </c:pt>
                <c:pt idx="184">
                  <c:v>0.15760000000000007</c:v>
                </c:pt>
                <c:pt idx="185">
                  <c:v>0.16240000000000007</c:v>
                </c:pt>
                <c:pt idx="186">
                  <c:v>0.15120000000000008</c:v>
                </c:pt>
                <c:pt idx="187">
                  <c:v>0.14920000000000008</c:v>
                </c:pt>
                <c:pt idx="188">
                  <c:v>0.13640000000000008</c:v>
                </c:pt>
                <c:pt idx="189">
                  <c:v>0.14740000000000009</c:v>
                </c:pt>
                <c:pt idx="190">
                  <c:v>0.14540000000000008</c:v>
                </c:pt>
                <c:pt idx="191">
                  <c:v>0.12750000000000009</c:v>
                </c:pt>
                <c:pt idx="192">
                  <c:v>0.10780000000000008</c:v>
                </c:pt>
                <c:pt idx="193">
                  <c:v>0.10860000000000007</c:v>
                </c:pt>
                <c:pt idx="194">
                  <c:v>0.12510000000000007</c:v>
                </c:pt>
                <c:pt idx="195">
                  <c:v>0.12820000000000006</c:v>
                </c:pt>
                <c:pt idx="196">
                  <c:v>0.13760000000000006</c:v>
                </c:pt>
                <c:pt idx="197">
                  <c:v>0.11340000000000006</c:v>
                </c:pt>
                <c:pt idx="198">
                  <c:v>0.10760000000000006</c:v>
                </c:pt>
                <c:pt idx="199">
                  <c:v>0.11970000000000006</c:v>
                </c:pt>
                <c:pt idx="200">
                  <c:v>0.14030000000000006</c:v>
                </c:pt>
                <c:pt idx="201">
                  <c:v>0.13600000000000007</c:v>
                </c:pt>
                <c:pt idx="202">
                  <c:v>0.14310000000000006</c:v>
                </c:pt>
                <c:pt idx="203">
                  <c:v>0.13390000000000005</c:v>
                </c:pt>
                <c:pt idx="204">
                  <c:v>0.13270000000000004</c:v>
                </c:pt>
                <c:pt idx="205">
                  <c:v>0.13170000000000004</c:v>
                </c:pt>
                <c:pt idx="206">
                  <c:v>0.13140000000000004</c:v>
                </c:pt>
                <c:pt idx="207">
                  <c:v>0.11740000000000003</c:v>
                </c:pt>
                <c:pt idx="208">
                  <c:v>0.10560000000000003</c:v>
                </c:pt>
                <c:pt idx="209">
                  <c:v>9.7200000000000022E-2</c:v>
                </c:pt>
                <c:pt idx="210">
                  <c:v>0.11080000000000002</c:v>
                </c:pt>
                <c:pt idx="211">
                  <c:v>0.11260000000000002</c:v>
                </c:pt>
                <c:pt idx="212">
                  <c:v>0.11230000000000002</c:v>
                </c:pt>
                <c:pt idx="213">
                  <c:v>0.11110000000000002</c:v>
                </c:pt>
                <c:pt idx="214">
                  <c:v>9.8300000000000012E-2</c:v>
                </c:pt>
                <c:pt idx="215">
                  <c:v>9.2200000000000018E-2</c:v>
                </c:pt>
                <c:pt idx="216">
                  <c:v>8.8600000000000012E-2</c:v>
                </c:pt>
                <c:pt idx="217">
                  <c:v>7.7300000000000008E-2</c:v>
                </c:pt>
                <c:pt idx="218">
                  <c:v>7.5800000000000006E-2</c:v>
                </c:pt>
                <c:pt idx="219">
                  <c:v>5.6600000000000011E-2</c:v>
                </c:pt>
                <c:pt idx="220">
                  <c:v>5.5400000000000012E-2</c:v>
                </c:pt>
                <c:pt idx="221">
                  <c:v>4.9400000000000013E-2</c:v>
                </c:pt>
                <c:pt idx="222">
                  <c:v>6.2400000000000011E-2</c:v>
                </c:pt>
                <c:pt idx="223">
                  <c:v>6.020000000000001E-2</c:v>
                </c:pt>
                <c:pt idx="224">
                  <c:v>6.3300000000000009E-2</c:v>
                </c:pt>
                <c:pt idx="225">
                  <c:v>5.8800000000000005E-2</c:v>
                </c:pt>
                <c:pt idx="226">
                  <c:v>6.0400000000000002E-2</c:v>
                </c:pt>
                <c:pt idx="227">
                  <c:v>6.4100000000000004E-2</c:v>
                </c:pt>
                <c:pt idx="228">
                  <c:v>6.8900000000000003E-2</c:v>
                </c:pt>
                <c:pt idx="229">
                  <c:v>6.5200000000000008E-2</c:v>
                </c:pt>
                <c:pt idx="230">
                  <c:v>5.5600000000000004E-2</c:v>
                </c:pt>
                <c:pt idx="231">
                  <c:v>4.9300000000000004E-2</c:v>
                </c:pt>
                <c:pt idx="232">
                  <c:v>5.2400000000000002E-2</c:v>
                </c:pt>
                <c:pt idx="233">
                  <c:v>4.4700000000000004E-2</c:v>
                </c:pt>
                <c:pt idx="234">
                  <c:v>4.6700000000000005E-2</c:v>
                </c:pt>
                <c:pt idx="235">
                  <c:v>4.6600000000000003E-2</c:v>
                </c:pt>
                <c:pt idx="236">
                  <c:v>4.58E-2</c:v>
                </c:pt>
                <c:pt idx="237">
                  <c:v>4.3700000000000003E-2</c:v>
                </c:pt>
                <c:pt idx="238">
                  <c:v>4.65E-2</c:v>
                </c:pt>
                <c:pt idx="239">
                  <c:v>4.4499999999999998E-2</c:v>
                </c:pt>
                <c:pt idx="240">
                  <c:v>4.0399999999999998E-2</c:v>
                </c:pt>
                <c:pt idx="241">
                  <c:v>3.0300000000000001E-2</c:v>
                </c:pt>
                <c:pt idx="242">
                  <c:v>1.8599999999999998E-2</c:v>
                </c:pt>
                <c:pt idx="243">
                  <c:v>1.84E-2</c:v>
                </c:pt>
                <c:pt idx="244">
                  <c:v>1.5800000000000002E-2</c:v>
                </c:pt>
                <c:pt idx="245">
                  <c:v>4.5000000000000005E-3</c:v>
                </c:pt>
                <c:pt idx="246">
                  <c:v>4.1000000000000003E-3</c:v>
                </c:pt>
                <c:pt idx="247">
                  <c:v>8.0000000000000036E-4</c:v>
                </c:pt>
                <c:pt idx="248">
                  <c:v>-1.23E-2</c:v>
                </c:pt>
                <c:pt idx="249">
                  <c:v>-1.23E-2</c:v>
                </c:pt>
                <c:pt idx="250">
                  <c:v>-1.2699999999999999E-2</c:v>
                </c:pt>
                <c:pt idx="251">
                  <c:v>-1.7399999999999999E-2</c:v>
                </c:pt>
                <c:pt idx="252">
                  <c:v>-2.4E-2</c:v>
                </c:pt>
                <c:pt idx="253">
                  <c:v>-1.2400000000000001E-2</c:v>
                </c:pt>
                <c:pt idx="254">
                  <c:v>-6.0000000000000001E-3</c:v>
                </c:pt>
              </c:numCache>
            </c:numRef>
          </c:val>
          <c:smooth val="0"/>
          <c:extLst>
            <c:ext xmlns:c16="http://schemas.microsoft.com/office/drawing/2014/chart" uri="{C3380CC4-5D6E-409C-BE32-E72D297353CC}">
              <c16:uniqueId val="{00000002-FB34-4EC3-BD2F-26B78F0A56FE}"/>
            </c:ext>
          </c:extLst>
        </c:ser>
        <c:ser>
          <c:idx val="3"/>
          <c:order val="3"/>
          <c:tx>
            <c:strRef>
              <c:f>Sheet1!$A$12</c:f>
              <c:strCache>
                <c:ptCount val="1"/>
                <c:pt idx="0">
                  <c:v>VNINDEX</c:v>
                </c:pt>
              </c:strCache>
            </c:strRef>
          </c:tx>
          <c:spPr>
            <a:ln w="6350" cap="rnd">
              <a:solidFill>
                <a:srgbClr val="7030A0"/>
              </a:solidFill>
              <a:round/>
            </a:ln>
            <a:effectLst/>
          </c:spPr>
          <c:marker>
            <c:symbol val="none"/>
          </c:marker>
          <c:cat>
            <c:numRef>
              <c:f>Sheet1!$B$8:$JA$8</c:f>
              <c:numCache>
                <c:formatCode>m/d/yyyy</c:formatCode>
                <c:ptCount val="260"/>
                <c:pt idx="0">
                  <c:v>45646</c:v>
                </c:pt>
                <c:pt idx="1">
                  <c:v>45645</c:v>
                </c:pt>
                <c:pt idx="2">
                  <c:v>45644</c:v>
                </c:pt>
                <c:pt idx="3">
                  <c:v>45643</c:v>
                </c:pt>
                <c:pt idx="4">
                  <c:v>45642</c:v>
                </c:pt>
                <c:pt idx="5">
                  <c:v>45639</c:v>
                </c:pt>
                <c:pt idx="6">
                  <c:v>45638</c:v>
                </c:pt>
                <c:pt idx="7">
                  <c:v>45637</c:v>
                </c:pt>
                <c:pt idx="8">
                  <c:v>45636</c:v>
                </c:pt>
                <c:pt idx="9">
                  <c:v>45635</c:v>
                </c:pt>
                <c:pt idx="10">
                  <c:v>45632</c:v>
                </c:pt>
                <c:pt idx="11">
                  <c:v>45631</c:v>
                </c:pt>
                <c:pt idx="12">
                  <c:v>45630</c:v>
                </c:pt>
                <c:pt idx="13">
                  <c:v>45629</c:v>
                </c:pt>
                <c:pt idx="14">
                  <c:v>45628</c:v>
                </c:pt>
                <c:pt idx="15">
                  <c:v>45625</c:v>
                </c:pt>
                <c:pt idx="16">
                  <c:v>45624</c:v>
                </c:pt>
                <c:pt idx="17">
                  <c:v>45623</c:v>
                </c:pt>
                <c:pt idx="18">
                  <c:v>45622</c:v>
                </c:pt>
                <c:pt idx="19">
                  <c:v>45621</c:v>
                </c:pt>
                <c:pt idx="20">
                  <c:v>45618</c:v>
                </c:pt>
                <c:pt idx="21">
                  <c:v>45617</c:v>
                </c:pt>
                <c:pt idx="22">
                  <c:v>45616</c:v>
                </c:pt>
                <c:pt idx="23">
                  <c:v>45615</c:v>
                </c:pt>
                <c:pt idx="24">
                  <c:v>45614</c:v>
                </c:pt>
                <c:pt idx="25">
                  <c:v>45611</c:v>
                </c:pt>
                <c:pt idx="26">
                  <c:v>45610</c:v>
                </c:pt>
                <c:pt idx="27">
                  <c:v>45609</c:v>
                </c:pt>
                <c:pt idx="28">
                  <c:v>45608</c:v>
                </c:pt>
                <c:pt idx="29">
                  <c:v>45607</c:v>
                </c:pt>
                <c:pt idx="30">
                  <c:v>45604</c:v>
                </c:pt>
                <c:pt idx="31">
                  <c:v>45603</c:v>
                </c:pt>
                <c:pt idx="32">
                  <c:v>45602</c:v>
                </c:pt>
                <c:pt idx="33">
                  <c:v>45601</c:v>
                </c:pt>
                <c:pt idx="34">
                  <c:v>45600</c:v>
                </c:pt>
                <c:pt idx="35">
                  <c:v>45597</c:v>
                </c:pt>
                <c:pt idx="36">
                  <c:v>45596</c:v>
                </c:pt>
                <c:pt idx="37">
                  <c:v>45595</c:v>
                </c:pt>
                <c:pt idx="38">
                  <c:v>45594</c:v>
                </c:pt>
                <c:pt idx="39">
                  <c:v>45593</c:v>
                </c:pt>
                <c:pt idx="40">
                  <c:v>45590</c:v>
                </c:pt>
                <c:pt idx="41">
                  <c:v>45589</c:v>
                </c:pt>
                <c:pt idx="42">
                  <c:v>45588</c:v>
                </c:pt>
                <c:pt idx="43">
                  <c:v>45587</c:v>
                </c:pt>
                <c:pt idx="44">
                  <c:v>45586</c:v>
                </c:pt>
                <c:pt idx="45">
                  <c:v>45583</c:v>
                </c:pt>
                <c:pt idx="46">
                  <c:v>45582</c:v>
                </c:pt>
                <c:pt idx="47">
                  <c:v>45581</c:v>
                </c:pt>
                <c:pt idx="48">
                  <c:v>45580</c:v>
                </c:pt>
                <c:pt idx="49">
                  <c:v>45579</c:v>
                </c:pt>
                <c:pt idx="50">
                  <c:v>45576</c:v>
                </c:pt>
                <c:pt idx="51">
                  <c:v>45575</c:v>
                </c:pt>
                <c:pt idx="52">
                  <c:v>45574</c:v>
                </c:pt>
                <c:pt idx="53">
                  <c:v>45573</c:v>
                </c:pt>
                <c:pt idx="54">
                  <c:v>45572</c:v>
                </c:pt>
                <c:pt idx="55">
                  <c:v>45569</c:v>
                </c:pt>
                <c:pt idx="56">
                  <c:v>45568</c:v>
                </c:pt>
                <c:pt idx="57">
                  <c:v>45567</c:v>
                </c:pt>
                <c:pt idx="58">
                  <c:v>45566</c:v>
                </c:pt>
                <c:pt idx="59">
                  <c:v>45565</c:v>
                </c:pt>
                <c:pt idx="60">
                  <c:v>45562</c:v>
                </c:pt>
                <c:pt idx="61">
                  <c:v>45561</c:v>
                </c:pt>
                <c:pt idx="62">
                  <c:v>45560</c:v>
                </c:pt>
                <c:pt idx="63">
                  <c:v>45559</c:v>
                </c:pt>
                <c:pt idx="64">
                  <c:v>45558</c:v>
                </c:pt>
                <c:pt idx="65">
                  <c:v>45555</c:v>
                </c:pt>
                <c:pt idx="66">
                  <c:v>45554</c:v>
                </c:pt>
                <c:pt idx="67">
                  <c:v>45553</c:v>
                </c:pt>
                <c:pt idx="68">
                  <c:v>45552</c:v>
                </c:pt>
                <c:pt idx="69">
                  <c:v>45551</c:v>
                </c:pt>
                <c:pt idx="70">
                  <c:v>45548</c:v>
                </c:pt>
                <c:pt idx="71">
                  <c:v>45547</c:v>
                </c:pt>
                <c:pt idx="72">
                  <c:v>45546</c:v>
                </c:pt>
                <c:pt idx="73">
                  <c:v>45545</c:v>
                </c:pt>
                <c:pt idx="74">
                  <c:v>45544</c:v>
                </c:pt>
                <c:pt idx="75">
                  <c:v>45541</c:v>
                </c:pt>
                <c:pt idx="76">
                  <c:v>45540</c:v>
                </c:pt>
                <c:pt idx="77">
                  <c:v>45539</c:v>
                </c:pt>
                <c:pt idx="78">
                  <c:v>45534</c:v>
                </c:pt>
                <c:pt idx="79">
                  <c:v>45533</c:v>
                </c:pt>
                <c:pt idx="80">
                  <c:v>45532</c:v>
                </c:pt>
                <c:pt idx="81">
                  <c:v>45531</c:v>
                </c:pt>
                <c:pt idx="82">
                  <c:v>45530</c:v>
                </c:pt>
                <c:pt idx="83">
                  <c:v>45527</c:v>
                </c:pt>
                <c:pt idx="84">
                  <c:v>45526</c:v>
                </c:pt>
                <c:pt idx="85">
                  <c:v>45525</c:v>
                </c:pt>
                <c:pt idx="86">
                  <c:v>45524</c:v>
                </c:pt>
                <c:pt idx="87">
                  <c:v>45523</c:v>
                </c:pt>
                <c:pt idx="88">
                  <c:v>45520</c:v>
                </c:pt>
                <c:pt idx="89">
                  <c:v>45519</c:v>
                </c:pt>
                <c:pt idx="90">
                  <c:v>45518</c:v>
                </c:pt>
                <c:pt idx="91">
                  <c:v>45517</c:v>
                </c:pt>
                <c:pt idx="92">
                  <c:v>45516</c:v>
                </c:pt>
                <c:pt idx="93">
                  <c:v>45513</c:v>
                </c:pt>
                <c:pt idx="94">
                  <c:v>45512</c:v>
                </c:pt>
                <c:pt idx="95">
                  <c:v>45511</c:v>
                </c:pt>
                <c:pt idx="96">
                  <c:v>45510</c:v>
                </c:pt>
                <c:pt idx="97">
                  <c:v>45509</c:v>
                </c:pt>
                <c:pt idx="98">
                  <c:v>45506</c:v>
                </c:pt>
                <c:pt idx="99">
                  <c:v>45505</c:v>
                </c:pt>
                <c:pt idx="100">
                  <c:v>45504</c:v>
                </c:pt>
                <c:pt idx="101">
                  <c:v>45503</c:v>
                </c:pt>
                <c:pt idx="102">
                  <c:v>45502</c:v>
                </c:pt>
                <c:pt idx="103">
                  <c:v>45499</c:v>
                </c:pt>
                <c:pt idx="104">
                  <c:v>45498</c:v>
                </c:pt>
                <c:pt idx="105">
                  <c:v>45497</c:v>
                </c:pt>
                <c:pt idx="106">
                  <c:v>45496</c:v>
                </c:pt>
                <c:pt idx="107">
                  <c:v>45495</c:v>
                </c:pt>
                <c:pt idx="108">
                  <c:v>45492</c:v>
                </c:pt>
                <c:pt idx="109">
                  <c:v>45491</c:v>
                </c:pt>
                <c:pt idx="110">
                  <c:v>45490</c:v>
                </c:pt>
                <c:pt idx="111">
                  <c:v>45489</c:v>
                </c:pt>
                <c:pt idx="112">
                  <c:v>45488</c:v>
                </c:pt>
                <c:pt idx="113">
                  <c:v>45485</c:v>
                </c:pt>
                <c:pt idx="114">
                  <c:v>45484</c:v>
                </c:pt>
                <c:pt idx="115">
                  <c:v>45483</c:v>
                </c:pt>
                <c:pt idx="116">
                  <c:v>45482</c:v>
                </c:pt>
                <c:pt idx="117">
                  <c:v>45481</c:v>
                </c:pt>
                <c:pt idx="118">
                  <c:v>45478</c:v>
                </c:pt>
                <c:pt idx="119">
                  <c:v>45477</c:v>
                </c:pt>
                <c:pt idx="120">
                  <c:v>45476</c:v>
                </c:pt>
                <c:pt idx="121">
                  <c:v>45475</c:v>
                </c:pt>
                <c:pt idx="122">
                  <c:v>45474</c:v>
                </c:pt>
                <c:pt idx="123">
                  <c:v>45471</c:v>
                </c:pt>
                <c:pt idx="124">
                  <c:v>45470</c:v>
                </c:pt>
                <c:pt idx="125">
                  <c:v>45469</c:v>
                </c:pt>
                <c:pt idx="126">
                  <c:v>45468</c:v>
                </c:pt>
                <c:pt idx="127">
                  <c:v>45467</c:v>
                </c:pt>
                <c:pt idx="128">
                  <c:v>45464</c:v>
                </c:pt>
                <c:pt idx="129">
                  <c:v>45463</c:v>
                </c:pt>
                <c:pt idx="130">
                  <c:v>45462</c:v>
                </c:pt>
                <c:pt idx="131">
                  <c:v>45461</c:v>
                </c:pt>
                <c:pt idx="132">
                  <c:v>45460</c:v>
                </c:pt>
                <c:pt idx="133">
                  <c:v>45457</c:v>
                </c:pt>
                <c:pt idx="134">
                  <c:v>45456</c:v>
                </c:pt>
                <c:pt idx="135">
                  <c:v>45455</c:v>
                </c:pt>
                <c:pt idx="136">
                  <c:v>45454</c:v>
                </c:pt>
                <c:pt idx="137">
                  <c:v>45453</c:v>
                </c:pt>
                <c:pt idx="138">
                  <c:v>45450</c:v>
                </c:pt>
                <c:pt idx="139">
                  <c:v>45449</c:v>
                </c:pt>
                <c:pt idx="140">
                  <c:v>45448</c:v>
                </c:pt>
                <c:pt idx="141">
                  <c:v>45447</c:v>
                </c:pt>
                <c:pt idx="142">
                  <c:v>45446</c:v>
                </c:pt>
                <c:pt idx="143">
                  <c:v>45443</c:v>
                </c:pt>
                <c:pt idx="144">
                  <c:v>45442</c:v>
                </c:pt>
                <c:pt idx="145">
                  <c:v>45441</c:v>
                </c:pt>
                <c:pt idx="146">
                  <c:v>45440</c:v>
                </c:pt>
                <c:pt idx="147">
                  <c:v>45439</c:v>
                </c:pt>
                <c:pt idx="148">
                  <c:v>45436</c:v>
                </c:pt>
                <c:pt idx="149">
                  <c:v>45435</c:v>
                </c:pt>
                <c:pt idx="150">
                  <c:v>45434</c:v>
                </c:pt>
                <c:pt idx="151">
                  <c:v>45433</c:v>
                </c:pt>
                <c:pt idx="152">
                  <c:v>45432</c:v>
                </c:pt>
                <c:pt idx="153">
                  <c:v>45429</c:v>
                </c:pt>
                <c:pt idx="154">
                  <c:v>45428</c:v>
                </c:pt>
                <c:pt idx="155">
                  <c:v>45427</c:v>
                </c:pt>
                <c:pt idx="156">
                  <c:v>45426</c:v>
                </c:pt>
                <c:pt idx="157">
                  <c:v>45425</c:v>
                </c:pt>
                <c:pt idx="158">
                  <c:v>45422</c:v>
                </c:pt>
                <c:pt idx="159">
                  <c:v>45421</c:v>
                </c:pt>
                <c:pt idx="160">
                  <c:v>45420</c:v>
                </c:pt>
                <c:pt idx="161">
                  <c:v>45419</c:v>
                </c:pt>
                <c:pt idx="162">
                  <c:v>45418</c:v>
                </c:pt>
                <c:pt idx="163">
                  <c:v>45415</c:v>
                </c:pt>
                <c:pt idx="164">
                  <c:v>45414</c:v>
                </c:pt>
                <c:pt idx="165">
                  <c:v>45408</c:v>
                </c:pt>
                <c:pt idx="166">
                  <c:v>45407</c:v>
                </c:pt>
                <c:pt idx="167">
                  <c:v>45406</c:v>
                </c:pt>
                <c:pt idx="168">
                  <c:v>45405</c:v>
                </c:pt>
                <c:pt idx="169">
                  <c:v>45404</c:v>
                </c:pt>
                <c:pt idx="170">
                  <c:v>45401</c:v>
                </c:pt>
                <c:pt idx="171">
                  <c:v>45399</c:v>
                </c:pt>
                <c:pt idx="172">
                  <c:v>45398</c:v>
                </c:pt>
                <c:pt idx="173">
                  <c:v>45397</c:v>
                </c:pt>
                <c:pt idx="174">
                  <c:v>45394</c:v>
                </c:pt>
                <c:pt idx="175">
                  <c:v>45393</c:v>
                </c:pt>
                <c:pt idx="176">
                  <c:v>45392</c:v>
                </c:pt>
                <c:pt idx="177">
                  <c:v>45391</c:v>
                </c:pt>
                <c:pt idx="178">
                  <c:v>45390</c:v>
                </c:pt>
                <c:pt idx="179">
                  <c:v>45387</c:v>
                </c:pt>
                <c:pt idx="180">
                  <c:v>45386</c:v>
                </c:pt>
                <c:pt idx="181">
                  <c:v>45385</c:v>
                </c:pt>
                <c:pt idx="182">
                  <c:v>45384</c:v>
                </c:pt>
                <c:pt idx="183">
                  <c:v>45383</c:v>
                </c:pt>
                <c:pt idx="184">
                  <c:v>45380</c:v>
                </c:pt>
                <c:pt idx="185">
                  <c:v>45379</c:v>
                </c:pt>
                <c:pt idx="186">
                  <c:v>45378</c:v>
                </c:pt>
                <c:pt idx="187">
                  <c:v>45377</c:v>
                </c:pt>
                <c:pt idx="188">
                  <c:v>45376</c:v>
                </c:pt>
                <c:pt idx="189">
                  <c:v>45373</c:v>
                </c:pt>
                <c:pt idx="190">
                  <c:v>45372</c:v>
                </c:pt>
                <c:pt idx="191">
                  <c:v>45371</c:v>
                </c:pt>
                <c:pt idx="192">
                  <c:v>45370</c:v>
                </c:pt>
                <c:pt idx="193">
                  <c:v>45369</c:v>
                </c:pt>
                <c:pt idx="194">
                  <c:v>45366</c:v>
                </c:pt>
                <c:pt idx="195">
                  <c:v>45365</c:v>
                </c:pt>
                <c:pt idx="196">
                  <c:v>45364</c:v>
                </c:pt>
                <c:pt idx="197">
                  <c:v>45363</c:v>
                </c:pt>
                <c:pt idx="198">
                  <c:v>45362</c:v>
                </c:pt>
                <c:pt idx="199">
                  <c:v>45359</c:v>
                </c:pt>
                <c:pt idx="200">
                  <c:v>45358</c:v>
                </c:pt>
                <c:pt idx="201">
                  <c:v>45357</c:v>
                </c:pt>
                <c:pt idx="202">
                  <c:v>45356</c:v>
                </c:pt>
                <c:pt idx="203">
                  <c:v>45355</c:v>
                </c:pt>
                <c:pt idx="204">
                  <c:v>45352</c:v>
                </c:pt>
                <c:pt idx="205">
                  <c:v>45351</c:v>
                </c:pt>
                <c:pt idx="206">
                  <c:v>45350</c:v>
                </c:pt>
                <c:pt idx="207">
                  <c:v>45349</c:v>
                </c:pt>
                <c:pt idx="208">
                  <c:v>45348</c:v>
                </c:pt>
                <c:pt idx="209">
                  <c:v>45345</c:v>
                </c:pt>
                <c:pt idx="210">
                  <c:v>45344</c:v>
                </c:pt>
                <c:pt idx="211">
                  <c:v>45343</c:v>
                </c:pt>
                <c:pt idx="212">
                  <c:v>45342</c:v>
                </c:pt>
                <c:pt idx="213">
                  <c:v>45341</c:v>
                </c:pt>
                <c:pt idx="214">
                  <c:v>45338</c:v>
                </c:pt>
                <c:pt idx="215">
                  <c:v>45337</c:v>
                </c:pt>
                <c:pt idx="216">
                  <c:v>45329</c:v>
                </c:pt>
                <c:pt idx="217">
                  <c:v>45328</c:v>
                </c:pt>
                <c:pt idx="218">
                  <c:v>45327</c:v>
                </c:pt>
                <c:pt idx="219">
                  <c:v>45324</c:v>
                </c:pt>
                <c:pt idx="220">
                  <c:v>45323</c:v>
                </c:pt>
                <c:pt idx="221">
                  <c:v>45322</c:v>
                </c:pt>
                <c:pt idx="222">
                  <c:v>45321</c:v>
                </c:pt>
                <c:pt idx="223">
                  <c:v>45320</c:v>
                </c:pt>
                <c:pt idx="224">
                  <c:v>45317</c:v>
                </c:pt>
                <c:pt idx="225">
                  <c:v>45316</c:v>
                </c:pt>
                <c:pt idx="226">
                  <c:v>45315</c:v>
                </c:pt>
                <c:pt idx="227">
                  <c:v>45314</c:v>
                </c:pt>
                <c:pt idx="228">
                  <c:v>45313</c:v>
                </c:pt>
                <c:pt idx="229">
                  <c:v>45310</c:v>
                </c:pt>
                <c:pt idx="230">
                  <c:v>45309</c:v>
                </c:pt>
                <c:pt idx="231">
                  <c:v>45308</c:v>
                </c:pt>
                <c:pt idx="232">
                  <c:v>45307</c:v>
                </c:pt>
                <c:pt idx="233">
                  <c:v>45306</c:v>
                </c:pt>
                <c:pt idx="234">
                  <c:v>45303</c:v>
                </c:pt>
                <c:pt idx="235">
                  <c:v>45302</c:v>
                </c:pt>
                <c:pt idx="236">
                  <c:v>45301</c:v>
                </c:pt>
                <c:pt idx="237">
                  <c:v>45300</c:v>
                </c:pt>
                <c:pt idx="238">
                  <c:v>45299</c:v>
                </c:pt>
                <c:pt idx="239">
                  <c:v>45296</c:v>
                </c:pt>
                <c:pt idx="240">
                  <c:v>45295</c:v>
                </c:pt>
                <c:pt idx="241">
                  <c:v>45294</c:v>
                </c:pt>
                <c:pt idx="242">
                  <c:v>45293</c:v>
                </c:pt>
                <c:pt idx="243">
                  <c:v>45289</c:v>
                </c:pt>
                <c:pt idx="244">
                  <c:v>45288</c:v>
                </c:pt>
                <c:pt idx="245">
                  <c:v>45287</c:v>
                </c:pt>
                <c:pt idx="246">
                  <c:v>45286</c:v>
                </c:pt>
                <c:pt idx="247">
                  <c:v>45285</c:v>
                </c:pt>
                <c:pt idx="248">
                  <c:v>45282</c:v>
                </c:pt>
                <c:pt idx="249">
                  <c:v>45281</c:v>
                </c:pt>
                <c:pt idx="250">
                  <c:v>45280</c:v>
                </c:pt>
                <c:pt idx="251">
                  <c:v>45279</c:v>
                </c:pt>
                <c:pt idx="252">
                  <c:v>45278</c:v>
                </c:pt>
                <c:pt idx="253">
                  <c:v>45275</c:v>
                </c:pt>
                <c:pt idx="254">
                  <c:v>45274</c:v>
                </c:pt>
                <c:pt idx="255">
                  <c:v>45273</c:v>
                </c:pt>
                <c:pt idx="256">
                  <c:v>45272</c:v>
                </c:pt>
                <c:pt idx="257">
                  <c:v>45271</c:v>
                </c:pt>
                <c:pt idx="258">
                  <c:v>45268</c:v>
                </c:pt>
                <c:pt idx="259">
                  <c:v>45267</c:v>
                </c:pt>
              </c:numCache>
            </c:numRef>
          </c:cat>
          <c:val>
            <c:numRef>
              <c:f>Sheet1!$B$12:$IV$12</c:f>
              <c:numCache>
                <c:formatCode>0.00%</c:formatCode>
                <c:ptCount val="255"/>
                <c:pt idx="0">
                  <c:v>0.12400000000000007</c:v>
                </c:pt>
                <c:pt idx="1">
                  <c:v>0.12170000000000007</c:v>
                </c:pt>
                <c:pt idx="2">
                  <c:v>0.13060000000000008</c:v>
                </c:pt>
                <c:pt idx="3">
                  <c:v>0.12720000000000009</c:v>
                </c:pt>
                <c:pt idx="4">
                  <c:v>0.12880000000000008</c:v>
                </c:pt>
                <c:pt idx="5">
                  <c:v>0.12780000000000008</c:v>
                </c:pt>
                <c:pt idx="6">
                  <c:v>0.13160000000000008</c:v>
                </c:pt>
                <c:pt idx="7">
                  <c:v>0.13280000000000008</c:v>
                </c:pt>
                <c:pt idx="8">
                  <c:v>0.13530000000000009</c:v>
                </c:pt>
                <c:pt idx="9">
                  <c:v>0.1367000000000001</c:v>
                </c:pt>
                <c:pt idx="10">
                  <c:v>0.13380000000000009</c:v>
                </c:pt>
                <c:pt idx="11">
                  <c:v>0.13170000000000009</c:v>
                </c:pt>
                <c:pt idx="12">
                  <c:v>0.10980000000000009</c:v>
                </c:pt>
                <c:pt idx="13">
                  <c:v>0.1173000000000001</c:v>
                </c:pt>
                <c:pt idx="14">
                  <c:v>0.1184000000000001</c:v>
                </c:pt>
                <c:pt idx="15">
                  <c:v>0.1178000000000001</c:v>
                </c:pt>
                <c:pt idx="16">
                  <c:v>0.1111000000000001</c:v>
                </c:pt>
                <c:pt idx="17">
                  <c:v>0.1110000000000001</c:v>
                </c:pt>
                <c:pt idx="18">
                  <c:v>0.1111000000000001</c:v>
                </c:pt>
                <c:pt idx="19">
                  <c:v>0.1051000000000001</c:v>
                </c:pt>
                <c:pt idx="20">
                  <c:v>9.9700000000000094E-2</c:v>
                </c:pt>
                <c:pt idx="21">
                  <c:v>9.99000000000001E-2</c:v>
                </c:pt>
                <c:pt idx="22">
                  <c:v>9.02000000000001E-2</c:v>
                </c:pt>
                <c:pt idx="23">
                  <c:v>8.0700000000000105E-2</c:v>
                </c:pt>
                <c:pt idx="24">
                  <c:v>9.0500000000000108E-2</c:v>
                </c:pt>
                <c:pt idx="25">
                  <c:v>9.1700000000000115E-2</c:v>
                </c:pt>
                <c:pt idx="26">
                  <c:v>0.10250000000000012</c:v>
                </c:pt>
                <c:pt idx="27">
                  <c:v>0.11390000000000011</c:v>
                </c:pt>
                <c:pt idx="28">
                  <c:v>0.11290000000000011</c:v>
                </c:pt>
                <c:pt idx="29">
                  <c:v>0.11730000000000011</c:v>
                </c:pt>
                <c:pt idx="30">
                  <c:v>0.11910000000000011</c:v>
                </c:pt>
                <c:pt idx="31">
                  <c:v>0.12480000000000011</c:v>
                </c:pt>
                <c:pt idx="32">
                  <c:v>0.12600000000000011</c:v>
                </c:pt>
                <c:pt idx="33">
                  <c:v>0.1135000000000001</c:v>
                </c:pt>
                <c:pt idx="34">
                  <c:v>0.11270000000000011</c:v>
                </c:pt>
                <c:pt idx="35">
                  <c:v>0.1208000000000001</c:v>
                </c:pt>
                <c:pt idx="36">
                  <c:v>0.1284000000000001</c:v>
                </c:pt>
                <c:pt idx="37">
                  <c:v>0.1238000000000001</c:v>
                </c:pt>
                <c:pt idx="38">
                  <c:v>0.12630000000000011</c:v>
                </c:pt>
                <c:pt idx="39">
                  <c:v>0.12070000000000011</c:v>
                </c:pt>
                <c:pt idx="40">
                  <c:v>0.11910000000000011</c:v>
                </c:pt>
                <c:pt idx="41">
                  <c:v>0.1228000000000001</c:v>
                </c:pt>
                <c:pt idx="42">
                  <c:v>0.1334000000000001</c:v>
                </c:pt>
                <c:pt idx="43">
                  <c:v>0.13260000000000011</c:v>
                </c:pt>
                <c:pt idx="44">
                  <c:v>0.14030000000000012</c:v>
                </c:pt>
                <c:pt idx="45">
                  <c:v>0.14470000000000011</c:v>
                </c:pt>
                <c:pt idx="46">
                  <c:v>0.1455000000000001</c:v>
                </c:pt>
                <c:pt idx="47">
                  <c:v>0.1400000000000001</c:v>
                </c:pt>
                <c:pt idx="48">
                  <c:v>0.1412000000000001</c:v>
                </c:pt>
                <c:pt idx="49">
                  <c:v>0.1453000000000001</c:v>
                </c:pt>
                <c:pt idx="50">
                  <c:v>0.14690000000000009</c:v>
                </c:pt>
                <c:pt idx="51">
                  <c:v>0.1453000000000001</c:v>
                </c:pt>
                <c:pt idx="52">
                  <c:v>0.14180000000000009</c:v>
                </c:pt>
                <c:pt idx="53">
                  <c:v>0.13400000000000009</c:v>
                </c:pt>
                <c:pt idx="54">
                  <c:v>0.1324000000000001</c:v>
                </c:pt>
                <c:pt idx="55">
                  <c:v>0.1329000000000001</c:v>
                </c:pt>
                <c:pt idx="56">
                  <c:v>0.13880000000000009</c:v>
                </c:pt>
                <c:pt idx="57">
                  <c:v>0.14640000000000009</c:v>
                </c:pt>
                <c:pt idx="58">
                  <c:v>0.14980000000000007</c:v>
                </c:pt>
                <c:pt idx="59">
                  <c:v>0.14650000000000007</c:v>
                </c:pt>
                <c:pt idx="60">
                  <c:v>0.14880000000000007</c:v>
                </c:pt>
                <c:pt idx="61">
                  <c:v>0.14920000000000008</c:v>
                </c:pt>
                <c:pt idx="62">
                  <c:v>0.14610000000000009</c:v>
                </c:pt>
                <c:pt idx="63">
                  <c:v>0.13790000000000008</c:v>
                </c:pt>
                <c:pt idx="64">
                  <c:v>0.13120000000000007</c:v>
                </c:pt>
                <c:pt idx="65">
                  <c:v>0.13400000000000006</c:v>
                </c:pt>
                <c:pt idx="66">
                  <c:v>0.13340000000000007</c:v>
                </c:pt>
                <c:pt idx="67">
                  <c:v>0.12840000000000007</c:v>
                </c:pt>
                <c:pt idx="68">
                  <c:v>0.12370000000000006</c:v>
                </c:pt>
                <c:pt idx="69">
                  <c:v>0.10780000000000006</c:v>
                </c:pt>
                <c:pt idx="70">
                  <c:v>0.11770000000000007</c:v>
                </c:pt>
                <c:pt idx="71">
                  <c:v>0.12140000000000006</c:v>
                </c:pt>
                <c:pt idx="72">
                  <c:v>0.11890000000000006</c:v>
                </c:pt>
                <c:pt idx="73">
                  <c:v>0.12050000000000007</c:v>
                </c:pt>
                <c:pt idx="74">
                  <c:v>0.13040000000000007</c:v>
                </c:pt>
                <c:pt idx="75">
                  <c:v>0.13530000000000006</c:v>
                </c:pt>
                <c:pt idx="76">
                  <c:v>0.13080000000000006</c:v>
                </c:pt>
                <c:pt idx="77">
                  <c:v>0.13670000000000004</c:v>
                </c:pt>
                <c:pt idx="78">
                  <c:v>0.14300000000000004</c:v>
                </c:pt>
                <c:pt idx="79">
                  <c:v>0.14110000000000003</c:v>
                </c:pt>
                <c:pt idx="80">
                  <c:v>0.14110000000000003</c:v>
                </c:pt>
                <c:pt idx="81">
                  <c:v>0.14040000000000002</c:v>
                </c:pt>
                <c:pt idx="82">
                  <c:v>0.14000000000000001</c:v>
                </c:pt>
                <c:pt idx="83">
                  <c:v>0.14410000000000001</c:v>
                </c:pt>
                <c:pt idx="84">
                  <c:v>0.1421</c:v>
                </c:pt>
                <c:pt idx="85">
                  <c:v>0.1431</c:v>
                </c:pt>
                <c:pt idx="86">
                  <c:v>0.1341</c:v>
                </c:pt>
                <c:pt idx="87">
                  <c:v>0.12540000000000001</c:v>
                </c:pt>
                <c:pt idx="88">
                  <c:v>0.1179</c:v>
                </c:pt>
                <c:pt idx="89">
                  <c:v>9.4500000000000001E-2</c:v>
                </c:pt>
                <c:pt idx="90">
                  <c:v>0.1</c:v>
                </c:pt>
                <c:pt idx="91">
                  <c:v>0.1</c:v>
                </c:pt>
                <c:pt idx="92">
                  <c:v>9.9900000000000003E-2</c:v>
                </c:pt>
                <c:pt idx="93">
                  <c:v>9.4500000000000001E-2</c:v>
                </c:pt>
                <c:pt idx="94">
                  <c:v>8.1799999999999998E-2</c:v>
                </c:pt>
                <c:pt idx="95">
                  <c:v>8.7999999999999995E-2</c:v>
                </c:pt>
                <c:pt idx="96">
                  <c:v>8.3400000000000002E-2</c:v>
                </c:pt>
                <c:pt idx="97">
                  <c:v>6.4700000000000008E-2</c:v>
                </c:pt>
                <c:pt idx="98">
                  <c:v>0.10390000000000001</c:v>
                </c:pt>
                <c:pt idx="99">
                  <c:v>9.6000000000000002E-2</c:v>
                </c:pt>
                <c:pt idx="100">
                  <c:v>0.11560000000000001</c:v>
                </c:pt>
                <c:pt idx="101">
                  <c:v>0.11040000000000001</c:v>
                </c:pt>
                <c:pt idx="102">
                  <c:v>0.11160000000000002</c:v>
                </c:pt>
                <c:pt idx="103">
                  <c:v>0.10800000000000001</c:v>
                </c:pt>
                <c:pt idx="104">
                  <c:v>0.10080000000000001</c:v>
                </c:pt>
                <c:pt idx="105">
                  <c:v>0.10510000000000001</c:v>
                </c:pt>
                <c:pt idx="106">
                  <c:v>9.9700000000000011E-2</c:v>
                </c:pt>
                <c:pt idx="107">
                  <c:v>0.1179</c:v>
                </c:pt>
                <c:pt idx="108">
                  <c:v>0.12590000000000001</c:v>
                </c:pt>
                <c:pt idx="109">
                  <c:v>0.13350000000000001</c:v>
                </c:pt>
                <c:pt idx="110">
                  <c:v>0.12890000000000001</c:v>
                </c:pt>
                <c:pt idx="111">
                  <c:v>0.13870000000000002</c:v>
                </c:pt>
                <c:pt idx="112">
                  <c:v>0.13760000000000003</c:v>
                </c:pt>
                <c:pt idx="113">
                  <c:v>0.13830000000000003</c:v>
                </c:pt>
                <c:pt idx="114">
                  <c:v>0.14070000000000005</c:v>
                </c:pt>
                <c:pt idx="115">
                  <c:v>0.14240000000000005</c:v>
                </c:pt>
                <c:pt idx="116">
                  <c:v>0.14840000000000006</c:v>
                </c:pt>
                <c:pt idx="117">
                  <c:v>0.14050000000000007</c:v>
                </c:pt>
                <c:pt idx="118">
                  <c:v>0.14010000000000006</c:v>
                </c:pt>
                <c:pt idx="119">
                  <c:v>0.13760000000000006</c:v>
                </c:pt>
                <c:pt idx="120">
                  <c:v>0.13520000000000004</c:v>
                </c:pt>
                <c:pt idx="121">
                  <c:v>0.12960000000000005</c:v>
                </c:pt>
                <c:pt idx="122">
                  <c:v>0.11750000000000006</c:v>
                </c:pt>
                <c:pt idx="123">
                  <c:v>0.11010000000000006</c:v>
                </c:pt>
                <c:pt idx="124">
                  <c:v>0.12100000000000005</c:v>
                </c:pt>
                <c:pt idx="125">
                  <c:v>0.12270000000000005</c:v>
                </c:pt>
                <c:pt idx="126">
                  <c:v>0.11900000000000005</c:v>
                </c:pt>
                <c:pt idx="127">
                  <c:v>0.11710000000000005</c:v>
                </c:pt>
                <c:pt idx="128">
                  <c:v>0.13890000000000005</c:v>
                </c:pt>
                <c:pt idx="129">
                  <c:v>0.13910000000000006</c:v>
                </c:pt>
                <c:pt idx="130">
                  <c:v>0.13710000000000006</c:v>
                </c:pt>
                <c:pt idx="131">
                  <c:v>0.13690000000000005</c:v>
                </c:pt>
                <c:pt idx="132">
                  <c:v>0.13320000000000004</c:v>
                </c:pt>
                <c:pt idx="133">
                  <c:v>0.13720000000000004</c:v>
                </c:pt>
                <c:pt idx="134">
                  <c:v>0.15380000000000005</c:v>
                </c:pt>
                <c:pt idx="135">
                  <c:v>0.15280000000000005</c:v>
                </c:pt>
                <c:pt idx="136">
                  <c:v>0.14050000000000004</c:v>
                </c:pt>
                <c:pt idx="137">
                  <c:v>0.14540000000000003</c:v>
                </c:pt>
                <c:pt idx="138">
                  <c:v>0.14300000000000002</c:v>
                </c:pt>
                <c:pt idx="139">
                  <c:v>0.13990000000000002</c:v>
                </c:pt>
                <c:pt idx="140">
                  <c:v>0.14050000000000001</c:v>
                </c:pt>
                <c:pt idx="141">
                  <c:v>0.13990000000000002</c:v>
                </c:pt>
                <c:pt idx="142">
                  <c:v>0.13710000000000003</c:v>
                </c:pt>
                <c:pt idx="143">
                  <c:v>0.12260000000000003</c:v>
                </c:pt>
                <c:pt idx="144">
                  <c:v>0.12620000000000003</c:v>
                </c:pt>
                <c:pt idx="145">
                  <c:v>0.13120000000000004</c:v>
                </c:pt>
                <c:pt idx="146">
                  <c:v>0.13830000000000003</c:v>
                </c:pt>
                <c:pt idx="147">
                  <c:v>0.12720000000000004</c:v>
                </c:pt>
                <c:pt idx="148">
                  <c:v>0.12260000000000004</c:v>
                </c:pt>
                <c:pt idx="149">
                  <c:v>0.13750000000000004</c:v>
                </c:pt>
                <c:pt idx="150">
                  <c:v>0.12640000000000004</c:v>
                </c:pt>
                <c:pt idx="151">
                  <c:v>0.13440000000000005</c:v>
                </c:pt>
                <c:pt idx="152">
                  <c:v>0.13470000000000004</c:v>
                </c:pt>
                <c:pt idx="153">
                  <c:v>0.13120000000000004</c:v>
                </c:pt>
                <c:pt idx="154">
                  <c:v>0.12780000000000005</c:v>
                </c:pt>
                <c:pt idx="155">
                  <c:v>0.11630000000000004</c:v>
                </c:pt>
                <c:pt idx="156">
                  <c:v>0.10740000000000004</c:v>
                </c:pt>
                <c:pt idx="157">
                  <c:v>0.10490000000000003</c:v>
                </c:pt>
                <c:pt idx="158">
                  <c:v>0.10850000000000004</c:v>
                </c:pt>
                <c:pt idx="159">
                  <c:v>0.11170000000000004</c:v>
                </c:pt>
                <c:pt idx="160">
                  <c:v>0.11320000000000004</c:v>
                </c:pt>
                <c:pt idx="161">
                  <c:v>0.11170000000000004</c:v>
                </c:pt>
                <c:pt idx="162">
                  <c:v>0.10600000000000004</c:v>
                </c:pt>
                <c:pt idx="163">
                  <c:v>8.9200000000000043E-2</c:v>
                </c:pt>
                <c:pt idx="164">
                  <c:v>8.5400000000000045E-2</c:v>
                </c:pt>
                <c:pt idx="165">
                  <c:v>7.9700000000000049E-2</c:v>
                </c:pt>
                <c:pt idx="166">
                  <c:v>7.5900000000000051E-2</c:v>
                </c:pt>
                <c:pt idx="167">
                  <c:v>7.6400000000000051E-2</c:v>
                </c:pt>
                <c:pt idx="168">
                  <c:v>5.2400000000000058E-2</c:v>
                </c:pt>
                <c:pt idx="169">
                  <c:v>6.3200000000000062E-2</c:v>
                </c:pt>
                <c:pt idx="170">
                  <c:v>5.0100000000000054E-2</c:v>
                </c:pt>
                <c:pt idx="171">
                  <c:v>6.5300000000000052E-2</c:v>
                </c:pt>
                <c:pt idx="172">
                  <c:v>8.3900000000000044E-2</c:v>
                </c:pt>
                <c:pt idx="173">
                  <c:v>8.4700000000000039E-2</c:v>
                </c:pt>
                <c:pt idx="174">
                  <c:v>0.13170000000000004</c:v>
                </c:pt>
                <c:pt idx="175">
                  <c:v>0.11710000000000004</c:v>
                </c:pt>
                <c:pt idx="176">
                  <c:v>0.11740000000000003</c:v>
                </c:pt>
                <c:pt idx="177">
                  <c:v>0.12080000000000003</c:v>
                </c:pt>
                <c:pt idx="178">
                  <c:v>0.11080000000000004</c:v>
                </c:pt>
                <c:pt idx="179">
                  <c:v>0.11460000000000004</c:v>
                </c:pt>
                <c:pt idx="180">
                  <c:v>0.12500000000000003</c:v>
                </c:pt>
                <c:pt idx="181">
                  <c:v>0.12750000000000003</c:v>
                </c:pt>
                <c:pt idx="182">
                  <c:v>0.13960000000000003</c:v>
                </c:pt>
                <c:pt idx="183">
                  <c:v>0.13530000000000003</c:v>
                </c:pt>
                <c:pt idx="184">
                  <c:v>0.13730000000000003</c:v>
                </c:pt>
                <c:pt idx="185">
                  <c:v>0.14200000000000004</c:v>
                </c:pt>
                <c:pt idx="186">
                  <c:v>0.13650000000000004</c:v>
                </c:pt>
                <c:pt idx="187">
                  <c:v>0.13580000000000003</c:v>
                </c:pt>
                <c:pt idx="188">
                  <c:v>0.12450000000000003</c:v>
                </c:pt>
                <c:pt idx="189">
                  <c:v>0.13540000000000002</c:v>
                </c:pt>
                <c:pt idx="190">
                  <c:v>0.13120000000000001</c:v>
                </c:pt>
                <c:pt idx="191">
                  <c:v>0.11820000000000001</c:v>
                </c:pt>
                <c:pt idx="192">
                  <c:v>0.10400000000000001</c:v>
                </c:pt>
                <c:pt idx="193">
                  <c:v>0.10490000000000001</c:v>
                </c:pt>
                <c:pt idx="194">
                  <c:v>0.12090000000000001</c:v>
                </c:pt>
                <c:pt idx="195">
                  <c:v>0.12130000000000001</c:v>
                </c:pt>
                <c:pt idx="196">
                  <c:v>0.12620000000000001</c:v>
                </c:pt>
                <c:pt idx="197">
                  <c:v>0.1057</c:v>
                </c:pt>
                <c:pt idx="198">
                  <c:v>9.8000000000000004E-2</c:v>
                </c:pt>
                <c:pt idx="199">
                  <c:v>0.1075</c:v>
                </c:pt>
                <c:pt idx="200">
                  <c:v>0.1241</c:v>
                </c:pt>
                <c:pt idx="201">
                  <c:v>0.1196</c:v>
                </c:pt>
                <c:pt idx="202">
                  <c:v>0.12529999999999999</c:v>
                </c:pt>
                <c:pt idx="203">
                  <c:v>0.11850000000000001</c:v>
                </c:pt>
                <c:pt idx="204">
                  <c:v>0.11600000000000001</c:v>
                </c:pt>
                <c:pt idx="205">
                  <c:v>0.1116</c:v>
                </c:pt>
                <c:pt idx="206">
                  <c:v>0.11310000000000001</c:v>
                </c:pt>
                <c:pt idx="207">
                  <c:v>9.9299999999999999E-2</c:v>
                </c:pt>
                <c:pt idx="208">
                  <c:v>8.8400000000000006E-2</c:v>
                </c:pt>
                <c:pt idx="209">
                  <c:v>7.8400000000000011E-2</c:v>
                </c:pt>
                <c:pt idx="210">
                  <c:v>9.0900000000000009E-2</c:v>
                </c:pt>
                <c:pt idx="211">
                  <c:v>9.3100000000000002E-2</c:v>
                </c:pt>
                <c:pt idx="212">
                  <c:v>9.3100000000000002E-2</c:v>
                </c:pt>
                <c:pt idx="213">
                  <c:v>8.8900000000000007E-2</c:v>
                </c:pt>
                <c:pt idx="214">
                  <c:v>7.6300000000000007E-2</c:v>
                </c:pt>
                <c:pt idx="215">
                  <c:v>7.0300000000000001E-2</c:v>
                </c:pt>
                <c:pt idx="216">
                  <c:v>6.7000000000000004E-2</c:v>
                </c:pt>
                <c:pt idx="217">
                  <c:v>5.850000000000001E-2</c:v>
                </c:pt>
                <c:pt idx="218">
                  <c:v>5.6500000000000009E-2</c:v>
                </c:pt>
                <c:pt idx="219">
                  <c:v>4.5000000000000012E-2</c:v>
                </c:pt>
                <c:pt idx="220">
                  <c:v>4.540000000000001E-2</c:v>
                </c:pt>
                <c:pt idx="221">
                  <c:v>3.790000000000001E-2</c:v>
                </c:pt>
                <c:pt idx="222">
                  <c:v>5.0900000000000008E-2</c:v>
                </c:pt>
                <c:pt idx="223">
                  <c:v>4.7500000000000007E-2</c:v>
                </c:pt>
                <c:pt idx="224">
                  <c:v>4.7500000000000007E-2</c:v>
                </c:pt>
                <c:pt idx="225">
                  <c:v>4.300000000000001E-2</c:v>
                </c:pt>
                <c:pt idx="226">
                  <c:v>4.5200000000000011E-2</c:v>
                </c:pt>
                <c:pt idx="227">
                  <c:v>4.9000000000000009E-2</c:v>
                </c:pt>
                <c:pt idx="228">
                  <c:v>5.3500000000000006E-2</c:v>
                </c:pt>
                <c:pt idx="229">
                  <c:v>5.2300000000000006E-2</c:v>
                </c:pt>
                <c:pt idx="230">
                  <c:v>4.1700000000000008E-2</c:v>
                </c:pt>
                <c:pt idx="231">
                  <c:v>3.6100000000000007E-2</c:v>
                </c:pt>
                <c:pt idx="232">
                  <c:v>3.6600000000000008E-2</c:v>
                </c:pt>
                <c:pt idx="233">
                  <c:v>2.8800000000000006E-2</c:v>
                </c:pt>
                <c:pt idx="234">
                  <c:v>2.9300000000000007E-2</c:v>
                </c:pt>
                <c:pt idx="235">
                  <c:v>3.5800000000000005E-2</c:v>
                </c:pt>
                <c:pt idx="236">
                  <c:v>3.5200000000000002E-2</c:v>
                </c:pt>
                <c:pt idx="237">
                  <c:v>3.27E-2</c:v>
                </c:pt>
                <c:pt idx="238">
                  <c:v>3.4099999999999998E-2</c:v>
                </c:pt>
                <c:pt idx="239">
                  <c:v>2.9299999999999996E-2</c:v>
                </c:pt>
                <c:pt idx="240">
                  <c:v>2.5899999999999996E-2</c:v>
                </c:pt>
                <c:pt idx="241">
                  <c:v>2.0199999999999996E-2</c:v>
                </c:pt>
                <c:pt idx="242">
                  <c:v>9.1999999999999964E-3</c:v>
                </c:pt>
                <c:pt idx="243">
                  <c:v>7.5999999999999965E-3</c:v>
                </c:pt>
                <c:pt idx="244">
                  <c:v>6.6999999999999968E-3</c:v>
                </c:pt>
                <c:pt idx="245">
                  <c:v>4.9999999999999665E-4</c:v>
                </c:pt>
                <c:pt idx="246">
                  <c:v>6.9999999999999663E-4</c:v>
                </c:pt>
                <c:pt idx="247">
                  <c:v>-3.4000000000000037E-3</c:v>
                </c:pt>
                <c:pt idx="248">
                  <c:v>-1.6600000000000004E-2</c:v>
                </c:pt>
                <c:pt idx="249">
                  <c:v>-1.7200000000000003E-2</c:v>
                </c:pt>
                <c:pt idx="250">
                  <c:v>-1.8700000000000005E-2</c:v>
                </c:pt>
                <c:pt idx="251">
                  <c:v>-2.2800000000000004E-2</c:v>
                </c:pt>
                <c:pt idx="252">
                  <c:v>-2.6800000000000004E-2</c:v>
                </c:pt>
                <c:pt idx="253">
                  <c:v>-1.7300000000000003E-2</c:v>
                </c:pt>
                <c:pt idx="254">
                  <c:v>-1.0200000000000001E-2</c:v>
                </c:pt>
              </c:numCache>
            </c:numRef>
          </c:val>
          <c:smooth val="0"/>
          <c:extLst>
            <c:ext xmlns:c16="http://schemas.microsoft.com/office/drawing/2014/chart" uri="{C3380CC4-5D6E-409C-BE32-E72D297353CC}">
              <c16:uniqueId val="{00000003-FB34-4EC3-BD2F-26B78F0A56FE}"/>
            </c:ext>
          </c:extLst>
        </c:ser>
        <c:ser>
          <c:idx val="4"/>
          <c:order val="4"/>
          <c:tx>
            <c:strRef>
              <c:f>Sheet1!$A$13</c:f>
              <c:strCache>
                <c:ptCount val="1"/>
                <c:pt idx="0">
                  <c:v>VNMID</c:v>
                </c:pt>
              </c:strCache>
            </c:strRef>
          </c:tx>
          <c:spPr>
            <a:ln w="6350" cap="rnd">
              <a:solidFill>
                <a:srgbClr val="00B050"/>
              </a:solidFill>
              <a:round/>
            </a:ln>
            <a:effectLst/>
          </c:spPr>
          <c:marker>
            <c:symbol val="none"/>
          </c:marker>
          <c:cat>
            <c:numRef>
              <c:f>Sheet1!$B$8:$JA$8</c:f>
              <c:numCache>
                <c:formatCode>m/d/yyyy</c:formatCode>
                <c:ptCount val="260"/>
                <c:pt idx="0">
                  <c:v>45646</c:v>
                </c:pt>
                <c:pt idx="1">
                  <c:v>45645</c:v>
                </c:pt>
                <c:pt idx="2">
                  <c:v>45644</c:v>
                </c:pt>
                <c:pt idx="3">
                  <c:v>45643</c:v>
                </c:pt>
                <c:pt idx="4">
                  <c:v>45642</c:v>
                </c:pt>
                <c:pt idx="5">
                  <c:v>45639</c:v>
                </c:pt>
                <c:pt idx="6">
                  <c:v>45638</c:v>
                </c:pt>
                <c:pt idx="7">
                  <c:v>45637</c:v>
                </c:pt>
                <c:pt idx="8">
                  <c:v>45636</c:v>
                </c:pt>
                <c:pt idx="9">
                  <c:v>45635</c:v>
                </c:pt>
                <c:pt idx="10">
                  <c:v>45632</c:v>
                </c:pt>
                <c:pt idx="11">
                  <c:v>45631</c:v>
                </c:pt>
                <c:pt idx="12">
                  <c:v>45630</c:v>
                </c:pt>
                <c:pt idx="13">
                  <c:v>45629</c:v>
                </c:pt>
                <c:pt idx="14">
                  <c:v>45628</c:v>
                </c:pt>
                <c:pt idx="15">
                  <c:v>45625</c:v>
                </c:pt>
                <c:pt idx="16">
                  <c:v>45624</c:v>
                </c:pt>
                <c:pt idx="17">
                  <c:v>45623</c:v>
                </c:pt>
                <c:pt idx="18">
                  <c:v>45622</c:v>
                </c:pt>
                <c:pt idx="19">
                  <c:v>45621</c:v>
                </c:pt>
                <c:pt idx="20">
                  <c:v>45618</c:v>
                </c:pt>
                <c:pt idx="21">
                  <c:v>45617</c:v>
                </c:pt>
                <c:pt idx="22">
                  <c:v>45616</c:v>
                </c:pt>
                <c:pt idx="23">
                  <c:v>45615</c:v>
                </c:pt>
                <c:pt idx="24">
                  <c:v>45614</c:v>
                </c:pt>
                <c:pt idx="25">
                  <c:v>45611</c:v>
                </c:pt>
                <c:pt idx="26">
                  <c:v>45610</c:v>
                </c:pt>
                <c:pt idx="27">
                  <c:v>45609</c:v>
                </c:pt>
                <c:pt idx="28">
                  <c:v>45608</c:v>
                </c:pt>
                <c:pt idx="29">
                  <c:v>45607</c:v>
                </c:pt>
                <c:pt idx="30">
                  <c:v>45604</c:v>
                </c:pt>
                <c:pt idx="31">
                  <c:v>45603</c:v>
                </c:pt>
                <c:pt idx="32">
                  <c:v>45602</c:v>
                </c:pt>
                <c:pt idx="33">
                  <c:v>45601</c:v>
                </c:pt>
                <c:pt idx="34">
                  <c:v>45600</c:v>
                </c:pt>
                <c:pt idx="35">
                  <c:v>45597</c:v>
                </c:pt>
                <c:pt idx="36">
                  <c:v>45596</c:v>
                </c:pt>
                <c:pt idx="37">
                  <c:v>45595</c:v>
                </c:pt>
                <c:pt idx="38">
                  <c:v>45594</c:v>
                </c:pt>
                <c:pt idx="39">
                  <c:v>45593</c:v>
                </c:pt>
                <c:pt idx="40">
                  <c:v>45590</c:v>
                </c:pt>
                <c:pt idx="41">
                  <c:v>45589</c:v>
                </c:pt>
                <c:pt idx="42">
                  <c:v>45588</c:v>
                </c:pt>
                <c:pt idx="43">
                  <c:v>45587</c:v>
                </c:pt>
                <c:pt idx="44">
                  <c:v>45586</c:v>
                </c:pt>
                <c:pt idx="45">
                  <c:v>45583</c:v>
                </c:pt>
                <c:pt idx="46">
                  <c:v>45582</c:v>
                </c:pt>
                <c:pt idx="47">
                  <c:v>45581</c:v>
                </c:pt>
                <c:pt idx="48">
                  <c:v>45580</c:v>
                </c:pt>
                <c:pt idx="49">
                  <c:v>45579</c:v>
                </c:pt>
                <c:pt idx="50">
                  <c:v>45576</c:v>
                </c:pt>
                <c:pt idx="51">
                  <c:v>45575</c:v>
                </c:pt>
                <c:pt idx="52">
                  <c:v>45574</c:v>
                </c:pt>
                <c:pt idx="53">
                  <c:v>45573</c:v>
                </c:pt>
                <c:pt idx="54">
                  <c:v>45572</c:v>
                </c:pt>
                <c:pt idx="55">
                  <c:v>45569</c:v>
                </c:pt>
                <c:pt idx="56">
                  <c:v>45568</c:v>
                </c:pt>
                <c:pt idx="57">
                  <c:v>45567</c:v>
                </c:pt>
                <c:pt idx="58">
                  <c:v>45566</c:v>
                </c:pt>
                <c:pt idx="59">
                  <c:v>45565</c:v>
                </c:pt>
                <c:pt idx="60">
                  <c:v>45562</c:v>
                </c:pt>
                <c:pt idx="61">
                  <c:v>45561</c:v>
                </c:pt>
                <c:pt idx="62">
                  <c:v>45560</c:v>
                </c:pt>
                <c:pt idx="63">
                  <c:v>45559</c:v>
                </c:pt>
                <c:pt idx="64">
                  <c:v>45558</c:v>
                </c:pt>
                <c:pt idx="65">
                  <c:v>45555</c:v>
                </c:pt>
                <c:pt idx="66">
                  <c:v>45554</c:v>
                </c:pt>
                <c:pt idx="67">
                  <c:v>45553</c:v>
                </c:pt>
                <c:pt idx="68">
                  <c:v>45552</c:v>
                </c:pt>
                <c:pt idx="69">
                  <c:v>45551</c:v>
                </c:pt>
                <c:pt idx="70">
                  <c:v>45548</c:v>
                </c:pt>
                <c:pt idx="71">
                  <c:v>45547</c:v>
                </c:pt>
                <c:pt idx="72">
                  <c:v>45546</c:v>
                </c:pt>
                <c:pt idx="73">
                  <c:v>45545</c:v>
                </c:pt>
                <c:pt idx="74">
                  <c:v>45544</c:v>
                </c:pt>
                <c:pt idx="75">
                  <c:v>45541</c:v>
                </c:pt>
                <c:pt idx="76">
                  <c:v>45540</c:v>
                </c:pt>
                <c:pt idx="77">
                  <c:v>45539</c:v>
                </c:pt>
                <c:pt idx="78">
                  <c:v>45534</c:v>
                </c:pt>
                <c:pt idx="79">
                  <c:v>45533</c:v>
                </c:pt>
                <c:pt idx="80">
                  <c:v>45532</c:v>
                </c:pt>
                <c:pt idx="81">
                  <c:v>45531</c:v>
                </c:pt>
                <c:pt idx="82">
                  <c:v>45530</c:v>
                </c:pt>
                <c:pt idx="83">
                  <c:v>45527</c:v>
                </c:pt>
                <c:pt idx="84">
                  <c:v>45526</c:v>
                </c:pt>
                <c:pt idx="85">
                  <c:v>45525</c:v>
                </c:pt>
                <c:pt idx="86">
                  <c:v>45524</c:v>
                </c:pt>
                <c:pt idx="87">
                  <c:v>45523</c:v>
                </c:pt>
                <c:pt idx="88">
                  <c:v>45520</c:v>
                </c:pt>
                <c:pt idx="89">
                  <c:v>45519</c:v>
                </c:pt>
                <c:pt idx="90">
                  <c:v>45518</c:v>
                </c:pt>
                <c:pt idx="91">
                  <c:v>45517</c:v>
                </c:pt>
                <c:pt idx="92">
                  <c:v>45516</c:v>
                </c:pt>
                <c:pt idx="93">
                  <c:v>45513</c:v>
                </c:pt>
                <c:pt idx="94">
                  <c:v>45512</c:v>
                </c:pt>
                <c:pt idx="95">
                  <c:v>45511</c:v>
                </c:pt>
                <c:pt idx="96">
                  <c:v>45510</c:v>
                </c:pt>
                <c:pt idx="97">
                  <c:v>45509</c:v>
                </c:pt>
                <c:pt idx="98">
                  <c:v>45506</c:v>
                </c:pt>
                <c:pt idx="99">
                  <c:v>45505</c:v>
                </c:pt>
                <c:pt idx="100">
                  <c:v>45504</c:v>
                </c:pt>
                <c:pt idx="101">
                  <c:v>45503</c:v>
                </c:pt>
                <c:pt idx="102">
                  <c:v>45502</c:v>
                </c:pt>
                <c:pt idx="103">
                  <c:v>45499</c:v>
                </c:pt>
                <c:pt idx="104">
                  <c:v>45498</c:v>
                </c:pt>
                <c:pt idx="105">
                  <c:v>45497</c:v>
                </c:pt>
                <c:pt idx="106">
                  <c:v>45496</c:v>
                </c:pt>
                <c:pt idx="107">
                  <c:v>45495</c:v>
                </c:pt>
                <c:pt idx="108">
                  <c:v>45492</c:v>
                </c:pt>
                <c:pt idx="109">
                  <c:v>45491</c:v>
                </c:pt>
                <c:pt idx="110">
                  <c:v>45490</c:v>
                </c:pt>
                <c:pt idx="111">
                  <c:v>45489</c:v>
                </c:pt>
                <c:pt idx="112">
                  <c:v>45488</c:v>
                </c:pt>
                <c:pt idx="113">
                  <c:v>45485</c:v>
                </c:pt>
                <c:pt idx="114">
                  <c:v>45484</c:v>
                </c:pt>
                <c:pt idx="115">
                  <c:v>45483</c:v>
                </c:pt>
                <c:pt idx="116">
                  <c:v>45482</c:v>
                </c:pt>
                <c:pt idx="117">
                  <c:v>45481</c:v>
                </c:pt>
                <c:pt idx="118">
                  <c:v>45478</c:v>
                </c:pt>
                <c:pt idx="119">
                  <c:v>45477</c:v>
                </c:pt>
                <c:pt idx="120">
                  <c:v>45476</c:v>
                </c:pt>
                <c:pt idx="121">
                  <c:v>45475</c:v>
                </c:pt>
                <c:pt idx="122">
                  <c:v>45474</c:v>
                </c:pt>
                <c:pt idx="123">
                  <c:v>45471</c:v>
                </c:pt>
                <c:pt idx="124">
                  <c:v>45470</c:v>
                </c:pt>
                <c:pt idx="125">
                  <c:v>45469</c:v>
                </c:pt>
                <c:pt idx="126">
                  <c:v>45468</c:v>
                </c:pt>
                <c:pt idx="127">
                  <c:v>45467</c:v>
                </c:pt>
                <c:pt idx="128">
                  <c:v>45464</c:v>
                </c:pt>
                <c:pt idx="129">
                  <c:v>45463</c:v>
                </c:pt>
                <c:pt idx="130">
                  <c:v>45462</c:v>
                </c:pt>
                <c:pt idx="131">
                  <c:v>45461</c:v>
                </c:pt>
                <c:pt idx="132">
                  <c:v>45460</c:v>
                </c:pt>
                <c:pt idx="133">
                  <c:v>45457</c:v>
                </c:pt>
                <c:pt idx="134">
                  <c:v>45456</c:v>
                </c:pt>
                <c:pt idx="135">
                  <c:v>45455</c:v>
                </c:pt>
                <c:pt idx="136">
                  <c:v>45454</c:v>
                </c:pt>
                <c:pt idx="137">
                  <c:v>45453</c:v>
                </c:pt>
                <c:pt idx="138">
                  <c:v>45450</c:v>
                </c:pt>
                <c:pt idx="139">
                  <c:v>45449</c:v>
                </c:pt>
                <c:pt idx="140">
                  <c:v>45448</c:v>
                </c:pt>
                <c:pt idx="141">
                  <c:v>45447</c:v>
                </c:pt>
                <c:pt idx="142">
                  <c:v>45446</c:v>
                </c:pt>
                <c:pt idx="143">
                  <c:v>45443</c:v>
                </c:pt>
                <c:pt idx="144">
                  <c:v>45442</c:v>
                </c:pt>
                <c:pt idx="145">
                  <c:v>45441</c:v>
                </c:pt>
                <c:pt idx="146">
                  <c:v>45440</c:v>
                </c:pt>
                <c:pt idx="147">
                  <c:v>45439</c:v>
                </c:pt>
                <c:pt idx="148">
                  <c:v>45436</c:v>
                </c:pt>
                <c:pt idx="149">
                  <c:v>45435</c:v>
                </c:pt>
                <c:pt idx="150">
                  <c:v>45434</c:v>
                </c:pt>
                <c:pt idx="151">
                  <c:v>45433</c:v>
                </c:pt>
                <c:pt idx="152">
                  <c:v>45432</c:v>
                </c:pt>
                <c:pt idx="153">
                  <c:v>45429</c:v>
                </c:pt>
                <c:pt idx="154">
                  <c:v>45428</c:v>
                </c:pt>
                <c:pt idx="155">
                  <c:v>45427</c:v>
                </c:pt>
                <c:pt idx="156">
                  <c:v>45426</c:v>
                </c:pt>
                <c:pt idx="157">
                  <c:v>45425</c:v>
                </c:pt>
                <c:pt idx="158">
                  <c:v>45422</c:v>
                </c:pt>
                <c:pt idx="159">
                  <c:v>45421</c:v>
                </c:pt>
                <c:pt idx="160">
                  <c:v>45420</c:v>
                </c:pt>
                <c:pt idx="161">
                  <c:v>45419</c:v>
                </c:pt>
                <c:pt idx="162">
                  <c:v>45418</c:v>
                </c:pt>
                <c:pt idx="163">
                  <c:v>45415</c:v>
                </c:pt>
                <c:pt idx="164">
                  <c:v>45414</c:v>
                </c:pt>
                <c:pt idx="165">
                  <c:v>45408</c:v>
                </c:pt>
                <c:pt idx="166">
                  <c:v>45407</c:v>
                </c:pt>
                <c:pt idx="167">
                  <c:v>45406</c:v>
                </c:pt>
                <c:pt idx="168">
                  <c:v>45405</c:v>
                </c:pt>
                <c:pt idx="169">
                  <c:v>45404</c:v>
                </c:pt>
                <c:pt idx="170">
                  <c:v>45401</c:v>
                </c:pt>
                <c:pt idx="171">
                  <c:v>45399</c:v>
                </c:pt>
                <c:pt idx="172">
                  <c:v>45398</c:v>
                </c:pt>
                <c:pt idx="173">
                  <c:v>45397</c:v>
                </c:pt>
                <c:pt idx="174">
                  <c:v>45394</c:v>
                </c:pt>
                <c:pt idx="175">
                  <c:v>45393</c:v>
                </c:pt>
                <c:pt idx="176">
                  <c:v>45392</c:v>
                </c:pt>
                <c:pt idx="177">
                  <c:v>45391</c:v>
                </c:pt>
                <c:pt idx="178">
                  <c:v>45390</c:v>
                </c:pt>
                <c:pt idx="179">
                  <c:v>45387</c:v>
                </c:pt>
                <c:pt idx="180">
                  <c:v>45386</c:v>
                </c:pt>
                <c:pt idx="181">
                  <c:v>45385</c:v>
                </c:pt>
                <c:pt idx="182">
                  <c:v>45384</c:v>
                </c:pt>
                <c:pt idx="183">
                  <c:v>45383</c:v>
                </c:pt>
                <c:pt idx="184">
                  <c:v>45380</c:v>
                </c:pt>
                <c:pt idx="185">
                  <c:v>45379</c:v>
                </c:pt>
                <c:pt idx="186">
                  <c:v>45378</c:v>
                </c:pt>
                <c:pt idx="187">
                  <c:v>45377</c:v>
                </c:pt>
                <c:pt idx="188">
                  <c:v>45376</c:v>
                </c:pt>
                <c:pt idx="189">
                  <c:v>45373</c:v>
                </c:pt>
                <c:pt idx="190">
                  <c:v>45372</c:v>
                </c:pt>
                <c:pt idx="191">
                  <c:v>45371</c:v>
                </c:pt>
                <c:pt idx="192">
                  <c:v>45370</c:v>
                </c:pt>
                <c:pt idx="193">
                  <c:v>45369</c:v>
                </c:pt>
                <c:pt idx="194">
                  <c:v>45366</c:v>
                </c:pt>
                <c:pt idx="195">
                  <c:v>45365</c:v>
                </c:pt>
                <c:pt idx="196">
                  <c:v>45364</c:v>
                </c:pt>
                <c:pt idx="197">
                  <c:v>45363</c:v>
                </c:pt>
                <c:pt idx="198">
                  <c:v>45362</c:v>
                </c:pt>
                <c:pt idx="199">
                  <c:v>45359</c:v>
                </c:pt>
                <c:pt idx="200">
                  <c:v>45358</c:v>
                </c:pt>
                <c:pt idx="201">
                  <c:v>45357</c:v>
                </c:pt>
                <c:pt idx="202">
                  <c:v>45356</c:v>
                </c:pt>
                <c:pt idx="203">
                  <c:v>45355</c:v>
                </c:pt>
                <c:pt idx="204">
                  <c:v>45352</c:v>
                </c:pt>
                <c:pt idx="205">
                  <c:v>45351</c:v>
                </c:pt>
                <c:pt idx="206">
                  <c:v>45350</c:v>
                </c:pt>
                <c:pt idx="207">
                  <c:v>45349</c:v>
                </c:pt>
                <c:pt idx="208">
                  <c:v>45348</c:v>
                </c:pt>
                <c:pt idx="209">
                  <c:v>45345</c:v>
                </c:pt>
                <c:pt idx="210">
                  <c:v>45344</c:v>
                </c:pt>
                <c:pt idx="211">
                  <c:v>45343</c:v>
                </c:pt>
                <c:pt idx="212">
                  <c:v>45342</c:v>
                </c:pt>
                <c:pt idx="213">
                  <c:v>45341</c:v>
                </c:pt>
                <c:pt idx="214">
                  <c:v>45338</c:v>
                </c:pt>
                <c:pt idx="215">
                  <c:v>45337</c:v>
                </c:pt>
                <c:pt idx="216">
                  <c:v>45329</c:v>
                </c:pt>
                <c:pt idx="217">
                  <c:v>45328</c:v>
                </c:pt>
                <c:pt idx="218">
                  <c:v>45327</c:v>
                </c:pt>
                <c:pt idx="219">
                  <c:v>45324</c:v>
                </c:pt>
                <c:pt idx="220">
                  <c:v>45323</c:v>
                </c:pt>
                <c:pt idx="221">
                  <c:v>45322</c:v>
                </c:pt>
                <c:pt idx="222">
                  <c:v>45321</c:v>
                </c:pt>
                <c:pt idx="223">
                  <c:v>45320</c:v>
                </c:pt>
                <c:pt idx="224">
                  <c:v>45317</c:v>
                </c:pt>
                <c:pt idx="225">
                  <c:v>45316</c:v>
                </c:pt>
                <c:pt idx="226">
                  <c:v>45315</c:v>
                </c:pt>
                <c:pt idx="227">
                  <c:v>45314</c:v>
                </c:pt>
                <c:pt idx="228">
                  <c:v>45313</c:v>
                </c:pt>
                <c:pt idx="229">
                  <c:v>45310</c:v>
                </c:pt>
                <c:pt idx="230">
                  <c:v>45309</c:v>
                </c:pt>
                <c:pt idx="231">
                  <c:v>45308</c:v>
                </c:pt>
                <c:pt idx="232">
                  <c:v>45307</c:v>
                </c:pt>
                <c:pt idx="233">
                  <c:v>45306</c:v>
                </c:pt>
                <c:pt idx="234">
                  <c:v>45303</c:v>
                </c:pt>
                <c:pt idx="235">
                  <c:v>45302</c:v>
                </c:pt>
                <c:pt idx="236">
                  <c:v>45301</c:v>
                </c:pt>
                <c:pt idx="237">
                  <c:v>45300</c:v>
                </c:pt>
                <c:pt idx="238">
                  <c:v>45299</c:v>
                </c:pt>
                <c:pt idx="239">
                  <c:v>45296</c:v>
                </c:pt>
                <c:pt idx="240">
                  <c:v>45295</c:v>
                </c:pt>
                <c:pt idx="241">
                  <c:v>45294</c:v>
                </c:pt>
                <c:pt idx="242">
                  <c:v>45293</c:v>
                </c:pt>
                <c:pt idx="243">
                  <c:v>45289</c:v>
                </c:pt>
                <c:pt idx="244">
                  <c:v>45288</c:v>
                </c:pt>
                <c:pt idx="245">
                  <c:v>45287</c:v>
                </c:pt>
                <c:pt idx="246">
                  <c:v>45286</c:v>
                </c:pt>
                <c:pt idx="247">
                  <c:v>45285</c:v>
                </c:pt>
                <c:pt idx="248">
                  <c:v>45282</c:v>
                </c:pt>
                <c:pt idx="249">
                  <c:v>45281</c:v>
                </c:pt>
                <c:pt idx="250">
                  <c:v>45280</c:v>
                </c:pt>
                <c:pt idx="251">
                  <c:v>45279</c:v>
                </c:pt>
                <c:pt idx="252">
                  <c:v>45278</c:v>
                </c:pt>
                <c:pt idx="253">
                  <c:v>45275</c:v>
                </c:pt>
                <c:pt idx="254">
                  <c:v>45274</c:v>
                </c:pt>
                <c:pt idx="255">
                  <c:v>45273</c:v>
                </c:pt>
                <c:pt idx="256">
                  <c:v>45272</c:v>
                </c:pt>
                <c:pt idx="257">
                  <c:v>45271</c:v>
                </c:pt>
                <c:pt idx="258">
                  <c:v>45268</c:v>
                </c:pt>
                <c:pt idx="259">
                  <c:v>45267</c:v>
                </c:pt>
              </c:numCache>
            </c:numRef>
          </c:cat>
          <c:val>
            <c:numRef>
              <c:f>Sheet1!$B$13:$IV$13</c:f>
              <c:numCache>
                <c:formatCode>0.00%</c:formatCode>
                <c:ptCount val="255"/>
                <c:pt idx="0">
                  <c:v>0.10299999999999997</c:v>
                </c:pt>
                <c:pt idx="1">
                  <c:v>0.10529999999999996</c:v>
                </c:pt>
                <c:pt idx="2">
                  <c:v>0.11359999999999996</c:v>
                </c:pt>
                <c:pt idx="3">
                  <c:v>0.10739999999999997</c:v>
                </c:pt>
                <c:pt idx="4">
                  <c:v>0.10819999999999996</c:v>
                </c:pt>
                <c:pt idx="5">
                  <c:v>0.10529999999999996</c:v>
                </c:pt>
                <c:pt idx="6">
                  <c:v>0.11139999999999996</c:v>
                </c:pt>
                <c:pt idx="7">
                  <c:v>0.11259999999999996</c:v>
                </c:pt>
                <c:pt idx="8">
                  <c:v>0.11539999999999996</c:v>
                </c:pt>
                <c:pt idx="9">
                  <c:v>0.11689999999999996</c:v>
                </c:pt>
                <c:pt idx="10">
                  <c:v>0.11169999999999997</c:v>
                </c:pt>
                <c:pt idx="11">
                  <c:v>0.10919999999999996</c:v>
                </c:pt>
                <c:pt idx="12">
                  <c:v>8.4099999999999966E-2</c:v>
                </c:pt>
                <c:pt idx="13">
                  <c:v>9.3499999999999972E-2</c:v>
                </c:pt>
                <c:pt idx="14">
                  <c:v>9.2799999999999966E-2</c:v>
                </c:pt>
                <c:pt idx="15">
                  <c:v>8.9099999999999971E-2</c:v>
                </c:pt>
                <c:pt idx="16">
                  <c:v>8.4599999999999967E-2</c:v>
                </c:pt>
                <c:pt idx="17">
                  <c:v>8.4499999999999964E-2</c:v>
                </c:pt>
                <c:pt idx="18">
                  <c:v>8.469999999999997E-2</c:v>
                </c:pt>
                <c:pt idx="19">
                  <c:v>7.7799999999999966E-2</c:v>
                </c:pt>
                <c:pt idx="20">
                  <c:v>7.1699999999999972E-2</c:v>
                </c:pt>
                <c:pt idx="21">
                  <c:v>7.6199999999999976E-2</c:v>
                </c:pt>
                <c:pt idx="22">
                  <c:v>6.6799999999999971E-2</c:v>
                </c:pt>
                <c:pt idx="23">
                  <c:v>5.3599999999999967E-2</c:v>
                </c:pt>
                <c:pt idx="24">
                  <c:v>6.9599999999999967E-2</c:v>
                </c:pt>
                <c:pt idx="25">
                  <c:v>6.969999999999997E-2</c:v>
                </c:pt>
                <c:pt idx="26">
                  <c:v>8.2499999999999976E-2</c:v>
                </c:pt>
                <c:pt idx="27">
                  <c:v>9.7499999999999976E-2</c:v>
                </c:pt>
                <c:pt idx="28">
                  <c:v>9.6799999999999969E-2</c:v>
                </c:pt>
                <c:pt idx="29">
                  <c:v>9.8399999999999974E-2</c:v>
                </c:pt>
                <c:pt idx="30">
                  <c:v>0.10059999999999997</c:v>
                </c:pt>
                <c:pt idx="31">
                  <c:v>0.10419999999999997</c:v>
                </c:pt>
                <c:pt idx="32">
                  <c:v>0.10369999999999997</c:v>
                </c:pt>
                <c:pt idx="33">
                  <c:v>8.8399999999999979E-2</c:v>
                </c:pt>
                <c:pt idx="34">
                  <c:v>8.6299999999999974E-2</c:v>
                </c:pt>
                <c:pt idx="35">
                  <c:v>9.4499999999999973E-2</c:v>
                </c:pt>
                <c:pt idx="36">
                  <c:v>0.10449999999999997</c:v>
                </c:pt>
                <c:pt idx="37">
                  <c:v>0.10259999999999997</c:v>
                </c:pt>
                <c:pt idx="38">
                  <c:v>0.10369999999999997</c:v>
                </c:pt>
                <c:pt idx="39">
                  <c:v>9.7199999999999967E-2</c:v>
                </c:pt>
                <c:pt idx="40">
                  <c:v>9.4699999999999965E-2</c:v>
                </c:pt>
                <c:pt idx="41">
                  <c:v>9.7999999999999962E-2</c:v>
                </c:pt>
                <c:pt idx="42">
                  <c:v>0.10739999999999997</c:v>
                </c:pt>
                <c:pt idx="43">
                  <c:v>0.10229999999999996</c:v>
                </c:pt>
                <c:pt idx="44">
                  <c:v>0.10719999999999996</c:v>
                </c:pt>
                <c:pt idx="45">
                  <c:v>0.11079999999999997</c:v>
                </c:pt>
                <c:pt idx="46">
                  <c:v>0.11349999999999996</c:v>
                </c:pt>
                <c:pt idx="47">
                  <c:v>0.10239999999999996</c:v>
                </c:pt>
                <c:pt idx="48">
                  <c:v>0.10739999999999997</c:v>
                </c:pt>
                <c:pt idx="49">
                  <c:v>0.11759999999999997</c:v>
                </c:pt>
                <c:pt idx="50">
                  <c:v>0.12529999999999997</c:v>
                </c:pt>
                <c:pt idx="51">
                  <c:v>0.12309999999999996</c:v>
                </c:pt>
                <c:pt idx="52">
                  <c:v>0.12739999999999996</c:v>
                </c:pt>
                <c:pt idx="53">
                  <c:v>0.11969999999999996</c:v>
                </c:pt>
                <c:pt idx="54">
                  <c:v>0.11559999999999995</c:v>
                </c:pt>
                <c:pt idx="55">
                  <c:v>0.11109999999999995</c:v>
                </c:pt>
                <c:pt idx="56">
                  <c:v>0.11519999999999996</c:v>
                </c:pt>
                <c:pt idx="57">
                  <c:v>0.12619999999999995</c:v>
                </c:pt>
                <c:pt idx="58">
                  <c:v>0.13379999999999995</c:v>
                </c:pt>
                <c:pt idx="59">
                  <c:v>0.13249999999999995</c:v>
                </c:pt>
                <c:pt idx="60">
                  <c:v>0.13109999999999994</c:v>
                </c:pt>
                <c:pt idx="61">
                  <c:v>0.13069999999999993</c:v>
                </c:pt>
                <c:pt idx="62">
                  <c:v>0.12629999999999994</c:v>
                </c:pt>
                <c:pt idx="63">
                  <c:v>0.11509999999999994</c:v>
                </c:pt>
                <c:pt idx="64">
                  <c:v>0.10699999999999994</c:v>
                </c:pt>
                <c:pt idx="65">
                  <c:v>0.10999999999999995</c:v>
                </c:pt>
                <c:pt idx="66">
                  <c:v>0.10749999999999994</c:v>
                </c:pt>
                <c:pt idx="67">
                  <c:v>0.10269999999999994</c:v>
                </c:pt>
                <c:pt idx="68">
                  <c:v>9.949999999999995E-2</c:v>
                </c:pt>
                <c:pt idx="69">
                  <c:v>8.3899999999999947E-2</c:v>
                </c:pt>
                <c:pt idx="70">
                  <c:v>9.4099999999999948E-2</c:v>
                </c:pt>
                <c:pt idx="71">
                  <c:v>9.1999999999999943E-2</c:v>
                </c:pt>
                <c:pt idx="72">
                  <c:v>9.2699999999999949E-2</c:v>
                </c:pt>
                <c:pt idx="73">
                  <c:v>9.6699999999999953E-2</c:v>
                </c:pt>
                <c:pt idx="74">
                  <c:v>0.10569999999999995</c:v>
                </c:pt>
                <c:pt idx="75">
                  <c:v>0.10849999999999994</c:v>
                </c:pt>
                <c:pt idx="76">
                  <c:v>0.10759999999999995</c:v>
                </c:pt>
                <c:pt idx="77">
                  <c:v>0.11529999999999994</c:v>
                </c:pt>
                <c:pt idx="78">
                  <c:v>0.12089999999999994</c:v>
                </c:pt>
                <c:pt idx="79">
                  <c:v>0.11869999999999994</c:v>
                </c:pt>
                <c:pt idx="80">
                  <c:v>0.12279999999999995</c:v>
                </c:pt>
                <c:pt idx="81">
                  <c:v>0.12219999999999995</c:v>
                </c:pt>
                <c:pt idx="82">
                  <c:v>0.12599999999999995</c:v>
                </c:pt>
                <c:pt idx="83">
                  <c:v>0.13199999999999995</c:v>
                </c:pt>
                <c:pt idx="84">
                  <c:v>0.13109999999999994</c:v>
                </c:pt>
                <c:pt idx="85">
                  <c:v>0.13199999999999995</c:v>
                </c:pt>
                <c:pt idx="86">
                  <c:v>0.12709999999999996</c:v>
                </c:pt>
                <c:pt idx="87">
                  <c:v>0.11579999999999997</c:v>
                </c:pt>
                <c:pt idx="88">
                  <c:v>0.10359999999999997</c:v>
                </c:pt>
                <c:pt idx="89">
                  <c:v>6.519999999999998E-2</c:v>
                </c:pt>
                <c:pt idx="90">
                  <c:v>6.9799999999999973E-2</c:v>
                </c:pt>
                <c:pt idx="91">
                  <c:v>7.489999999999998E-2</c:v>
                </c:pt>
                <c:pt idx="92">
                  <c:v>7.779999999999998E-2</c:v>
                </c:pt>
                <c:pt idx="93">
                  <c:v>6.8399999999999975E-2</c:v>
                </c:pt>
                <c:pt idx="94">
                  <c:v>5.3099999999999974E-2</c:v>
                </c:pt>
                <c:pt idx="95">
                  <c:v>5.9599999999999972E-2</c:v>
                </c:pt>
                <c:pt idx="96">
                  <c:v>5.5499999999999973E-2</c:v>
                </c:pt>
                <c:pt idx="97">
                  <c:v>2.8599999999999973E-2</c:v>
                </c:pt>
                <c:pt idx="98">
                  <c:v>7.8999999999999973E-2</c:v>
                </c:pt>
                <c:pt idx="99">
                  <c:v>6.8399999999999975E-2</c:v>
                </c:pt>
                <c:pt idx="100">
                  <c:v>9.569999999999998E-2</c:v>
                </c:pt>
                <c:pt idx="101">
                  <c:v>9.8199999999999982E-2</c:v>
                </c:pt>
                <c:pt idx="102">
                  <c:v>0.10669999999999998</c:v>
                </c:pt>
                <c:pt idx="103">
                  <c:v>0.10339999999999998</c:v>
                </c:pt>
                <c:pt idx="104">
                  <c:v>9.8099999999999979E-2</c:v>
                </c:pt>
                <c:pt idx="105">
                  <c:v>0.10299999999999998</c:v>
                </c:pt>
                <c:pt idx="106">
                  <c:v>9.1599999999999987E-2</c:v>
                </c:pt>
                <c:pt idx="107">
                  <c:v>0.11169999999999999</c:v>
                </c:pt>
                <c:pt idx="108">
                  <c:v>0.12709999999999999</c:v>
                </c:pt>
                <c:pt idx="109">
                  <c:v>0.13579999999999998</c:v>
                </c:pt>
                <c:pt idx="110">
                  <c:v>0.12779999999999997</c:v>
                </c:pt>
                <c:pt idx="111">
                  <c:v>0.14849999999999997</c:v>
                </c:pt>
                <c:pt idx="112">
                  <c:v>0.15129999999999996</c:v>
                </c:pt>
                <c:pt idx="113">
                  <c:v>0.15219999999999997</c:v>
                </c:pt>
                <c:pt idx="114">
                  <c:v>0.15609999999999996</c:v>
                </c:pt>
                <c:pt idx="115">
                  <c:v>0.15519999999999995</c:v>
                </c:pt>
                <c:pt idx="116">
                  <c:v>0.16169999999999995</c:v>
                </c:pt>
                <c:pt idx="117">
                  <c:v>0.15199999999999997</c:v>
                </c:pt>
                <c:pt idx="118">
                  <c:v>0.15109999999999996</c:v>
                </c:pt>
                <c:pt idx="119">
                  <c:v>0.14789999999999995</c:v>
                </c:pt>
                <c:pt idx="120">
                  <c:v>0.14299999999999996</c:v>
                </c:pt>
                <c:pt idx="121">
                  <c:v>0.13739999999999997</c:v>
                </c:pt>
                <c:pt idx="122">
                  <c:v>0.12059999999999997</c:v>
                </c:pt>
                <c:pt idx="123">
                  <c:v>0.11659999999999997</c:v>
                </c:pt>
                <c:pt idx="124">
                  <c:v>0.13059999999999997</c:v>
                </c:pt>
                <c:pt idx="125">
                  <c:v>0.13199999999999998</c:v>
                </c:pt>
                <c:pt idx="126">
                  <c:v>0.12949999999999998</c:v>
                </c:pt>
                <c:pt idx="127">
                  <c:v>0.12239999999999997</c:v>
                </c:pt>
                <c:pt idx="128">
                  <c:v>0.14799999999999996</c:v>
                </c:pt>
                <c:pt idx="129">
                  <c:v>0.14449999999999996</c:v>
                </c:pt>
                <c:pt idx="130">
                  <c:v>0.14629999999999996</c:v>
                </c:pt>
                <c:pt idx="131">
                  <c:v>0.14799999999999996</c:v>
                </c:pt>
                <c:pt idx="132">
                  <c:v>0.14379999999999996</c:v>
                </c:pt>
                <c:pt idx="133">
                  <c:v>0.14609999999999995</c:v>
                </c:pt>
                <c:pt idx="134">
                  <c:v>0.16569999999999996</c:v>
                </c:pt>
                <c:pt idx="135">
                  <c:v>0.16199999999999995</c:v>
                </c:pt>
                <c:pt idx="136">
                  <c:v>0.15059999999999996</c:v>
                </c:pt>
                <c:pt idx="137">
                  <c:v>0.15709999999999996</c:v>
                </c:pt>
                <c:pt idx="138">
                  <c:v>0.15379999999999996</c:v>
                </c:pt>
                <c:pt idx="139">
                  <c:v>0.15069999999999997</c:v>
                </c:pt>
                <c:pt idx="140">
                  <c:v>0.15249999999999997</c:v>
                </c:pt>
                <c:pt idx="141">
                  <c:v>0.15669999999999998</c:v>
                </c:pt>
                <c:pt idx="142">
                  <c:v>0.15779999999999997</c:v>
                </c:pt>
                <c:pt idx="143">
                  <c:v>0.14379999999999996</c:v>
                </c:pt>
                <c:pt idx="144">
                  <c:v>0.14259999999999995</c:v>
                </c:pt>
                <c:pt idx="145">
                  <c:v>0.14439999999999995</c:v>
                </c:pt>
                <c:pt idx="146">
                  <c:v>0.14349999999999993</c:v>
                </c:pt>
                <c:pt idx="147">
                  <c:v>0.12659999999999993</c:v>
                </c:pt>
                <c:pt idx="148">
                  <c:v>0.12049999999999994</c:v>
                </c:pt>
                <c:pt idx="149">
                  <c:v>0.14319999999999994</c:v>
                </c:pt>
                <c:pt idx="150">
                  <c:v>0.13309999999999994</c:v>
                </c:pt>
                <c:pt idx="151">
                  <c:v>0.13499999999999995</c:v>
                </c:pt>
                <c:pt idx="152">
                  <c:v>0.13179999999999994</c:v>
                </c:pt>
                <c:pt idx="153">
                  <c:v>0.12929999999999994</c:v>
                </c:pt>
                <c:pt idx="154">
                  <c:v>0.11509999999999995</c:v>
                </c:pt>
                <c:pt idx="155">
                  <c:v>0.10099999999999995</c:v>
                </c:pt>
                <c:pt idx="156">
                  <c:v>8.9499999999999955E-2</c:v>
                </c:pt>
                <c:pt idx="157">
                  <c:v>8.7299999999999961E-2</c:v>
                </c:pt>
                <c:pt idx="158">
                  <c:v>8.9599999999999957E-2</c:v>
                </c:pt>
                <c:pt idx="159">
                  <c:v>8.7299999999999961E-2</c:v>
                </c:pt>
                <c:pt idx="160">
                  <c:v>9.1199999999999962E-2</c:v>
                </c:pt>
                <c:pt idx="161">
                  <c:v>8.7499999999999967E-2</c:v>
                </c:pt>
                <c:pt idx="162">
                  <c:v>8.2399999999999973E-2</c:v>
                </c:pt>
                <c:pt idx="163">
                  <c:v>6.2399999999999969E-2</c:v>
                </c:pt>
                <c:pt idx="164">
                  <c:v>6.049999999999997E-2</c:v>
                </c:pt>
                <c:pt idx="165">
                  <c:v>5.5899999999999971E-2</c:v>
                </c:pt>
                <c:pt idx="166">
                  <c:v>5.319999999999997E-2</c:v>
                </c:pt>
                <c:pt idx="167">
                  <c:v>5.7199999999999966E-2</c:v>
                </c:pt>
                <c:pt idx="168">
                  <c:v>2.1699999999999969E-2</c:v>
                </c:pt>
                <c:pt idx="169">
                  <c:v>3.4099999999999971E-2</c:v>
                </c:pt>
                <c:pt idx="170">
                  <c:v>9.8999999999999713E-3</c:v>
                </c:pt>
                <c:pt idx="171">
                  <c:v>3.3199999999999973E-2</c:v>
                </c:pt>
                <c:pt idx="172">
                  <c:v>5.1099999999999972E-2</c:v>
                </c:pt>
                <c:pt idx="173">
                  <c:v>5.6999999999999974E-2</c:v>
                </c:pt>
                <c:pt idx="174">
                  <c:v>0.11629999999999997</c:v>
                </c:pt>
                <c:pt idx="175">
                  <c:v>9.9499999999999977E-2</c:v>
                </c:pt>
                <c:pt idx="176">
                  <c:v>9.959999999999998E-2</c:v>
                </c:pt>
                <c:pt idx="177">
                  <c:v>0.10359999999999998</c:v>
                </c:pt>
                <c:pt idx="178">
                  <c:v>8.5299999999999987E-2</c:v>
                </c:pt>
                <c:pt idx="179">
                  <c:v>9.3899999999999983E-2</c:v>
                </c:pt>
                <c:pt idx="180">
                  <c:v>0.10949999999999999</c:v>
                </c:pt>
                <c:pt idx="181">
                  <c:v>0.11579999999999999</c:v>
                </c:pt>
                <c:pt idx="182">
                  <c:v>0.12859999999999999</c:v>
                </c:pt>
                <c:pt idx="183">
                  <c:v>0.1186</c:v>
                </c:pt>
                <c:pt idx="184">
                  <c:v>0.1216</c:v>
                </c:pt>
                <c:pt idx="185">
                  <c:v>0.12470000000000001</c:v>
                </c:pt>
                <c:pt idx="186">
                  <c:v>0.12050000000000001</c:v>
                </c:pt>
                <c:pt idx="187">
                  <c:v>0.1179</c:v>
                </c:pt>
                <c:pt idx="188">
                  <c:v>0.10400000000000001</c:v>
                </c:pt>
                <c:pt idx="189">
                  <c:v>0.11590000000000002</c:v>
                </c:pt>
                <c:pt idx="190">
                  <c:v>0.11090000000000001</c:v>
                </c:pt>
                <c:pt idx="191">
                  <c:v>9.9700000000000011E-2</c:v>
                </c:pt>
                <c:pt idx="192">
                  <c:v>8.2800000000000012E-2</c:v>
                </c:pt>
                <c:pt idx="193">
                  <c:v>8.4600000000000009E-2</c:v>
                </c:pt>
                <c:pt idx="194">
                  <c:v>0.10250000000000001</c:v>
                </c:pt>
                <c:pt idx="195">
                  <c:v>0.1028</c:v>
                </c:pt>
                <c:pt idx="196">
                  <c:v>0.1043</c:v>
                </c:pt>
                <c:pt idx="197">
                  <c:v>7.7499999999999999E-2</c:v>
                </c:pt>
                <c:pt idx="198">
                  <c:v>7.2599999999999998E-2</c:v>
                </c:pt>
                <c:pt idx="199">
                  <c:v>7.9799999999999996E-2</c:v>
                </c:pt>
                <c:pt idx="200">
                  <c:v>9.4500000000000001E-2</c:v>
                </c:pt>
                <c:pt idx="201">
                  <c:v>8.3900000000000002E-2</c:v>
                </c:pt>
                <c:pt idx="202">
                  <c:v>9.5299999999999996E-2</c:v>
                </c:pt>
                <c:pt idx="203">
                  <c:v>8.7999999999999995E-2</c:v>
                </c:pt>
                <c:pt idx="204">
                  <c:v>8.199999999999999E-2</c:v>
                </c:pt>
                <c:pt idx="205">
                  <c:v>6.7699999999999982E-2</c:v>
                </c:pt>
                <c:pt idx="206">
                  <c:v>6.2399999999999983E-2</c:v>
                </c:pt>
                <c:pt idx="207">
                  <c:v>5.9399999999999981E-2</c:v>
                </c:pt>
                <c:pt idx="208">
                  <c:v>4.7899999999999984E-2</c:v>
                </c:pt>
                <c:pt idx="209">
                  <c:v>3.1999999999999987E-2</c:v>
                </c:pt>
                <c:pt idx="210">
                  <c:v>5.2499999999999991E-2</c:v>
                </c:pt>
                <c:pt idx="211">
                  <c:v>5.4999999999999993E-2</c:v>
                </c:pt>
                <c:pt idx="212">
                  <c:v>5.2299999999999992E-2</c:v>
                </c:pt>
                <c:pt idx="213">
                  <c:v>5.0899999999999994E-2</c:v>
                </c:pt>
                <c:pt idx="214">
                  <c:v>4.9099999999999991E-2</c:v>
                </c:pt>
                <c:pt idx="215">
                  <c:v>4.8799999999999989E-2</c:v>
                </c:pt>
                <c:pt idx="216">
                  <c:v>4.0399999999999991E-2</c:v>
                </c:pt>
                <c:pt idx="217">
                  <c:v>3.4599999999999992E-2</c:v>
                </c:pt>
                <c:pt idx="218">
                  <c:v>3.0499999999999992E-2</c:v>
                </c:pt>
                <c:pt idx="219">
                  <c:v>2.5699999999999994E-2</c:v>
                </c:pt>
                <c:pt idx="220">
                  <c:v>2.5499999999999995E-2</c:v>
                </c:pt>
                <c:pt idx="221">
                  <c:v>1.8099999999999995E-2</c:v>
                </c:pt>
                <c:pt idx="222">
                  <c:v>2.9099999999999994E-2</c:v>
                </c:pt>
                <c:pt idx="223">
                  <c:v>2.0199999999999996E-2</c:v>
                </c:pt>
                <c:pt idx="224">
                  <c:v>1.9499999999999997E-2</c:v>
                </c:pt>
                <c:pt idx="225">
                  <c:v>1.5399999999999997E-2</c:v>
                </c:pt>
                <c:pt idx="226">
                  <c:v>1.4099999999999998E-2</c:v>
                </c:pt>
                <c:pt idx="227">
                  <c:v>1.6999999999999998E-2</c:v>
                </c:pt>
                <c:pt idx="228">
                  <c:v>1.8499999999999999E-2</c:v>
                </c:pt>
                <c:pt idx="229">
                  <c:v>1.6899999999999998E-2</c:v>
                </c:pt>
                <c:pt idx="230">
                  <c:v>1.5899999999999997E-2</c:v>
                </c:pt>
                <c:pt idx="231">
                  <c:v>9.8999999999999991E-3</c:v>
                </c:pt>
                <c:pt idx="232">
                  <c:v>7.4999999999999997E-3</c:v>
                </c:pt>
                <c:pt idx="233">
                  <c:v>-7.000000000000001E-3</c:v>
                </c:pt>
                <c:pt idx="234">
                  <c:v>1.7999999999999995E-3</c:v>
                </c:pt>
                <c:pt idx="235">
                  <c:v>1.2799999999999999E-2</c:v>
                </c:pt>
                <c:pt idx="236">
                  <c:v>6.3999999999999986E-3</c:v>
                </c:pt>
                <c:pt idx="237">
                  <c:v>1.2599999999999998E-2</c:v>
                </c:pt>
                <c:pt idx="238">
                  <c:v>1.4299999999999998E-2</c:v>
                </c:pt>
                <c:pt idx="239">
                  <c:v>1.0599999999999998E-2</c:v>
                </c:pt>
                <c:pt idx="240">
                  <c:v>9.2999999999999992E-3</c:v>
                </c:pt>
                <c:pt idx="241">
                  <c:v>8.6999999999999994E-3</c:v>
                </c:pt>
                <c:pt idx="242">
                  <c:v>-7.0000000000000184E-4</c:v>
                </c:pt>
                <c:pt idx="243">
                  <c:v>3.6999999999999984E-3</c:v>
                </c:pt>
                <c:pt idx="244">
                  <c:v>-6.0000000000000179E-4</c:v>
                </c:pt>
                <c:pt idx="245">
                  <c:v>-2.5000000000000018E-3</c:v>
                </c:pt>
                <c:pt idx="246">
                  <c:v>-2.6000000000000016E-3</c:v>
                </c:pt>
                <c:pt idx="247">
                  <c:v>-7.2000000000000015E-3</c:v>
                </c:pt>
                <c:pt idx="248">
                  <c:v>-2.0300000000000002E-2</c:v>
                </c:pt>
                <c:pt idx="249">
                  <c:v>-0.02</c:v>
                </c:pt>
                <c:pt idx="250">
                  <c:v>-2.4E-2</c:v>
                </c:pt>
                <c:pt idx="251">
                  <c:v>-2.8799999999999999E-2</c:v>
                </c:pt>
                <c:pt idx="252">
                  <c:v>-3.4599999999999999E-2</c:v>
                </c:pt>
                <c:pt idx="253">
                  <c:v>-2.98E-2</c:v>
                </c:pt>
                <c:pt idx="254">
                  <c:v>-2.7E-2</c:v>
                </c:pt>
              </c:numCache>
            </c:numRef>
          </c:val>
          <c:smooth val="0"/>
          <c:extLst>
            <c:ext xmlns:c16="http://schemas.microsoft.com/office/drawing/2014/chart" uri="{C3380CC4-5D6E-409C-BE32-E72D297353CC}">
              <c16:uniqueId val="{00000004-FB34-4EC3-BD2F-26B78F0A56FE}"/>
            </c:ext>
          </c:extLst>
        </c:ser>
        <c:ser>
          <c:idx val="5"/>
          <c:order val="5"/>
          <c:tx>
            <c:strRef>
              <c:f>Sheet1!$A$14</c:f>
              <c:strCache>
                <c:ptCount val="1"/>
                <c:pt idx="0">
                  <c:v>VNSML</c:v>
                </c:pt>
              </c:strCache>
            </c:strRef>
          </c:tx>
          <c:spPr>
            <a:ln w="6350" cap="rnd">
              <a:solidFill>
                <a:srgbClr val="AD2851"/>
              </a:solidFill>
              <a:round/>
            </a:ln>
            <a:effectLst/>
          </c:spPr>
          <c:marker>
            <c:symbol val="none"/>
          </c:marker>
          <c:cat>
            <c:numRef>
              <c:f>Sheet1!$B$8:$JA$8</c:f>
              <c:numCache>
                <c:formatCode>m/d/yyyy</c:formatCode>
                <c:ptCount val="260"/>
                <c:pt idx="0">
                  <c:v>45646</c:v>
                </c:pt>
                <c:pt idx="1">
                  <c:v>45645</c:v>
                </c:pt>
                <c:pt idx="2">
                  <c:v>45644</c:v>
                </c:pt>
                <c:pt idx="3">
                  <c:v>45643</c:v>
                </c:pt>
                <c:pt idx="4">
                  <c:v>45642</c:v>
                </c:pt>
                <c:pt idx="5">
                  <c:v>45639</c:v>
                </c:pt>
                <c:pt idx="6">
                  <c:v>45638</c:v>
                </c:pt>
                <c:pt idx="7">
                  <c:v>45637</c:v>
                </c:pt>
                <c:pt idx="8">
                  <c:v>45636</c:v>
                </c:pt>
                <c:pt idx="9">
                  <c:v>45635</c:v>
                </c:pt>
                <c:pt idx="10">
                  <c:v>45632</c:v>
                </c:pt>
                <c:pt idx="11">
                  <c:v>45631</c:v>
                </c:pt>
                <c:pt idx="12">
                  <c:v>45630</c:v>
                </c:pt>
                <c:pt idx="13">
                  <c:v>45629</c:v>
                </c:pt>
                <c:pt idx="14">
                  <c:v>45628</c:v>
                </c:pt>
                <c:pt idx="15">
                  <c:v>45625</c:v>
                </c:pt>
                <c:pt idx="16">
                  <c:v>45624</c:v>
                </c:pt>
                <c:pt idx="17">
                  <c:v>45623</c:v>
                </c:pt>
                <c:pt idx="18">
                  <c:v>45622</c:v>
                </c:pt>
                <c:pt idx="19">
                  <c:v>45621</c:v>
                </c:pt>
                <c:pt idx="20">
                  <c:v>45618</c:v>
                </c:pt>
                <c:pt idx="21">
                  <c:v>45617</c:v>
                </c:pt>
                <c:pt idx="22">
                  <c:v>45616</c:v>
                </c:pt>
                <c:pt idx="23">
                  <c:v>45615</c:v>
                </c:pt>
                <c:pt idx="24">
                  <c:v>45614</c:v>
                </c:pt>
                <c:pt idx="25">
                  <c:v>45611</c:v>
                </c:pt>
                <c:pt idx="26">
                  <c:v>45610</c:v>
                </c:pt>
                <c:pt idx="27">
                  <c:v>45609</c:v>
                </c:pt>
                <c:pt idx="28">
                  <c:v>45608</c:v>
                </c:pt>
                <c:pt idx="29">
                  <c:v>45607</c:v>
                </c:pt>
                <c:pt idx="30">
                  <c:v>45604</c:v>
                </c:pt>
                <c:pt idx="31">
                  <c:v>45603</c:v>
                </c:pt>
                <c:pt idx="32">
                  <c:v>45602</c:v>
                </c:pt>
                <c:pt idx="33">
                  <c:v>45601</c:v>
                </c:pt>
                <c:pt idx="34">
                  <c:v>45600</c:v>
                </c:pt>
                <c:pt idx="35">
                  <c:v>45597</c:v>
                </c:pt>
                <c:pt idx="36">
                  <c:v>45596</c:v>
                </c:pt>
                <c:pt idx="37">
                  <c:v>45595</c:v>
                </c:pt>
                <c:pt idx="38">
                  <c:v>45594</c:v>
                </c:pt>
                <c:pt idx="39">
                  <c:v>45593</c:v>
                </c:pt>
                <c:pt idx="40">
                  <c:v>45590</c:v>
                </c:pt>
                <c:pt idx="41">
                  <c:v>45589</c:v>
                </c:pt>
                <c:pt idx="42">
                  <c:v>45588</c:v>
                </c:pt>
                <c:pt idx="43">
                  <c:v>45587</c:v>
                </c:pt>
                <c:pt idx="44">
                  <c:v>45586</c:v>
                </c:pt>
                <c:pt idx="45">
                  <c:v>45583</c:v>
                </c:pt>
                <c:pt idx="46">
                  <c:v>45582</c:v>
                </c:pt>
                <c:pt idx="47">
                  <c:v>45581</c:v>
                </c:pt>
                <c:pt idx="48">
                  <c:v>45580</c:v>
                </c:pt>
                <c:pt idx="49">
                  <c:v>45579</c:v>
                </c:pt>
                <c:pt idx="50">
                  <c:v>45576</c:v>
                </c:pt>
                <c:pt idx="51">
                  <c:v>45575</c:v>
                </c:pt>
                <c:pt idx="52">
                  <c:v>45574</c:v>
                </c:pt>
                <c:pt idx="53">
                  <c:v>45573</c:v>
                </c:pt>
                <c:pt idx="54">
                  <c:v>45572</c:v>
                </c:pt>
                <c:pt idx="55">
                  <c:v>45569</c:v>
                </c:pt>
                <c:pt idx="56">
                  <c:v>45568</c:v>
                </c:pt>
                <c:pt idx="57">
                  <c:v>45567</c:v>
                </c:pt>
                <c:pt idx="58">
                  <c:v>45566</c:v>
                </c:pt>
                <c:pt idx="59">
                  <c:v>45565</c:v>
                </c:pt>
                <c:pt idx="60">
                  <c:v>45562</c:v>
                </c:pt>
                <c:pt idx="61">
                  <c:v>45561</c:v>
                </c:pt>
                <c:pt idx="62">
                  <c:v>45560</c:v>
                </c:pt>
                <c:pt idx="63">
                  <c:v>45559</c:v>
                </c:pt>
                <c:pt idx="64">
                  <c:v>45558</c:v>
                </c:pt>
                <c:pt idx="65">
                  <c:v>45555</c:v>
                </c:pt>
                <c:pt idx="66">
                  <c:v>45554</c:v>
                </c:pt>
                <c:pt idx="67">
                  <c:v>45553</c:v>
                </c:pt>
                <c:pt idx="68">
                  <c:v>45552</c:v>
                </c:pt>
                <c:pt idx="69">
                  <c:v>45551</c:v>
                </c:pt>
                <c:pt idx="70">
                  <c:v>45548</c:v>
                </c:pt>
                <c:pt idx="71">
                  <c:v>45547</c:v>
                </c:pt>
                <c:pt idx="72">
                  <c:v>45546</c:v>
                </c:pt>
                <c:pt idx="73">
                  <c:v>45545</c:v>
                </c:pt>
                <c:pt idx="74">
                  <c:v>45544</c:v>
                </c:pt>
                <c:pt idx="75">
                  <c:v>45541</c:v>
                </c:pt>
                <c:pt idx="76">
                  <c:v>45540</c:v>
                </c:pt>
                <c:pt idx="77">
                  <c:v>45539</c:v>
                </c:pt>
                <c:pt idx="78">
                  <c:v>45534</c:v>
                </c:pt>
                <c:pt idx="79">
                  <c:v>45533</c:v>
                </c:pt>
                <c:pt idx="80">
                  <c:v>45532</c:v>
                </c:pt>
                <c:pt idx="81">
                  <c:v>45531</c:v>
                </c:pt>
                <c:pt idx="82">
                  <c:v>45530</c:v>
                </c:pt>
                <c:pt idx="83">
                  <c:v>45527</c:v>
                </c:pt>
                <c:pt idx="84">
                  <c:v>45526</c:v>
                </c:pt>
                <c:pt idx="85">
                  <c:v>45525</c:v>
                </c:pt>
                <c:pt idx="86">
                  <c:v>45524</c:v>
                </c:pt>
                <c:pt idx="87">
                  <c:v>45523</c:v>
                </c:pt>
                <c:pt idx="88">
                  <c:v>45520</c:v>
                </c:pt>
                <c:pt idx="89">
                  <c:v>45519</c:v>
                </c:pt>
                <c:pt idx="90">
                  <c:v>45518</c:v>
                </c:pt>
                <c:pt idx="91">
                  <c:v>45517</c:v>
                </c:pt>
                <c:pt idx="92">
                  <c:v>45516</c:v>
                </c:pt>
                <c:pt idx="93">
                  <c:v>45513</c:v>
                </c:pt>
                <c:pt idx="94">
                  <c:v>45512</c:v>
                </c:pt>
                <c:pt idx="95">
                  <c:v>45511</c:v>
                </c:pt>
                <c:pt idx="96">
                  <c:v>45510</c:v>
                </c:pt>
                <c:pt idx="97">
                  <c:v>45509</c:v>
                </c:pt>
                <c:pt idx="98">
                  <c:v>45506</c:v>
                </c:pt>
                <c:pt idx="99">
                  <c:v>45505</c:v>
                </c:pt>
                <c:pt idx="100">
                  <c:v>45504</c:v>
                </c:pt>
                <c:pt idx="101">
                  <c:v>45503</c:v>
                </c:pt>
                <c:pt idx="102">
                  <c:v>45502</c:v>
                </c:pt>
                <c:pt idx="103">
                  <c:v>45499</c:v>
                </c:pt>
                <c:pt idx="104">
                  <c:v>45498</c:v>
                </c:pt>
                <c:pt idx="105">
                  <c:v>45497</c:v>
                </c:pt>
                <c:pt idx="106">
                  <c:v>45496</c:v>
                </c:pt>
                <c:pt idx="107">
                  <c:v>45495</c:v>
                </c:pt>
                <c:pt idx="108">
                  <c:v>45492</c:v>
                </c:pt>
                <c:pt idx="109">
                  <c:v>45491</c:v>
                </c:pt>
                <c:pt idx="110">
                  <c:v>45490</c:v>
                </c:pt>
                <c:pt idx="111">
                  <c:v>45489</c:v>
                </c:pt>
                <c:pt idx="112">
                  <c:v>45488</c:v>
                </c:pt>
                <c:pt idx="113">
                  <c:v>45485</c:v>
                </c:pt>
                <c:pt idx="114">
                  <c:v>45484</c:v>
                </c:pt>
                <c:pt idx="115">
                  <c:v>45483</c:v>
                </c:pt>
                <c:pt idx="116">
                  <c:v>45482</c:v>
                </c:pt>
                <c:pt idx="117">
                  <c:v>45481</c:v>
                </c:pt>
                <c:pt idx="118">
                  <c:v>45478</c:v>
                </c:pt>
                <c:pt idx="119">
                  <c:v>45477</c:v>
                </c:pt>
                <c:pt idx="120">
                  <c:v>45476</c:v>
                </c:pt>
                <c:pt idx="121">
                  <c:v>45475</c:v>
                </c:pt>
                <c:pt idx="122">
                  <c:v>45474</c:v>
                </c:pt>
                <c:pt idx="123">
                  <c:v>45471</c:v>
                </c:pt>
                <c:pt idx="124">
                  <c:v>45470</c:v>
                </c:pt>
                <c:pt idx="125">
                  <c:v>45469</c:v>
                </c:pt>
                <c:pt idx="126">
                  <c:v>45468</c:v>
                </c:pt>
                <c:pt idx="127">
                  <c:v>45467</c:v>
                </c:pt>
                <c:pt idx="128">
                  <c:v>45464</c:v>
                </c:pt>
                <c:pt idx="129">
                  <c:v>45463</c:v>
                </c:pt>
                <c:pt idx="130">
                  <c:v>45462</c:v>
                </c:pt>
                <c:pt idx="131">
                  <c:v>45461</c:v>
                </c:pt>
                <c:pt idx="132">
                  <c:v>45460</c:v>
                </c:pt>
                <c:pt idx="133">
                  <c:v>45457</c:v>
                </c:pt>
                <c:pt idx="134">
                  <c:v>45456</c:v>
                </c:pt>
                <c:pt idx="135">
                  <c:v>45455</c:v>
                </c:pt>
                <c:pt idx="136">
                  <c:v>45454</c:v>
                </c:pt>
                <c:pt idx="137">
                  <c:v>45453</c:v>
                </c:pt>
                <c:pt idx="138">
                  <c:v>45450</c:v>
                </c:pt>
                <c:pt idx="139">
                  <c:v>45449</c:v>
                </c:pt>
                <c:pt idx="140">
                  <c:v>45448</c:v>
                </c:pt>
                <c:pt idx="141">
                  <c:v>45447</c:v>
                </c:pt>
                <c:pt idx="142">
                  <c:v>45446</c:v>
                </c:pt>
                <c:pt idx="143">
                  <c:v>45443</c:v>
                </c:pt>
                <c:pt idx="144">
                  <c:v>45442</c:v>
                </c:pt>
                <c:pt idx="145">
                  <c:v>45441</c:v>
                </c:pt>
                <c:pt idx="146">
                  <c:v>45440</c:v>
                </c:pt>
                <c:pt idx="147">
                  <c:v>45439</c:v>
                </c:pt>
                <c:pt idx="148">
                  <c:v>45436</c:v>
                </c:pt>
                <c:pt idx="149">
                  <c:v>45435</c:v>
                </c:pt>
                <c:pt idx="150">
                  <c:v>45434</c:v>
                </c:pt>
                <c:pt idx="151">
                  <c:v>45433</c:v>
                </c:pt>
                <c:pt idx="152">
                  <c:v>45432</c:v>
                </c:pt>
                <c:pt idx="153">
                  <c:v>45429</c:v>
                </c:pt>
                <c:pt idx="154">
                  <c:v>45428</c:v>
                </c:pt>
                <c:pt idx="155">
                  <c:v>45427</c:v>
                </c:pt>
                <c:pt idx="156">
                  <c:v>45426</c:v>
                </c:pt>
                <c:pt idx="157">
                  <c:v>45425</c:v>
                </c:pt>
                <c:pt idx="158">
                  <c:v>45422</c:v>
                </c:pt>
                <c:pt idx="159">
                  <c:v>45421</c:v>
                </c:pt>
                <c:pt idx="160">
                  <c:v>45420</c:v>
                </c:pt>
                <c:pt idx="161">
                  <c:v>45419</c:v>
                </c:pt>
                <c:pt idx="162">
                  <c:v>45418</c:v>
                </c:pt>
                <c:pt idx="163">
                  <c:v>45415</c:v>
                </c:pt>
                <c:pt idx="164">
                  <c:v>45414</c:v>
                </c:pt>
                <c:pt idx="165">
                  <c:v>45408</c:v>
                </c:pt>
                <c:pt idx="166">
                  <c:v>45407</c:v>
                </c:pt>
                <c:pt idx="167">
                  <c:v>45406</c:v>
                </c:pt>
                <c:pt idx="168">
                  <c:v>45405</c:v>
                </c:pt>
                <c:pt idx="169">
                  <c:v>45404</c:v>
                </c:pt>
                <c:pt idx="170">
                  <c:v>45401</c:v>
                </c:pt>
                <c:pt idx="171">
                  <c:v>45399</c:v>
                </c:pt>
                <c:pt idx="172">
                  <c:v>45398</c:v>
                </c:pt>
                <c:pt idx="173">
                  <c:v>45397</c:v>
                </c:pt>
                <c:pt idx="174">
                  <c:v>45394</c:v>
                </c:pt>
                <c:pt idx="175">
                  <c:v>45393</c:v>
                </c:pt>
                <c:pt idx="176">
                  <c:v>45392</c:v>
                </c:pt>
                <c:pt idx="177">
                  <c:v>45391</c:v>
                </c:pt>
                <c:pt idx="178">
                  <c:v>45390</c:v>
                </c:pt>
                <c:pt idx="179">
                  <c:v>45387</c:v>
                </c:pt>
                <c:pt idx="180">
                  <c:v>45386</c:v>
                </c:pt>
                <c:pt idx="181">
                  <c:v>45385</c:v>
                </c:pt>
                <c:pt idx="182">
                  <c:v>45384</c:v>
                </c:pt>
                <c:pt idx="183">
                  <c:v>45383</c:v>
                </c:pt>
                <c:pt idx="184">
                  <c:v>45380</c:v>
                </c:pt>
                <c:pt idx="185">
                  <c:v>45379</c:v>
                </c:pt>
                <c:pt idx="186">
                  <c:v>45378</c:v>
                </c:pt>
                <c:pt idx="187">
                  <c:v>45377</c:v>
                </c:pt>
                <c:pt idx="188">
                  <c:v>45376</c:v>
                </c:pt>
                <c:pt idx="189">
                  <c:v>45373</c:v>
                </c:pt>
                <c:pt idx="190">
                  <c:v>45372</c:v>
                </c:pt>
                <c:pt idx="191">
                  <c:v>45371</c:v>
                </c:pt>
                <c:pt idx="192">
                  <c:v>45370</c:v>
                </c:pt>
                <c:pt idx="193">
                  <c:v>45369</c:v>
                </c:pt>
                <c:pt idx="194">
                  <c:v>45366</c:v>
                </c:pt>
                <c:pt idx="195">
                  <c:v>45365</c:v>
                </c:pt>
                <c:pt idx="196">
                  <c:v>45364</c:v>
                </c:pt>
                <c:pt idx="197">
                  <c:v>45363</c:v>
                </c:pt>
                <c:pt idx="198">
                  <c:v>45362</c:v>
                </c:pt>
                <c:pt idx="199">
                  <c:v>45359</c:v>
                </c:pt>
                <c:pt idx="200">
                  <c:v>45358</c:v>
                </c:pt>
                <c:pt idx="201">
                  <c:v>45357</c:v>
                </c:pt>
                <c:pt idx="202">
                  <c:v>45356</c:v>
                </c:pt>
                <c:pt idx="203">
                  <c:v>45355</c:v>
                </c:pt>
                <c:pt idx="204">
                  <c:v>45352</c:v>
                </c:pt>
                <c:pt idx="205">
                  <c:v>45351</c:v>
                </c:pt>
                <c:pt idx="206">
                  <c:v>45350</c:v>
                </c:pt>
                <c:pt idx="207">
                  <c:v>45349</c:v>
                </c:pt>
                <c:pt idx="208">
                  <c:v>45348</c:v>
                </c:pt>
                <c:pt idx="209">
                  <c:v>45345</c:v>
                </c:pt>
                <c:pt idx="210">
                  <c:v>45344</c:v>
                </c:pt>
                <c:pt idx="211">
                  <c:v>45343</c:v>
                </c:pt>
                <c:pt idx="212">
                  <c:v>45342</c:v>
                </c:pt>
                <c:pt idx="213">
                  <c:v>45341</c:v>
                </c:pt>
                <c:pt idx="214">
                  <c:v>45338</c:v>
                </c:pt>
                <c:pt idx="215">
                  <c:v>45337</c:v>
                </c:pt>
                <c:pt idx="216">
                  <c:v>45329</c:v>
                </c:pt>
                <c:pt idx="217">
                  <c:v>45328</c:v>
                </c:pt>
                <c:pt idx="218">
                  <c:v>45327</c:v>
                </c:pt>
                <c:pt idx="219">
                  <c:v>45324</c:v>
                </c:pt>
                <c:pt idx="220">
                  <c:v>45323</c:v>
                </c:pt>
                <c:pt idx="221">
                  <c:v>45322</c:v>
                </c:pt>
                <c:pt idx="222">
                  <c:v>45321</c:v>
                </c:pt>
                <c:pt idx="223">
                  <c:v>45320</c:v>
                </c:pt>
                <c:pt idx="224">
                  <c:v>45317</c:v>
                </c:pt>
                <c:pt idx="225">
                  <c:v>45316</c:v>
                </c:pt>
                <c:pt idx="226">
                  <c:v>45315</c:v>
                </c:pt>
                <c:pt idx="227">
                  <c:v>45314</c:v>
                </c:pt>
                <c:pt idx="228">
                  <c:v>45313</c:v>
                </c:pt>
                <c:pt idx="229">
                  <c:v>45310</c:v>
                </c:pt>
                <c:pt idx="230">
                  <c:v>45309</c:v>
                </c:pt>
                <c:pt idx="231">
                  <c:v>45308</c:v>
                </c:pt>
                <c:pt idx="232">
                  <c:v>45307</c:v>
                </c:pt>
                <c:pt idx="233">
                  <c:v>45306</c:v>
                </c:pt>
                <c:pt idx="234">
                  <c:v>45303</c:v>
                </c:pt>
                <c:pt idx="235">
                  <c:v>45302</c:v>
                </c:pt>
                <c:pt idx="236">
                  <c:v>45301</c:v>
                </c:pt>
                <c:pt idx="237">
                  <c:v>45300</c:v>
                </c:pt>
                <c:pt idx="238">
                  <c:v>45299</c:v>
                </c:pt>
                <c:pt idx="239">
                  <c:v>45296</c:v>
                </c:pt>
                <c:pt idx="240">
                  <c:v>45295</c:v>
                </c:pt>
                <c:pt idx="241">
                  <c:v>45294</c:v>
                </c:pt>
                <c:pt idx="242">
                  <c:v>45293</c:v>
                </c:pt>
                <c:pt idx="243">
                  <c:v>45289</c:v>
                </c:pt>
                <c:pt idx="244">
                  <c:v>45288</c:v>
                </c:pt>
                <c:pt idx="245">
                  <c:v>45287</c:v>
                </c:pt>
                <c:pt idx="246">
                  <c:v>45286</c:v>
                </c:pt>
                <c:pt idx="247">
                  <c:v>45285</c:v>
                </c:pt>
                <c:pt idx="248">
                  <c:v>45282</c:v>
                </c:pt>
                <c:pt idx="249">
                  <c:v>45281</c:v>
                </c:pt>
                <c:pt idx="250">
                  <c:v>45280</c:v>
                </c:pt>
                <c:pt idx="251">
                  <c:v>45279</c:v>
                </c:pt>
                <c:pt idx="252">
                  <c:v>45278</c:v>
                </c:pt>
                <c:pt idx="253">
                  <c:v>45275</c:v>
                </c:pt>
                <c:pt idx="254">
                  <c:v>45274</c:v>
                </c:pt>
                <c:pt idx="255">
                  <c:v>45273</c:v>
                </c:pt>
                <c:pt idx="256">
                  <c:v>45272</c:v>
                </c:pt>
                <c:pt idx="257">
                  <c:v>45271</c:v>
                </c:pt>
                <c:pt idx="258">
                  <c:v>45268</c:v>
                </c:pt>
                <c:pt idx="259">
                  <c:v>45267</c:v>
                </c:pt>
              </c:numCache>
            </c:numRef>
          </c:cat>
          <c:val>
            <c:numRef>
              <c:f>Sheet1!$B$14:$IV$14</c:f>
              <c:numCache>
                <c:formatCode>0.00%</c:formatCode>
                <c:ptCount val="255"/>
                <c:pt idx="0">
                  <c:v>5.6199999999999979E-2</c:v>
                </c:pt>
                <c:pt idx="1">
                  <c:v>4.7299999999999981E-2</c:v>
                </c:pt>
                <c:pt idx="2">
                  <c:v>5.1999999999999984E-2</c:v>
                </c:pt>
                <c:pt idx="3">
                  <c:v>4.3299999999999984E-2</c:v>
                </c:pt>
                <c:pt idx="4">
                  <c:v>4.1599999999999984E-2</c:v>
                </c:pt>
                <c:pt idx="5">
                  <c:v>4.2799999999999984E-2</c:v>
                </c:pt>
                <c:pt idx="6">
                  <c:v>4.9299999999999983E-2</c:v>
                </c:pt>
                <c:pt idx="7">
                  <c:v>5.2699999999999983E-2</c:v>
                </c:pt>
                <c:pt idx="8">
                  <c:v>5.2999999999999985E-2</c:v>
                </c:pt>
                <c:pt idx="9">
                  <c:v>5.2799999999999986E-2</c:v>
                </c:pt>
                <c:pt idx="10">
                  <c:v>4.179999999999999E-2</c:v>
                </c:pt>
                <c:pt idx="11">
                  <c:v>4.1299999999999989E-2</c:v>
                </c:pt>
                <c:pt idx="12">
                  <c:v>2.3399999999999994E-2</c:v>
                </c:pt>
                <c:pt idx="13">
                  <c:v>2.5299999999999993E-2</c:v>
                </c:pt>
                <c:pt idx="14">
                  <c:v>2.6399999999999993E-2</c:v>
                </c:pt>
                <c:pt idx="15">
                  <c:v>2.3899999999999994E-2</c:v>
                </c:pt>
                <c:pt idx="16">
                  <c:v>1.9499999999999993E-2</c:v>
                </c:pt>
                <c:pt idx="17">
                  <c:v>1.5999999999999993E-2</c:v>
                </c:pt>
                <c:pt idx="18">
                  <c:v>1.6699999999999993E-2</c:v>
                </c:pt>
                <c:pt idx="19">
                  <c:v>8.7999999999999936E-3</c:v>
                </c:pt>
                <c:pt idx="20">
                  <c:v>3.7999999999999931E-3</c:v>
                </c:pt>
                <c:pt idx="21">
                  <c:v>4.599999999999993E-3</c:v>
                </c:pt>
                <c:pt idx="22">
                  <c:v>-1.8000000000000073E-3</c:v>
                </c:pt>
                <c:pt idx="23">
                  <c:v>-7.4000000000000073E-3</c:v>
                </c:pt>
                <c:pt idx="24">
                  <c:v>9.599999999999994E-3</c:v>
                </c:pt>
                <c:pt idx="25">
                  <c:v>6.2999999999999931E-3</c:v>
                </c:pt>
                <c:pt idx="26">
                  <c:v>1.7899999999999992E-2</c:v>
                </c:pt>
                <c:pt idx="27">
                  <c:v>2.3799999999999991E-2</c:v>
                </c:pt>
                <c:pt idx="28">
                  <c:v>2.739999999999999E-2</c:v>
                </c:pt>
                <c:pt idx="29">
                  <c:v>3.2399999999999991E-2</c:v>
                </c:pt>
                <c:pt idx="30">
                  <c:v>2.9099999999999994E-2</c:v>
                </c:pt>
                <c:pt idx="31">
                  <c:v>3.0799999999999994E-2</c:v>
                </c:pt>
                <c:pt idx="32">
                  <c:v>2.7399999999999994E-2</c:v>
                </c:pt>
                <c:pt idx="33">
                  <c:v>1.3999999999999992E-2</c:v>
                </c:pt>
                <c:pt idx="34">
                  <c:v>1.4799999999999992E-2</c:v>
                </c:pt>
                <c:pt idx="35">
                  <c:v>1.9699999999999992E-2</c:v>
                </c:pt>
                <c:pt idx="36">
                  <c:v>2.5299999999999993E-2</c:v>
                </c:pt>
                <c:pt idx="37">
                  <c:v>2.4399999999999991E-2</c:v>
                </c:pt>
                <c:pt idx="38">
                  <c:v>2.4199999999999992E-2</c:v>
                </c:pt>
                <c:pt idx="39">
                  <c:v>1.9199999999999991E-2</c:v>
                </c:pt>
                <c:pt idx="40">
                  <c:v>1.419999999999999E-2</c:v>
                </c:pt>
                <c:pt idx="41">
                  <c:v>1.419999999999999E-2</c:v>
                </c:pt>
                <c:pt idx="42">
                  <c:v>2.1499999999999991E-2</c:v>
                </c:pt>
                <c:pt idx="43">
                  <c:v>1.7599999999999991E-2</c:v>
                </c:pt>
                <c:pt idx="44">
                  <c:v>2.0199999999999989E-2</c:v>
                </c:pt>
                <c:pt idx="45">
                  <c:v>2.8999999999999991E-2</c:v>
                </c:pt>
                <c:pt idx="46">
                  <c:v>3.2399999999999991E-2</c:v>
                </c:pt>
                <c:pt idx="47">
                  <c:v>2.7899999999999994E-2</c:v>
                </c:pt>
                <c:pt idx="48">
                  <c:v>2.6399999999999993E-2</c:v>
                </c:pt>
                <c:pt idx="49">
                  <c:v>3.3499999999999995E-2</c:v>
                </c:pt>
                <c:pt idx="50">
                  <c:v>3.5899999999999994E-2</c:v>
                </c:pt>
                <c:pt idx="51">
                  <c:v>2.9899999999999996E-2</c:v>
                </c:pt>
                <c:pt idx="52">
                  <c:v>3.1299999999999994E-2</c:v>
                </c:pt>
                <c:pt idx="53">
                  <c:v>2.6199999999999991E-2</c:v>
                </c:pt>
                <c:pt idx="54">
                  <c:v>2.3199999999999991E-2</c:v>
                </c:pt>
                <c:pt idx="55">
                  <c:v>2.119999999999999E-2</c:v>
                </c:pt>
                <c:pt idx="56">
                  <c:v>2.8199999999999989E-2</c:v>
                </c:pt>
                <c:pt idx="57">
                  <c:v>4.0499999999999987E-2</c:v>
                </c:pt>
                <c:pt idx="58">
                  <c:v>4.5999999999999985E-2</c:v>
                </c:pt>
                <c:pt idx="59">
                  <c:v>3.8599999999999982E-2</c:v>
                </c:pt>
                <c:pt idx="60">
                  <c:v>3.8099999999999981E-2</c:v>
                </c:pt>
                <c:pt idx="61">
                  <c:v>3.9299999999999981E-2</c:v>
                </c:pt>
                <c:pt idx="62">
                  <c:v>3.9899999999999984E-2</c:v>
                </c:pt>
                <c:pt idx="63">
                  <c:v>3.3199999999999986E-2</c:v>
                </c:pt>
                <c:pt idx="64">
                  <c:v>2.9499999999999988E-2</c:v>
                </c:pt>
                <c:pt idx="65">
                  <c:v>3.1599999999999989E-2</c:v>
                </c:pt>
                <c:pt idx="66">
                  <c:v>3.2399999999999991E-2</c:v>
                </c:pt>
                <c:pt idx="67">
                  <c:v>2.6599999999999992E-2</c:v>
                </c:pt>
                <c:pt idx="68">
                  <c:v>2.2199999999999991E-2</c:v>
                </c:pt>
                <c:pt idx="69">
                  <c:v>1.3999999999999988E-2</c:v>
                </c:pt>
                <c:pt idx="70">
                  <c:v>2.1299999999999989E-2</c:v>
                </c:pt>
                <c:pt idx="71">
                  <c:v>2.0399999999999988E-2</c:v>
                </c:pt>
                <c:pt idx="72">
                  <c:v>1.9399999999999987E-2</c:v>
                </c:pt>
                <c:pt idx="73">
                  <c:v>2.1499999999999988E-2</c:v>
                </c:pt>
                <c:pt idx="74">
                  <c:v>2.9099999999999987E-2</c:v>
                </c:pt>
                <c:pt idx="75">
                  <c:v>3.3699999999999987E-2</c:v>
                </c:pt>
                <c:pt idx="76">
                  <c:v>3.4399999999999986E-2</c:v>
                </c:pt>
                <c:pt idx="77">
                  <c:v>3.8799999999999987E-2</c:v>
                </c:pt>
                <c:pt idx="78">
                  <c:v>4.349999999999999E-2</c:v>
                </c:pt>
                <c:pt idx="79">
                  <c:v>4.2699999999999988E-2</c:v>
                </c:pt>
                <c:pt idx="80">
                  <c:v>4.6699999999999992E-2</c:v>
                </c:pt>
                <c:pt idx="81">
                  <c:v>4.929999999999999E-2</c:v>
                </c:pt>
                <c:pt idx="82">
                  <c:v>5.1999999999999991E-2</c:v>
                </c:pt>
                <c:pt idx="83">
                  <c:v>5.559999999999999E-2</c:v>
                </c:pt>
                <c:pt idx="84">
                  <c:v>5.7499999999999989E-2</c:v>
                </c:pt>
                <c:pt idx="85">
                  <c:v>5.7499999999999989E-2</c:v>
                </c:pt>
                <c:pt idx="86">
                  <c:v>5.559999999999999E-2</c:v>
                </c:pt>
                <c:pt idx="87">
                  <c:v>4.7999999999999987E-2</c:v>
                </c:pt>
                <c:pt idx="88">
                  <c:v>4.3199999999999988E-2</c:v>
                </c:pt>
                <c:pt idx="89">
                  <c:v>1.3199999999999993E-2</c:v>
                </c:pt>
                <c:pt idx="90">
                  <c:v>2.0799999999999992E-2</c:v>
                </c:pt>
                <c:pt idx="91">
                  <c:v>2.6199999999999994E-2</c:v>
                </c:pt>
                <c:pt idx="92">
                  <c:v>2.6199999999999994E-2</c:v>
                </c:pt>
                <c:pt idx="93">
                  <c:v>2.0399999999999995E-2</c:v>
                </c:pt>
                <c:pt idx="94">
                  <c:v>7.9999999999999932E-3</c:v>
                </c:pt>
                <c:pt idx="95">
                  <c:v>1.2399999999999994E-2</c:v>
                </c:pt>
                <c:pt idx="96">
                  <c:v>9.599999999999994E-3</c:v>
                </c:pt>
                <c:pt idx="97">
                  <c:v>-9.7000000000000072E-3</c:v>
                </c:pt>
                <c:pt idx="98">
                  <c:v>3.6499999999999991E-2</c:v>
                </c:pt>
                <c:pt idx="99">
                  <c:v>2.4999999999999988E-2</c:v>
                </c:pt>
                <c:pt idx="100">
                  <c:v>5.8899999999999987E-2</c:v>
                </c:pt>
                <c:pt idx="101">
                  <c:v>6.5399999999999986E-2</c:v>
                </c:pt>
                <c:pt idx="102">
                  <c:v>6.7899999999999988E-2</c:v>
                </c:pt>
                <c:pt idx="103">
                  <c:v>6.2699999999999992E-2</c:v>
                </c:pt>
                <c:pt idx="104">
                  <c:v>5.6699999999999987E-2</c:v>
                </c:pt>
                <c:pt idx="105">
                  <c:v>5.8199999999999988E-2</c:v>
                </c:pt>
                <c:pt idx="106">
                  <c:v>4.5699999999999991E-2</c:v>
                </c:pt>
                <c:pt idx="107">
                  <c:v>6.6899999999999987E-2</c:v>
                </c:pt>
                <c:pt idx="108">
                  <c:v>9.0899999999999995E-2</c:v>
                </c:pt>
                <c:pt idx="109">
                  <c:v>0.10489999999999999</c:v>
                </c:pt>
                <c:pt idx="110">
                  <c:v>9.2499999999999999E-2</c:v>
                </c:pt>
                <c:pt idx="111">
                  <c:v>0.1263</c:v>
                </c:pt>
                <c:pt idx="112">
                  <c:v>0.12689999999999999</c:v>
                </c:pt>
                <c:pt idx="113">
                  <c:v>0.12239999999999998</c:v>
                </c:pt>
                <c:pt idx="114">
                  <c:v>0.12539999999999998</c:v>
                </c:pt>
                <c:pt idx="115">
                  <c:v>0.12299999999999997</c:v>
                </c:pt>
                <c:pt idx="116">
                  <c:v>0.12749999999999997</c:v>
                </c:pt>
                <c:pt idx="117">
                  <c:v>0.11719999999999998</c:v>
                </c:pt>
                <c:pt idx="118">
                  <c:v>0.10859999999999999</c:v>
                </c:pt>
                <c:pt idx="119">
                  <c:v>0.10629999999999999</c:v>
                </c:pt>
                <c:pt idx="120">
                  <c:v>0.1016</c:v>
                </c:pt>
                <c:pt idx="121">
                  <c:v>9.7900000000000001E-2</c:v>
                </c:pt>
                <c:pt idx="122">
                  <c:v>9.2899999999999996E-2</c:v>
                </c:pt>
                <c:pt idx="123">
                  <c:v>8.5499999999999993E-2</c:v>
                </c:pt>
                <c:pt idx="124">
                  <c:v>0.1045</c:v>
                </c:pt>
                <c:pt idx="125">
                  <c:v>0.1056</c:v>
                </c:pt>
                <c:pt idx="126">
                  <c:v>0.1003</c:v>
                </c:pt>
                <c:pt idx="127">
                  <c:v>9.35E-2</c:v>
                </c:pt>
                <c:pt idx="128">
                  <c:v>0.1236</c:v>
                </c:pt>
                <c:pt idx="129">
                  <c:v>0.1216</c:v>
                </c:pt>
                <c:pt idx="130">
                  <c:v>0.12230000000000001</c:v>
                </c:pt>
                <c:pt idx="131">
                  <c:v>0.1207</c:v>
                </c:pt>
                <c:pt idx="132">
                  <c:v>0.1124</c:v>
                </c:pt>
                <c:pt idx="133">
                  <c:v>0.1125</c:v>
                </c:pt>
                <c:pt idx="134">
                  <c:v>0.13730000000000001</c:v>
                </c:pt>
                <c:pt idx="135">
                  <c:v>0.13750000000000001</c:v>
                </c:pt>
                <c:pt idx="136">
                  <c:v>0.13270000000000001</c:v>
                </c:pt>
                <c:pt idx="137">
                  <c:v>0.13620000000000002</c:v>
                </c:pt>
                <c:pt idx="138">
                  <c:v>0.12520000000000001</c:v>
                </c:pt>
                <c:pt idx="139">
                  <c:v>0.1216</c:v>
                </c:pt>
                <c:pt idx="140">
                  <c:v>0.1186</c:v>
                </c:pt>
                <c:pt idx="141">
                  <c:v>0.11649999999999999</c:v>
                </c:pt>
                <c:pt idx="142">
                  <c:v>0.1147</c:v>
                </c:pt>
                <c:pt idx="143">
                  <c:v>0.1067</c:v>
                </c:pt>
                <c:pt idx="144">
                  <c:v>0.10780000000000001</c:v>
                </c:pt>
                <c:pt idx="145">
                  <c:v>0.10500000000000001</c:v>
                </c:pt>
                <c:pt idx="146">
                  <c:v>9.9000000000000005E-2</c:v>
                </c:pt>
                <c:pt idx="147">
                  <c:v>8.5600000000000009E-2</c:v>
                </c:pt>
                <c:pt idx="148">
                  <c:v>8.0100000000000005E-2</c:v>
                </c:pt>
                <c:pt idx="149">
                  <c:v>9.7799999999999998E-2</c:v>
                </c:pt>
                <c:pt idx="150">
                  <c:v>9.06E-2</c:v>
                </c:pt>
                <c:pt idx="151">
                  <c:v>9.2999999999999999E-2</c:v>
                </c:pt>
                <c:pt idx="152">
                  <c:v>8.4900000000000003E-2</c:v>
                </c:pt>
                <c:pt idx="153">
                  <c:v>7.4099999999999999E-2</c:v>
                </c:pt>
                <c:pt idx="154">
                  <c:v>6.7099999999999993E-2</c:v>
                </c:pt>
                <c:pt idx="155">
                  <c:v>6.409999999999999E-2</c:v>
                </c:pt>
                <c:pt idx="156">
                  <c:v>5.3099999999999994E-2</c:v>
                </c:pt>
                <c:pt idx="157">
                  <c:v>5.2599999999999994E-2</c:v>
                </c:pt>
                <c:pt idx="158">
                  <c:v>4.7399999999999998E-2</c:v>
                </c:pt>
                <c:pt idx="159">
                  <c:v>4.3399999999999994E-2</c:v>
                </c:pt>
                <c:pt idx="160">
                  <c:v>4.6399999999999997E-2</c:v>
                </c:pt>
                <c:pt idx="161">
                  <c:v>3.8899999999999997E-2</c:v>
                </c:pt>
                <c:pt idx="162">
                  <c:v>3.3299999999999996E-2</c:v>
                </c:pt>
                <c:pt idx="163">
                  <c:v>9.599999999999994E-3</c:v>
                </c:pt>
                <c:pt idx="164">
                  <c:v>1.3999999999999995E-2</c:v>
                </c:pt>
                <c:pt idx="165">
                  <c:v>9.999999999999995E-3</c:v>
                </c:pt>
                <c:pt idx="166">
                  <c:v>7.299999999999994E-3</c:v>
                </c:pt>
                <c:pt idx="167">
                  <c:v>1.0999999999999994E-2</c:v>
                </c:pt>
                <c:pt idx="168">
                  <c:v>-1.4200000000000006E-2</c:v>
                </c:pt>
                <c:pt idx="169">
                  <c:v>-2.6000000000000068E-3</c:v>
                </c:pt>
                <c:pt idx="170">
                  <c:v>-1.6700000000000007E-2</c:v>
                </c:pt>
                <c:pt idx="171">
                  <c:v>2.999999999999994E-3</c:v>
                </c:pt>
                <c:pt idx="172">
                  <c:v>1.2799999999999994E-2</c:v>
                </c:pt>
                <c:pt idx="173">
                  <c:v>2.2299999999999993E-2</c:v>
                </c:pt>
                <c:pt idx="174">
                  <c:v>7.0899999999999991E-2</c:v>
                </c:pt>
                <c:pt idx="175">
                  <c:v>6.2199999999999984E-2</c:v>
                </c:pt>
                <c:pt idx="176">
                  <c:v>6.3299999999999981E-2</c:v>
                </c:pt>
                <c:pt idx="177">
                  <c:v>6.7199999999999982E-2</c:v>
                </c:pt>
                <c:pt idx="178">
                  <c:v>5.9599999999999986E-2</c:v>
                </c:pt>
                <c:pt idx="179">
                  <c:v>7.1199999999999986E-2</c:v>
                </c:pt>
                <c:pt idx="180">
                  <c:v>8.7299999999999989E-2</c:v>
                </c:pt>
                <c:pt idx="181">
                  <c:v>9.4799999999999982E-2</c:v>
                </c:pt>
                <c:pt idx="182">
                  <c:v>0.10239999999999998</c:v>
                </c:pt>
                <c:pt idx="183">
                  <c:v>9.7599999999999978E-2</c:v>
                </c:pt>
                <c:pt idx="184">
                  <c:v>9.7699999999999981E-2</c:v>
                </c:pt>
                <c:pt idx="185">
                  <c:v>0.10129999999999999</c:v>
                </c:pt>
                <c:pt idx="186">
                  <c:v>9.8799999999999985E-2</c:v>
                </c:pt>
                <c:pt idx="187">
                  <c:v>9.0199999999999989E-2</c:v>
                </c:pt>
                <c:pt idx="188">
                  <c:v>8.0399999999999985E-2</c:v>
                </c:pt>
                <c:pt idx="189">
                  <c:v>8.6799999999999988E-2</c:v>
                </c:pt>
                <c:pt idx="190">
                  <c:v>8.8899999999999993E-2</c:v>
                </c:pt>
                <c:pt idx="191">
                  <c:v>7.8599999999999989E-2</c:v>
                </c:pt>
                <c:pt idx="192">
                  <c:v>7.2499999999999995E-2</c:v>
                </c:pt>
                <c:pt idx="193">
                  <c:v>7.3399999999999993E-2</c:v>
                </c:pt>
                <c:pt idx="194">
                  <c:v>8.9499999999999996E-2</c:v>
                </c:pt>
                <c:pt idx="195">
                  <c:v>8.299999999999999E-2</c:v>
                </c:pt>
                <c:pt idx="196">
                  <c:v>7.3699999999999988E-2</c:v>
                </c:pt>
                <c:pt idx="197">
                  <c:v>5.4999999999999986E-2</c:v>
                </c:pt>
                <c:pt idx="198">
                  <c:v>4.9999999999999989E-2</c:v>
                </c:pt>
                <c:pt idx="199">
                  <c:v>5.5799999999999988E-2</c:v>
                </c:pt>
                <c:pt idx="200">
                  <c:v>6.2699999999999992E-2</c:v>
                </c:pt>
                <c:pt idx="201">
                  <c:v>5.8499999999999996E-2</c:v>
                </c:pt>
                <c:pt idx="202">
                  <c:v>6.4899999999999999E-2</c:v>
                </c:pt>
                <c:pt idx="203">
                  <c:v>5.9599999999999993E-2</c:v>
                </c:pt>
                <c:pt idx="204">
                  <c:v>5.5699999999999993E-2</c:v>
                </c:pt>
                <c:pt idx="205">
                  <c:v>4.7299999999999995E-2</c:v>
                </c:pt>
                <c:pt idx="206">
                  <c:v>5.0099999999999992E-2</c:v>
                </c:pt>
                <c:pt idx="207">
                  <c:v>4.6599999999999989E-2</c:v>
                </c:pt>
                <c:pt idx="208">
                  <c:v>3.4699999999999988E-2</c:v>
                </c:pt>
                <c:pt idx="209">
                  <c:v>2.349999999999999E-2</c:v>
                </c:pt>
                <c:pt idx="210">
                  <c:v>4.1099999999999991E-2</c:v>
                </c:pt>
                <c:pt idx="211">
                  <c:v>3.6599999999999994E-2</c:v>
                </c:pt>
                <c:pt idx="212">
                  <c:v>3.3799999999999997E-2</c:v>
                </c:pt>
                <c:pt idx="213">
                  <c:v>2.9199999999999997E-2</c:v>
                </c:pt>
                <c:pt idx="214">
                  <c:v>3.0299999999999997E-2</c:v>
                </c:pt>
                <c:pt idx="215">
                  <c:v>2.4399999999999998E-2</c:v>
                </c:pt>
                <c:pt idx="216">
                  <c:v>1.8199999999999997E-2</c:v>
                </c:pt>
                <c:pt idx="217">
                  <c:v>1.1999999999999997E-2</c:v>
                </c:pt>
                <c:pt idx="218">
                  <c:v>8.3999999999999977E-3</c:v>
                </c:pt>
                <c:pt idx="219">
                  <c:v>6.199999999999998E-3</c:v>
                </c:pt>
                <c:pt idx="220">
                  <c:v>5.8999999999999981E-3</c:v>
                </c:pt>
                <c:pt idx="221">
                  <c:v>-3.1000000000000012E-3</c:v>
                </c:pt>
                <c:pt idx="222">
                  <c:v>5.0999999999999995E-3</c:v>
                </c:pt>
                <c:pt idx="223">
                  <c:v>-2.7000000000000001E-3</c:v>
                </c:pt>
                <c:pt idx="224">
                  <c:v>-3.8999999999999998E-3</c:v>
                </c:pt>
                <c:pt idx="225">
                  <c:v>-6.6E-3</c:v>
                </c:pt>
                <c:pt idx="226">
                  <c:v>-6.6E-3</c:v>
                </c:pt>
                <c:pt idx="227">
                  <c:v>-2.0999999999999999E-3</c:v>
                </c:pt>
                <c:pt idx="228">
                  <c:v>-1.5999999999999999E-3</c:v>
                </c:pt>
                <c:pt idx="229">
                  <c:v>-5.9999999999999984E-4</c:v>
                </c:pt>
                <c:pt idx="230">
                  <c:v>-1.0999999999999998E-3</c:v>
                </c:pt>
                <c:pt idx="231">
                  <c:v>-3.5999999999999999E-3</c:v>
                </c:pt>
                <c:pt idx="232">
                  <c:v>-8.0999999999999996E-3</c:v>
                </c:pt>
                <c:pt idx="233">
                  <c:v>-1.6E-2</c:v>
                </c:pt>
                <c:pt idx="234">
                  <c:v>-1.03E-2</c:v>
                </c:pt>
                <c:pt idx="235">
                  <c:v>3.9000000000000016E-3</c:v>
                </c:pt>
                <c:pt idx="236">
                  <c:v>4.6000000000000017E-3</c:v>
                </c:pt>
                <c:pt idx="237">
                  <c:v>1.3200000000000002E-2</c:v>
                </c:pt>
                <c:pt idx="238">
                  <c:v>1.5100000000000002E-2</c:v>
                </c:pt>
                <c:pt idx="239">
                  <c:v>7.8000000000000022E-3</c:v>
                </c:pt>
                <c:pt idx="240">
                  <c:v>6.8000000000000022E-3</c:v>
                </c:pt>
                <c:pt idx="241">
                  <c:v>5.0000000000000027E-3</c:v>
                </c:pt>
                <c:pt idx="242">
                  <c:v>-1.0699999999999996E-2</c:v>
                </c:pt>
                <c:pt idx="243">
                  <c:v>-9.5999999999999957E-3</c:v>
                </c:pt>
                <c:pt idx="244">
                  <c:v>-1.1899999999999996E-2</c:v>
                </c:pt>
                <c:pt idx="245">
                  <c:v>-1.2999999999999996E-2</c:v>
                </c:pt>
                <c:pt idx="246">
                  <c:v>-1.3799999999999996E-2</c:v>
                </c:pt>
                <c:pt idx="247">
                  <c:v>-1.3899999999999996E-2</c:v>
                </c:pt>
                <c:pt idx="248">
                  <c:v>-2.2599999999999995E-2</c:v>
                </c:pt>
                <c:pt idx="249">
                  <c:v>-2.0699999999999996E-2</c:v>
                </c:pt>
                <c:pt idx="250">
                  <c:v>-2.2699999999999994E-2</c:v>
                </c:pt>
                <c:pt idx="251">
                  <c:v>-2.8999999999999995E-2</c:v>
                </c:pt>
                <c:pt idx="252">
                  <c:v>-3.1299999999999994E-2</c:v>
                </c:pt>
                <c:pt idx="253">
                  <c:v>-2.5799999999999997E-2</c:v>
                </c:pt>
                <c:pt idx="254">
                  <c:v>-2.6099999999999998E-2</c:v>
                </c:pt>
              </c:numCache>
            </c:numRef>
          </c:val>
          <c:smooth val="0"/>
          <c:extLst>
            <c:ext xmlns:c16="http://schemas.microsoft.com/office/drawing/2014/chart" uri="{C3380CC4-5D6E-409C-BE32-E72D297353CC}">
              <c16:uniqueId val="{00000005-FB34-4EC3-BD2F-26B78F0A56FE}"/>
            </c:ext>
          </c:extLst>
        </c:ser>
        <c:dLbls>
          <c:showLegendKey val="0"/>
          <c:showVal val="0"/>
          <c:showCatName val="0"/>
          <c:showSerName val="0"/>
          <c:showPercent val="0"/>
          <c:showBubbleSize val="0"/>
        </c:dLbls>
        <c:smooth val="0"/>
        <c:axId val="633758128"/>
        <c:axId val="633746608"/>
      </c:lineChart>
      <c:dateAx>
        <c:axId val="633758128"/>
        <c:scaling>
          <c:orientation val="minMax"/>
        </c:scaling>
        <c:delete val="0"/>
        <c:axPos val="b"/>
        <c:numFmt formatCode="mm/yyyy" sourceLinked="0"/>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crossAx val="633746608"/>
        <c:crosses val="autoZero"/>
        <c:auto val="1"/>
        <c:lblOffset val="100"/>
        <c:baseTimeUnit val="days"/>
        <c:majorUnit val="31"/>
        <c:majorTimeUnit val="days"/>
      </c:dateAx>
      <c:valAx>
        <c:axId val="633746608"/>
        <c:scaling>
          <c:orientation val="minMax"/>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crossAx val="633758128"/>
        <c:crosses val="autoZero"/>
        <c:crossBetween val="between"/>
        <c:majorUnit val="0.1"/>
      </c:valAx>
      <c:spPr>
        <a:noFill/>
        <a:ln>
          <a:noFill/>
        </a:ln>
        <a:effectLst/>
      </c:spPr>
    </c:plotArea>
    <c:legend>
      <c:legendPos val="b"/>
      <c:overlay val="0"/>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700">
          <a:solidFill>
            <a:sysClr val="windowText" lastClr="000000"/>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783255491440645E-2"/>
          <c:y val="4.6967820386179034E-2"/>
          <c:w val="0.92574235889322798"/>
          <c:h val="0.85680288197504495"/>
        </c:manualLayout>
      </c:layout>
      <c:barChart>
        <c:barDir val="col"/>
        <c:grouping val="clustered"/>
        <c:varyColors val="0"/>
        <c:ser>
          <c:idx val="0"/>
          <c:order val="0"/>
          <c:tx>
            <c:strRef>
              <c:f>Sheet1!$B$5</c:f>
              <c:strCache>
                <c:ptCount val="1"/>
                <c:pt idx="0">
                  <c:v>%Thay đổi (Giá đóng cửa)</c:v>
                </c:pt>
              </c:strCache>
            </c:strRef>
          </c:tx>
          <c:spPr>
            <a:solidFill>
              <a:srgbClr val="4C2683"/>
            </a:solidFill>
            <a:ln>
              <a:noFill/>
            </a:ln>
            <a:effectLst/>
          </c:spPr>
          <c:invertIfNegative val="0"/>
          <c:dPt>
            <c:idx val="3"/>
            <c:invertIfNegative val="0"/>
            <c:bubble3D val="0"/>
            <c:spPr>
              <a:solidFill>
                <a:srgbClr val="4C2683"/>
              </a:solidFill>
              <a:ln>
                <a:noFill/>
              </a:ln>
              <a:effectLst/>
            </c:spPr>
            <c:extLst>
              <c:ext xmlns:c16="http://schemas.microsoft.com/office/drawing/2014/chart" uri="{C3380CC4-5D6E-409C-BE32-E72D297353CC}">
                <c16:uniqueId val="{00000001-BF6B-4519-A9E6-039F68626F94}"/>
              </c:ext>
            </c:extLst>
          </c:dPt>
          <c:dPt>
            <c:idx val="4"/>
            <c:invertIfNegative val="0"/>
            <c:bubble3D val="0"/>
            <c:spPr>
              <a:solidFill>
                <a:srgbClr val="4C2683"/>
              </a:solidFill>
              <a:ln>
                <a:noFill/>
              </a:ln>
              <a:effectLst/>
            </c:spPr>
            <c:extLst>
              <c:ext xmlns:c16="http://schemas.microsoft.com/office/drawing/2014/chart" uri="{C3380CC4-5D6E-409C-BE32-E72D297353CC}">
                <c16:uniqueId val="{00000003-BF6B-4519-A9E6-039F68626F94}"/>
              </c:ext>
            </c:extLst>
          </c:dPt>
          <c:dPt>
            <c:idx val="5"/>
            <c:invertIfNegative val="0"/>
            <c:bubble3D val="0"/>
            <c:spPr>
              <a:solidFill>
                <a:srgbClr val="D53D96"/>
              </a:solidFill>
              <a:ln>
                <a:noFill/>
              </a:ln>
              <a:effectLst/>
            </c:spPr>
            <c:extLst>
              <c:ext xmlns:c16="http://schemas.microsoft.com/office/drawing/2014/chart" uri="{C3380CC4-5D6E-409C-BE32-E72D297353CC}">
                <c16:uniqueId val="{00000005-BF6B-4519-A9E6-039F68626F94}"/>
              </c:ext>
            </c:extLst>
          </c:dPt>
          <c:dPt>
            <c:idx val="6"/>
            <c:invertIfNegative val="0"/>
            <c:bubble3D val="0"/>
            <c:spPr>
              <a:solidFill>
                <a:srgbClr val="D53D96"/>
              </a:solidFill>
              <a:ln>
                <a:noFill/>
              </a:ln>
              <a:effectLst/>
            </c:spPr>
            <c:extLst>
              <c:ext xmlns:c16="http://schemas.microsoft.com/office/drawing/2014/chart" uri="{C3380CC4-5D6E-409C-BE32-E72D297353CC}">
                <c16:uniqueId val="{00000007-BF6B-4519-A9E6-039F68626F94}"/>
              </c:ext>
            </c:extLst>
          </c:dPt>
          <c:dPt>
            <c:idx val="7"/>
            <c:invertIfNegative val="0"/>
            <c:bubble3D val="0"/>
            <c:spPr>
              <a:solidFill>
                <a:srgbClr val="D53D96"/>
              </a:solidFill>
              <a:ln>
                <a:noFill/>
              </a:ln>
              <a:effectLst/>
            </c:spPr>
            <c:extLst>
              <c:ext xmlns:c16="http://schemas.microsoft.com/office/drawing/2014/chart" uri="{C3380CC4-5D6E-409C-BE32-E72D297353CC}">
                <c16:uniqueId val="{00000009-BF6B-4519-A9E6-039F68626F94}"/>
              </c:ext>
            </c:extLst>
          </c:dPt>
          <c:dPt>
            <c:idx val="8"/>
            <c:invertIfNegative val="0"/>
            <c:bubble3D val="0"/>
            <c:spPr>
              <a:solidFill>
                <a:srgbClr val="D53D96"/>
              </a:solidFill>
              <a:ln>
                <a:noFill/>
              </a:ln>
              <a:effectLst/>
            </c:spPr>
            <c:extLst>
              <c:ext xmlns:c16="http://schemas.microsoft.com/office/drawing/2014/chart" uri="{C3380CC4-5D6E-409C-BE32-E72D297353CC}">
                <c16:uniqueId val="{0000000B-BF6B-4519-A9E6-039F68626F94}"/>
              </c:ext>
            </c:extLst>
          </c:dPt>
          <c:dPt>
            <c:idx val="9"/>
            <c:invertIfNegative val="0"/>
            <c:bubble3D val="0"/>
            <c:spPr>
              <a:solidFill>
                <a:srgbClr val="D53D96"/>
              </a:solidFill>
              <a:ln>
                <a:noFill/>
              </a:ln>
              <a:effectLst/>
            </c:spPr>
            <c:extLst>
              <c:ext xmlns:c16="http://schemas.microsoft.com/office/drawing/2014/chart" uri="{C3380CC4-5D6E-409C-BE32-E72D297353CC}">
                <c16:uniqueId val="{0000000D-BF6B-4519-A9E6-039F68626F94}"/>
              </c:ext>
            </c:extLst>
          </c:dPt>
          <c:dLbls>
            <c:dLbl>
              <c:idx val="9"/>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BF6B-4519-A9E6-039F68626F94}"/>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solidFill>
                    <a:latin typeface="Calibri (Body)"/>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Sheet1!$A$7:$A$16</c:f>
              <c:strCache>
                <c:ptCount val="10"/>
                <c:pt idx="0">
                  <c:v>CVPB2411</c:v>
                </c:pt>
                <c:pt idx="1">
                  <c:v>CMSN2407</c:v>
                </c:pt>
                <c:pt idx="2">
                  <c:v>CSHB2306</c:v>
                </c:pt>
                <c:pt idx="3">
                  <c:v>CVHM2410</c:v>
                </c:pt>
                <c:pt idx="4">
                  <c:v>CMSN2408</c:v>
                </c:pt>
                <c:pt idx="5">
                  <c:v>CFPT2407</c:v>
                </c:pt>
                <c:pt idx="6">
                  <c:v>CMBB2406</c:v>
                </c:pt>
                <c:pt idx="7">
                  <c:v>CVIB2305</c:v>
                </c:pt>
                <c:pt idx="8">
                  <c:v>CSTB2328</c:v>
                </c:pt>
                <c:pt idx="9">
                  <c:v>CSTB2333</c:v>
                </c:pt>
              </c:strCache>
            </c:strRef>
          </c:cat>
          <c:val>
            <c:numRef>
              <c:f>Sheet1!$B$7:$B$16</c:f>
              <c:numCache>
                <c:formatCode>0.00%</c:formatCode>
                <c:ptCount val="10"/>
                <c:pt idx="0">
                  <c:v>-0.52</c:v>
                </c:pt>
                <c:pt idx="1">
                  <c:v>-0.5</c:v>
                </c:pt>
                <c:pt idx="2">
                  <c:v>-0.5</c:v>
                </c:pt>
                <c:pt idx="3">
                  <c:v>-0.48</c:v>
                </c:pt>
                <c:pt idx="4">
                  <c:v>-0.43</c:v>
                </c:pt>
                <c:pt idx="5">
                  <c:v>0.15</c:v>
                </c:pt>
                <c:pt idx="6">
                  <c:v>0.16</c:v>
                </c:pt>
                <c:pt idx="7">
                  <c:v>0.20588234999999999</c:v>
                </c:pt>
                <c:pt idx="8">
                  <c:v>0.21428570999999999</c:v>
                </c:pt>
                <c:pt idx="9">
                  <c:v>0.46341462999999999</c:v>
                </c:pt>
              </c:numCache>
            </c:numRef>
          </c:val>
          <c:extLst>
            <c:ext xmlns:c16="http://schemas.microsoft.com/office/drawing/2014/chart" uri="{C3380CC4-5D6E-409C-BE32-E72D297353CC}">
              <c16:uniqueId val="{0000000E-BF6B-4519-A9E6-039F68626F94}"/>
            </c:ext>
          </c:extLst>
        </c:ser>
        <c:dLbls>
          <c:showLegendKey val="0"/>
          <c:showVal val="0"/>
          <c:showCatName val="0"/>
          <c:showSerName val="0"/>
          <c:showPercent val="0"/>
          <c:showBubbleSize val="0"/>
        </c:dLbls>
        <c:gapWidth val="75"/>
        <c:overlap val="-25"/>
        <c:axId val="49894959"/>
        <c:axId val="49876719"/>
      </c:barChart>
      <c:catAx>
        <c:axId val="49894959"/>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solidFill>
                <a:latin typeface="Calibri (Body)"/>
                <a:ea typeface="+mn-ea"/>
                <a:cs typeface="+mn-cs"/>
              </a:defRPr>
            </a:pPr>
            <a:endParaRPr lang="en-US"/>
          </a:p>
        </c:txPr>
        <c:crossAx val="49876719"/>
        <c:crosses val="autoZero"/>
        <c:auto val="1"/>
        <c:lblAlgn val="ctr"/>
        <c:lblOffset val="100"/>
        <c:tickMarkSkip val="1"/>
        <c:noMultiLvlLbl val="0"/>
      </c:catAx>
      <c:valAx>
        <c:axId val="49876719"/>
        <c:scaling>
          <c:orientation val="minMax"/>
          <c:max val="1"/>
          <c:min val="-1"/>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Calibri (Body)"/>
                <a:ea typeface="+mn-ea"/>
                <a:cs typeface="+mn-cs"/>
              </a:defRPr>
            </a:pPr>
            <a:endParaRPr lang="en-US"/>
          </a:p>
        </c:txPr>
        <c:crossAx val="49894959"/>
        <c:crosses val="autoZero"/>
        <c:crossBetween val="between"/>
        <c:majorUnit val="0.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700">
          <a:solidFill>
            <a:schemeClr val="tx1"/>
          </a:solidFill>
          <a:latin typeface="Calibri (Body)"/>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4825"/>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4402138" y="0"/>
            <a:ext cx="3368675" cy="504825"/>
          </a:xfrm>
          <a:prstGeom prst="rect">
            <a:avLst/>
          </a:prstGeom>
        </p:spPr>
        <p:txBody>
          <a:bodyPr vert="horz" lIns="91440" tIns="45720" rIns="91440" bIns="45720" rtlCol="0"/>
          <a:lstStyle>
            <a:lvl1pPr algn="r">
              <a:defRPr sz="1200"/>
            </a:lvl1pPr>
          </a:lstStyle>
          <a:p>
            <a:fld id="{A6748300-36AA-4255-B4DD-23F4A758A94E}" type="datetimeFigureOut">
              <a:rPr lang="vi-VN" smtClean="0"/>
              <a:t>27/12/2024</a:t>
            </a:fld>
            <a:endParaRPr lang="vi-VN"/>
          </a:p>
        </p:txBody>
      </p:sp>
      <p:sp>
        <p:nvSpPr>
          <p:cNvPr id="4" name="Slide Image Placeholder 3"/>
          <p:cNvSpPr>
            <a:spLocks noGrp="1" noRot="1" noChangeAspect="1"/>
          </p:cNvSpPr>
          <p:nvPr>
            <p:ph type="sldImg" idx="2"/>
          </p:nvPr>
        </p:nvSpPr>
        <p:spPr>
          <a:xfrm>
            <a:off x="2574925" y="1257300"/>
            <a:ext cx="2622550" cy="3394075"/>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777875" y="4840288"/>
            <a:ext cx="6216650" cy="39608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9553575"/>
            <a:ext cx="3368675" cy="504825"/>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4402138" y="9553575"/>
            <a:ext cx="3368675" cy="504825"/>
          </a:xfrm>
          <a:prstGeom prst="rect">
            <a:avLst/>
          </a:prstGeom>
        </p:spPr>
        <p:txBody>
          <a:bodyPr vert="horz" lIns="91440" tIns="45720" rIns="91440" bIns="45720" rtlCol="0" anchor="b"/>
          <a:lstStyle>
            <a:lvl1pPr algn="r">
              <a:defRPr sz="1200"/>
            </a:lvl1pPr>
          </a:lstStyle>
          <a:p>
            <a:fld id="{9D13E13F-1006-4726-A160-AB159545BFCA}" type="slidenum">
              <a:rPr lang="vi-VN" smtClean="0"/>
              <a:t>‹#›</a:t>
            </a:fld>
            <a:endParaRPr lang="vi-VN"/>
          </a:p>
        </p:txBody>
      </p:sp>
    </p:spTree>
    <p:extLst>
      <p:ext uri="{BB962C8B-B14F-4D97-AF65-F5344CB8AC3E}">
        <p14:creationId xmlns:p14="http://schemas.microsoft.com/office/powerpoint/2010/main" val="3486115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3E13F-1006-4726-A160-AB159545BFCA}" type="slidenum">
              <a:rPr lang="vi-VN" smtClean="0"/>
              <a:t>1</a:t>
            </a:fld>
            <a:endParaRPr lang="vi-VN"/>
          </a:p>
        </p:txBody>
      </p:sp>
    </p:spTree>
    <p:extLst>
      <p:ext uri="{BB962C8B-B14F-4D97-AF65-F5344CB8AC3E}">
        <p14:creationId xmlns:p14="http://schemas.microsoft.com/office/powerpoint/2010/main" val="3503361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EVS Research</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3664F726-4EC9-4785-A48A-11428F1E967C}" type="datetime1">
              <a:rPr lang="vi-VN" smtClean="0"/>
              <a:t>27/12/2024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EVS Research</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970E3674-316E-42B9-B299-7A15B71A35BA}" type="datetime1">
              <a:rPr lang="vi-VN" smtClean="0"/>
              <a:t>27/12/2024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EVS Research</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C20E0847-8546-4324-B140-DAA143FAAE6C}" type="datetime1">
              <a:rPr lang="vi-VN" smtClean="0"/>
              <a:t>27/12/2024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EVS Research</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4C3CD4C9-B232-4664-A8A4-88223F5BDB21}" type="datetime1">
              <a:rPr lang="vi-VN" smtClean="0"/>
              <a:t>27/12/2024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2389632" y="9745839"/>
            <a:ext cx="2487168" cy="153888"/>
          </a:xfrm>
        </p:spPr>
        <p:txBody>
          <a:bodyPr lIns="0" tIns="0" rIns="0" bIns="0"/>
          <a:lstStyle>
            <a:lvl1pPr algn="ctr">
              <a:defRPr sz="1000" b="1">
                <a:ln>
                  <a:noFill/>
                </a:ln>
                <a:gradFill>
                  <a:gsLst>
                    <a:gs pos="0">
                      <a:srgbClr val="4C2683"/>
                    </a:gs>
                    <a:gs pos="100000">
                      <a:srgbClr val="D53D96"/>
                    </a:gs>
                  </a:gsLst>
                  <a:lin ang="5400000" scaled="1"/>
                </a:gradFill>
                <a:latin typeface="+mn-lt"/>
              </a:defRPr>
            </a:lvl1pPr>
          </a:lstStyle>
          <a:p>
            <a:r>
              <a:rPr lang="en-US" dirty="0"/>
              <a:t>www.eves.com.vn</a:t>
            </a:r>
          </a:p>
        </p:txBody>
      </p:sp>
      <p:sp>
        <p:nvSpPr>
          <p:cNvPr id="4" name="Holder 4"/>
          <p:cNvSpPr>
            <a:spLocks noGrp="1"/>
          </p:cNvSpPr>
          <p:nvPr>
            <p:ph type="sldNum" sz="quarter" idx="7"/>
          </p:nvPr>
        </p:nvSpPr>
        <p:spPr>
          <a:xfrm>
            <a:off x="5529904" y="9745839"/>
            <a:ext cx="1787652" cy="153888"/>
          </a:xfrm>
        </p:spPr>
        <p:txBody>
          <a:bodyPr lIns="0" tIns="0" rIns="0" bIns="0"/>
          <a:lstStyle>
            <a:lvl1pPr algn="r">
              <a:defRPr sz="1000">
                <a:gradFill>
                  <a:gsLst>
                    <a:gs pos="0">
                      <a:srgbClr val="4C2683"/>
                    </a:gs>
                    <a:gs pos="100000">
                      <a:srgbClr val="D53D96"/>
                    </a:gs>
                  </a:gsLst>
                  <a:lin ang="5400000" scaled="1"/>
                </a:gradFill>
                <a:latin typeface="+mn-lt"/>
              </a:defRPr>
            </a:lvl1pPr>
          </a:lstStyle>
          <a:p>
            <a:r>
              <a:rPr lang="en-US" dirty="0"/>
              <a:t>Trang</a:t>
            </a:r>
          </a:p>
        </p:txBody>
      </p:sp>
      <p:sp>
        <p:nvSpPr>
          <p:cNvPr id="5" name="Title 4">
            <a:extLst>
              <a:ext uri="{FF2B5EF4-FFF2-40B4-BE49-F238E27FC236}">
                <a16:creationId xmlns:a16="http://schemas.microsoft.com/office/drawing/2014/main" id="{3ECB9C04-123A-4C36-8FC3-0EF2EE796EBC}"/>
              </a:ext>
            </a:extLst>
          </p:cNvPr>
          <p:cNvSpPr>
            <a:spLocks noGrp="1"/>
          </p:cNvSpPr>
          <p:nvPr>
            <p:ph type="title" hasCustomPrompt="1"/>
          </p:nvPr>
        </p:nvSpPr>
        <p:spPr>
          <a:xfrm>
            <a:off x="388620" y="402336"/>
            <a:ext cx="1287780" cy="283464"/>
          </a:xfrm>
          <a:ln>
            <a:solidFill>
              <a:schemeClr val="bg1"/>
            </a:solidFill>
          </a:ln>
        </p:spPr>
        <p:txBody>
          <a:bodyPr/>
          <a:lstStyle>
            <a:lvl1pPr>
              <a:defRPr b="1">
                <a:gradFill>
                  <a:gsLst>
                    <a:gs pos="0">
                      <a:srgbClr val="4C2683"/>
                    </a:gs>
                    <a:gs pos="100000">
                      <a:srgbClr val="D53D96"/>
                    </a:gs>
                  </a:gsLst>
                  <a:lin ang="5400000" scaled="1"/>
                </a:gradFill>
              </a:defRPr>
            </a:lvl1pPr>
          </a:lstStyle>
          <a:p>
            <a:r>
              <a:rPr lang="en-US" dirty="0"/>
              <a:t>DAILY RECAP</a:t>
            </a:r>
          </a:p>
        </p:txBody>
      </p:sp>
      <p:pic>
        <p:nvPicPr>
          <p:cNvPr id="6" name="Picture 13">
            <a:extLst>
              <a:ext uri="{FF2B5EF4-FFF2-40B4-BE49-F238E27FC236}">
                <a16:creationId xmlns:a16="http://schemas.microsoft.com/office/drawing/2014/main" id="{5818EAB3-CB79-4207-83B7-301BA1C9240C}"/>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4844" y="9514211"/>
            <a:ext cx="853002" cy="391789"/>
          </a:xfrm>
          <a:prstGeom prst="rect">
            <a:avLst/>
          </a:prstGeom>
          <a:noFill/>
          <a:extLst>
            <a:ext uri="{909E8E84-426E-40DD-AFC4-6F175D3DCCD1}">
              <a14:hiddenFill xmlns:a14="http://schemas.microsoft.com/office/drawing/2010/main">
                <a:solidFill>
                  <a:srgbClr val="FFFFFF"/>
                </a:solidFill>
              </a14:hiddenFill>
            </a:ext>
          </a:extLst>
        </p:spPr>
      </p:pic>
      <p:sp>
        <p:nvSpPr>
          <p:cNvPr id="12" name="Title 4">
            <a:extLst>
              <a:ext uri="{FF2B5EF4-FFF2-40B4-BE49-F238E27FC236}">
                <a16:creationId xmlns:a16="http://schemas.microsoft.com/office/drawing/2014/main" id="{59808F85-B767-4649-A3C1-210B8617D07D}"/>
              </a:ext>
            </a:extLst>
          </p:cNvPr>
          <p:cNvSpPr txBox="1">
            <a:spLocks/>
          </p:cNvSpPr>
          <p:nvPr userDrawn="1"/>
        </p:nvSpPr>
        <p:spPr>
          <a:xfrm>
            <a:off x="6029776" y="402336"/>
            <a:ext cx="1287780" cy="283464"/>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dirty="0"/>
              <a:t>27/12/2024</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r>
              <a:rPr lang="en-US"/>
              <a:t>EVS Research</a:t>
            </a:r>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50A28E32-50CB-4D5D-B572-572AE27B671F}" type="datetime1">
              <a:rPr lang="vi-VN" smtClean="0"/>
              <a:t>27/12/2024</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eves.com.vn/" TargetMode="External"/><Relationship Id="rId1" Type="http://schemas.openxmlformats.org/officeDocument/2006/relationships/slideLayout" Target="../slideLayouts/slideLayout5.xml"/><Relationship Id="rId5" Type="http://schemas.openxmlformats.org/officeDocument/2006/relationships/image" Target="../media/image2.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37">
            <a:extLst>
              <a:ext uri="{FF2B5EF4-FFF2-40B4-BE49-F238E27FC236}">
                <a16:creationId xmlns:a16="http://schemas.microsoft.com/office/drawing/2014/main" id="{A29DA802-6F90-4F90-8588-0F15414C99F1}"/>
              </a:ext>
            </a:extLst>
          </p:cNvPr>
          <p:cNvPicPr/>
          <p:nvPr/>
        </p:nvPicPr>
        <p:blipFill rotWithShape="1">
          <a:blip r:embed="rId3"/>
          <a:srcRect r="28337"/>
          <a:stretch/>
        </p:blipFill>
        <p:spPr bwMode="auto">
          <a:xfrm flipH="1">
            <a:off x="446393" y="204003"/>
            <a:ext cx="6878017" cy="695060"/>
          </a:xfrm>
          <a:prstGeom prst="rect">
            <a:avLst/>
          </a:prstGeom>
          <a:ln>
            <a:noFill/>
          </a:ln>
          <a:extLst>
            <a:ext uri="{53640926-AAD7-44D8-BBD7-CCE9431645EC}">
              <a14:shadowObscured xmlns:a14="http://schemas.microsoft.com/office/drawing/2010/main"/>
            </a:ext>
          </a:extLst>
        </p:spPr>
      </p:pic>
      <p:sp>
        <p:nvSpPr>
          <p:cNvPr id="2" name="Footer Placeholder 1">
            <a:extLst>
              <a:ext uri="{FF2B5EF4-FFF2-40B4-BE49-F238E27FC236}">
                <a16:creationId xmlns:a16="http://schemas.microsoft.com/office/drawing/2014/main" id="{1ADEE014-1C8D-45F7-924B-4B831F367CB7}"/>
              </a:ext>
            </a:extLst>
          </p:cNvPr>
          <p:cNvSpPr>
            <a:spLocks noGrp="1"/>
          </p:cNvSpPr>
          <p:nvPr>
            <p:ph type="ftr" sz="quarter" idx="5"/>
          </p:nvPr>
        </p:nvSpPr>
        <p:spPr/>
        <p:txBody>
          <a:bodyPr/>
          <a:lstStyle/>
          <a:p>
            <a:r>
              <a:rPr lang="en-US"/>
              <a:t>www.eves.com.vn</a:t>
            </a:r>
            <a:endParaRPr lang="en-US" dirty="0"/>
          </a:p>
        </p:txBody>
      </p:sp>
      <p:sp>
        <p:nvSpPr>
          <p:cNvPr id="3" name="Slide Number Placeholder 2">
            <a:extLst>
              <a:ext uri="{FF2B5EF4-FFF2-40B4-BE49-F238E27FC236}">
                <a16:creationId xmlns:a16="http://schemas.microsoft.com/office/drawing/2014/main" id="{987253DA-3465-407A-9050-01E7A5B50065}"/>
              </a:ext>
            </a:extLst>
          </p:cNvPr>
          <p:cNvSpPr>
            <a:spLocks noGrp="1"/>
          </p:cNvSpPr>
          <p:nvPr>
            <p:ph type="sldNum" sz="quarter" idx="7"/>
          </p:nvPr>
        </p:nvSpPr>
        <p:spPr/>
        <p:txBody>
          <a:bodyPr/>
          <a:lstStyle/>
          <a:p>
            <a:r>
              <a:rPr lang="en-US" dirty="0"/>
              <a:t>Trang 1</a:t>
            </a:r>
          </a:p>
        </p:txBody>
      </p:sp>
      <p:sp>
        <p:nvSpPr>
          <p:cNvPr id="5" name="TextBox 4">
            <a:extLst>
              <a:ext uri="{FF2B5EF4-FFF2-40B4-BE49-F238E27FC236}">
                <a16:creationId xmlns:a16="http://schemas.microsoft.com/office/drawing/2014/main" id="{40157926-1D6D-48DC-B120-DD9AE4827651}"/>
              </a:ext>
            </a:extLst>
          </p:cNvPr>
          <p:cNvSpPr txBox="1"/>
          <p:nvPr/>
        </p:nvSpPr>
        <p:spPr>
          <a:xfrm>
            <a:off x="400953" y="1138535"/>
            <a:ext cx="6849362" cy="461665"/>
          </a:xfrm>
          <a:prstGeom prst="rect">
            <a:avLst/>
          </a:prstGeom>
          <a:noFill/>
        </p:spPr>
        <p:txBody>
          <a:bodyPr wrap="square" rtlCol="0">
            <a:spAutoFit/>
          </a:bodyPr>
          <a:lstStyle/>
          <a:p>
            <a:pPr algn="ctr"/>
            <a:r>
              <a:rPr lang="en-US" sz="2400" b="1" dirty="0">
                <a:solidFill>
                  <a:schemeClr val="tx1"/>
                </a:solidFill>
                <a:latin typeface="Calibri (Headings)"/>
              </a:rPr>
              <a:t>XANH VỎ ĐỎ LÒNG</a:t>
            </a:r>
            <a:endParaRPr lang="vi-VN" sz="2400" b="1" dirty="0">
              <a:solidFill>
                <a:schemeClr val="tx1"/>
              </a:solidFill>
              <a:latin typeface="Calibri (Headings)"/>
            </a:endParaRPr>
          </a:p>
        </p:txBody>
      </p:sp>
      <p:sp>
        <p:nvSpPr>
          <p:cNvPr id="6" name="TextBox 5">
            <a:extLst>
              <a:ext uri="{FF2B5EF4-FFF2-40B4-BE49-F238E27FC236}">
                <a16:creationId xmlns:a16="http://schemas.microsoft.com/office/drawing/2014/main" id="{4CD092E9-603F-4103-B105-740D3E5D34E0}"/>
              </a:ext>
            </a:extLst>
          </p:cNvPr>
          <p:cNvSpPr txBox="1"/>
          <p:nvPr/>
        </p:nvSpPr>
        <p:spPr>
          <a:xfrm>
            <a:off x="428168" y="1939869"/>
            <a:ext cx="2033231" cy="276999"/>
          </a:xfrm>
          <a:prstGeom prst="rect">
            <a:avLst/>
          </a:prstGeom>
          <a:noFill/>
        </p:spPr>
        <p:txBody>
          <a:bodyPr wrap="square" rtlCol="0">
            <a:spAutoFit/>
          </a:bodyPr>
          <a:lstStyle/>
          <a:p>
            <a:r>
              <a:rPr lang="en-US" sz="1200" b="1" dirty="0">
                <a:solidFill>
                  <a:schemeClr val="bg1"/>
                </a:solidFill>
                <a:latin typeface="+mj-lt"/>
              </a:rPr>
              <a:t>THỐNG KÊ THỊ TRƯỜNG</a:t>
            </a:r>
            <a:endParaRPr lang="vi-VN" sz="1200" b="1" dirty="0">
              <a:solidFill>
                <a:schemeClr val="bg1"/>
              </a:solidFill>
              <a:latin typeface="+mj-lt"/>
            </a:endParaRPr>
          </a:p>
        </p:txBody>
      </p:sp>
      <p:sp>
        <p:nvSpPr>
          <p:cNvPr id="7" name="TextBox 6">
            <a:extLst>
              <a:ext uri="{FF2B5EF4-FFF2-40B4-BE49-F238E27FC236}">
                <a16:creationId xmlns:a16="http://schemas.microsoft.com/office/drawing/2014/main" id="{F63FC184-9056-4239-9743-07928C2C7B45}"/>
              </a:ext>
            </a:extLst>
          </p:cNvPr>
          <p:cNvSpPr txBox="1"/>
          <p:nvPr/>
        </p:nvSpPr>
        <p:spPr>
          <a:xfrm>
            <a:off x="451837" y="328151"/>
            <a:ext cx="5265533" cy="461665"/>
          </a:xfrm>
          <a:prstGeom prst="rect">
            <a:avLst/>
          </a:prstGeom>
          <a:noFill/>
        </p:spPr>
        <p:txBody>
          <a:bodyPr wrap="square" rtlCol="0">
            <a:spAutoFit/>
          </a:bodyPr>
          <a:lstStyle/>
          <a:p>
            <a:pPr algn="l"/>
            <a:r>
              <a:rPr lang="en-US" sz="2400" b="1" dirty="0">
                <a:solidFill>
                  <a:schemeClr val="bg1"/>
                </a:solidFill>
                <a:latin typeface="+mj-lt"/>
              </a:rPr>
              <a:t>DAILY RECAP – </a:t>
            </a:r>
            <a:r>
              <a:rPr lang="en-US" sz="2400" b="1" dirty="0">
                <a:solidFill>
                  <a:schemeClr val="bg1"/>
                </a:solidFill>
                <a:latin typeface="Calibri (Headings)"/>
              </a:rPr>
              <a:t>27/12/2024</a:t>
            </a:r>
          </a:p>
        </p:txBody>
      </p:sp>
      <p:sp>
        <p:nvSpPr>
          <p:cNvPr id="8" name="TextBox 7">
            <a:extLst>
              <a:ext uri="{FF2B5EF4-FFF2-40B4-BE49-F238E27FC236}">
                <a16:creationId xmlns:a16="http://schemas.microsoft.com/office/drawing/2014/main" id="{AF2D3759-5BCF-47C0-B855-B1AD3FC993EC}"/>
              </a:ext>
            </a:extLst>
          </p:cNvPr>
          <p:cNvSpPr txBox="1"/>
          <p:nvPr/>
        </p:nvSpPr>
        <p:spPr>
          <a:xfrm>
            <a:off x="5646613" y="325767"/>
            <a:ext cx="1603702" cy="400110"/>
          </a:xfrm>
          <a:prstGeom prst="rect">
            <a:avLst/>
          </a:prstGeom>
          <a:noFill/>
        </p:spPr>
        <p:txBody>
          <a:bodyPr wrap="square" rtlCol="0">
            <a:spAutoFit/>
          </a:bodyPr>
          <a:lstStyle/>
          <a:p>
            <a:pPr algn="r"/>
            <a:r>
              <a:rPr lang="en-US" sz="2000" b="1" dirty="0">
                <a:solidFill>
                  <a:schemeClr val="bg1"/>
                </a:solidFill>
                <a:latin typeface="+mj-lt"/>
              </a:rPr>
              <a:t>EVS Research</a:t>
            </a:r>
            <a:endParaRPr lang="vi-VN" sz="900" b="1" dirty="0">
              <a:solidFill>
                <a:schemeClr val="bg1"/>
              </a:solidFill>
              <a:latin typeface="+mj-lt"/>
            </a:endParaRPr>
          </a:p>
        </p:txBody>
      </p:sp>
      <p:cxnSp>
        <p:nvCxnSpPr>
          <p:cNvPr id="9" name="Straight Connector 8">
            <a:extLst>
              <a:ext uri="{FF2B5EF4-FFF2-40B4-BE49-F238E27FC236}">
                <a16:creationId xmlns:a16="http://schemas.microsoft.com/office/drawing/2014/main" id="{E79914B9-341A-4A8E-A995-A6BFE375D6CF}"/>
              </a:ext>
            </a:extLst>
          </p:cNvPr>
          <p:cNvCxnSpPr>
            <a:cxnSpLocks/>
          </p:cNvCxnSpPr>
          <p:nvPr/>
        </p:nvCxnSpPr>
        <p:spPr>
          <a:xfrm>
            <a:off x="5610753" y="348444"/>
            <a:ext cx="0" cy="40617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42B4075-1661-4F92-A49F-82FFA4D0A28F}"/>
              </a:ext>
            </a:extLst>
          </p:cNvPr>
          <p:cNvGrpSpPr/>
          <p:nvPr/>
        </p:nvGrpSpPr>
        <p:grpSpPr>
          <a:xfrm>
            <a:off x="4574310" y="1851074"/>
            <a:ext cx="2749530" cy="269492"/>
            <a:chOff x="4574880" y="1663714"/>
            <a:chExt cx="2749530" cy="269492"/>
          </a:xfrm>
        </p:grpSpPr>
        <p:pic>
          <p:nvPicPr>
            <p:cNvPr id="11" name="Picture 10">
              <a:extLst>
                <a:ext uri="{FF2B5EF4-FFF2-40B4-BE49-F238E27FC236}">
                  <a16:creationId xmlns:a16="http://schemas.microsoft.com/office/drawing/2014/main" id="{D23826C8-63B4-4BD9-8269-22F7767282A8}"/>
                </a:ext>
              </a:extLst>
            </p:cNvPr>
            <p:cNvPicPr/>
            <p:nvPr/>
          </p:nvPicPr>
          <p:blipFill rotWithShape="1">
            <a:blip r:embed="rId3"/>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12" name="TextBox 11">
              <a:extLst>
                <a:ext uri="{FF2B5EF4-FFF2-40B4-BE49-F238E27FC236}">
                  <a16:creationId xmlns:a16="http://schemas.microsoft.com/office/drawing/2014/main" id="{BFCB5A4A-5400-449B-93EA-0FA33EFF7967}"/>
                </a:ext>
              </a:extLst>
            </p:cNvPr>
            <p:cNvSpPr txBox="1"/>
            <p:nvPr/>
          </p:nvSpPr>
          <p:spPr>
            <a:xfrm>
              <a:off x="4580495" y="1668372"/>
              <a:ext cx="1602420" cy="246221"/>
            </a:xfrm>
            <a:prstGeom prst="rect">
              <a:avLst/>
            </a:prstGeom>
            <a:noFill/>
          </p:spPr>
          <p:txBody>
            <a:bodyPr wrap="square" rtlCol="0">
              <a:spAutoFit/>
            </a:bodyPr>
            <a:lstStyle/>
            <a:p>
              <a:r>
                <a:rPr lang="en-US" sz="1000" b="1" dirty="0">
                  <a:solidFill>
                    <a:schemeClr val="bg1"/>
                  </a:solidFill>
                  <a:latin typeface="+mj-lt"/>
                </a:rPr>
                <a:t>THỊ TRƯỜNG THẾ GIỚI</a:t>
              </a:r>
              <a:endParaRPr lang="vi-VN" sz="1000" b="1" dirty="0">
                <a:solidFill>
                  <a:schemeClr val="bg1"/>
                </a:solidFill>
                <a:latin typeface="+mj-lt"/>
              </a:endParaRPr>
            </a:p>
          </p:txBody>
        </p:sp>
      </p:grpSp>
      <p:grpSp>
        <p:nvGrpSpPr>
          <p:cNvPr id="13" name="Group 12">
            <a:extLst>
              <a:ext uri="{FF2B5EF4-FFF2-40B4-BE49-F238E27FC236}">
                <a16:creationId xmlns:a16="http://schemas.microsoft.com/office/drawing/2014/main" id="{499559B6-049A-4736-A677-A6FD115E104F}"/>
              </a:ext>
            </a:extLst>
          </p:cNvPr>
          <p:cNvGrpSpPr/>
          <p:nvPr/>
        </p:nvGrpSpPr>
        <p:grpSpPr>
          <a:xfrm>
            <a:off x="4588945" y="3257370"/>
            <a:ext cx="2752412" cy="260477"/>
            <a:chOff x="4568611" y="3532536"/>
            <a:chExt cx="2752412" cy="260477"/>
          </a:xfrm>
        </p:grpSpPr>
        <p:pic>
          <p:nvPicPr>
            <p:cNvPr id="14" name="Picture 13">
              <a:extLst>
                <a:ext uri="{FF2B5EF4-FFF2-40B4-BE49-F238E27FC236}">
                  <a16:creationId xmlns:a16="http://schemas.microsoft.com/office/drawing/2014/main" id="{1BA9E187-DCF3-492F-A5B5-979C925EFFDB}"/>
                </a:ext>
              </a:extLst>
            </p:cNvPr>
            <p:cNvPicPr/>
            <p:nvPr/>
          </p:nvPicPr>
          <p:blipFill rotWithShape="1">
            <a:blip r:embed="rId3"/>
            <a:srcRect r="28337"/>
            <a:stretch/>
          </p:blipFill>
          <p:spPr bwMode="auto">
            <a:xfrm flipH="1">
              <a:off x="4568611" y="3549060"/>
              <a:ext cx="2752412" cy="243953"/>
            </a:xfrm>
            <a:prstGeom prst="rect">
              <a:avLst/>
            </a:prstGeom>
            <a:ln>
              <a:noFill/>
            </a:ln>
            <a:extLst>
              <a:ext uri="{53640926-AAD7-44D8-BBD7-CCE9431645EC}">
                <a14:shadowObscured xmlns:a14="http://schemas.microsoft.com/office/drawing/2010/main"/>
              </a:ext>
            </a:extLst>
          </p:spPr>
        </p:pic>
        <p:sp>
          <p:nvSpPr>
            <p:cNvPr id="15" name="TextBox 14">
              <a:extLst>
                <a:ext uri="{FF2B5EF4-FFF2-40B4-BE49-F238E27FC236}">
                  <a16:creationId xmlns:a16="http://schemas.microsoft.com/office/drawing/2014/main" id="{767DB8DC-ACCA-4AF1-B0B1-F3011F12ADA7}"/>
                </a:ext>
              </a:extLst>
            </p:cNvPr>
            <p:cNvSpPr txBox="1"/>
            <p:nvPr/>
          </p:nvSpPr>
          <p:spPr>
            <a:xfrm>
              <a:off x="4580495" y="3532536"/>
              <a:ext cx="1940520" cy="246221"/>
            </a:xfrm>
            <a:prstGeom prst="rect">
              <a:avLst/>
            </a:prstGeom>
            <a:noFill/>
          </p:spPr>
          <p:txBody>
            <a:bodyPr wrap="square" rtlCol="0">
              <a:spAutoFit/>
            </a:bodyPr>
            <a:lstStyle/>
            <a:p>
              <a:r>
                <a:rPr lang="en-US" sz="1000" b="1" dirty="0">
                  <a:solidFill>
                    <a:schemeClr val="bg1"/>
                  </a:solidFill>
                  <a:latin typeface="+mj-lt"/>
                </a:rPr>
                <a:t>THỊ TRƯỜNG HÀNG HÓA</a:t>
              </a:r>
              <a:endParaRPr lang="vi-VN" sz="1000" b="1" dirty="0">
                <a:solidFill>
                  <a:schemeClr val="bg1"/>
                </a:solidFill>
                <a:latin typeface="+mj-lt"/>
              </a:endParaRPr>
            </a:p>
          </p:txBody>
        </p:sp>
      </p:grpSp>
      <p:sp>
        <p:nvSpPr>
          <p:cNvPr id="16" name="TextBox 15">
            <a:extLst>
              <a:ext uri="{FF2B5EF4-FFF2-40B4-BE49-F238E27FC236}">
                <a16:creationId xmlns:a16="http://schemas.microsoft.com/office/drawing/2014/main" id="{3F9C61D8-2C1C-475E-B54F-41E89B5A94DE}"/>
              </a:ext>
            </a:extLst>
          </p:cNvPr>
          <p:cNvSpPr txBox="1"/>
          <p:nvPr/>
        </p:nvSpPr>
        <p:spPr>
          <a:xfrm>
            <a:off x="460537" y="2178765"/>
            <a:ext cx="3959063" cy="4708981"/>
          </a:xfrm>
          <a:prstGeom prst="rect">
            <a:avLst/>
          </a:prstGeom>
          <a:noFill/>
        </p:spPr>
        <p:txBody>
          <a:bodyPr wrap="square" rtlCol="0">
            <a:spAutoFit/>
          </a:bodyPr>
          <a:lstStyle/>
          <a:p>
            <a:pPr marL="171450" indent="-171450" algn="just">
              <a:spcBef>
                <a:spcPts val="300"/>
              </a:spcBef>
              <a:spcAft>
                <a:spcPts val="300"/>
              </a:spcAft>
              <a:buClr>
                <a:srgbClr val="D53D96"/>
              </a:buClr>
              <a:buFont typeface="Wingdings" panose="05000000000000000000" pitchFamily="2" charset="2"/>
              <a:buChar char="§"/>
            </a:pPr>
            <a:r>
              <a:rPr lang="en-US"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Thị</a:t>
            </a:r>
            <a:r>
              <a:rPr lang="en-US" sz="11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trường</a:t>
            </a:r>
            <a:r>
              <a:rPr lang="en-US" sz="11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chứng</a:t>
            </a:r>
            <a:r>
              <a:rPr lang="en-US" sz="11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khoán</a:t>
            </a:r>
            <a:r>
              <a:rPr lang="en-US" sz="11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Mỹ</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tăng</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phiên</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thứ</a:t>
            </a:r>
            <a:r>
              <a:rPr lang="en-US" sz="1100" dirty="0">
                <a:effectLst/>
                <a:latin typeface="Calibri" panose="020F0502020204030204" pitchFamily="34" charset="0"/>
                <a:ea typeface="Aptos" panose="020B0004020202020204" pitchFamily="34" charset="0"/>
              </a:rPr>
              <a:t> 5 </a:t>
            </a:r>
            <a:r>
              <a:rPr lang="en-US" sz="1100" dirty="0" err="1">
                <a:effectLst/>
                <a:latin typeface="Calibri" panose="020F0502020204030204" pitchFamily="34" charset="0"/>
                <a:ea typeface="Aptos" panose="020B0004020202020204" pitchFamily="34" charset="0"/>
              </a:rPr>
              <a:t>liên</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tiếp</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trong</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bối</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cảnh</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số</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đơn</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xin</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trợ</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cấp</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thất</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nghiệp</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mới</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giảm</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xuống</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mức</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thấp</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nhất</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xuyên</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suốt</a:t>
            </a:r>
            <a:r>
              <a:rPr lang="en-US" sz="1100" dirty="0">
                <a:effectLst/>
                <a:latin typeface="Calibri" panose="020F0502020204030204" pitchFamily="34" charset="0"/>
                <a:ea typeface="Aptos" panose="020B0004020202020204" pitchFamily="34" charset="0"/>
              </a:rPr>
              <a:t> 1 </a:t>
            </a:r>
            <a:r>
              <a:rPr lang="en-US" sz="1100" dirty="0" err="1">
                <a:effectLst/>
                <a:latin typeface="Calibri" panose="020F0502020204030204" pitchFamily="34" charset="0"/>
                <a:ea typeface="Aptos" panose="020B0004020202020204" pitchFamily="34" charset="0"/>
              </a:rPr>
              <a:t>tháng</a:t>
            </a:r>
            <a:r>
              <a:rPr lang="en-US" sz="1100" dirty="0">
                <a:effectLst/>
                <a:latin typeface="Calibri" panose="020F0502020204030204" pitchFamily="34" charset="0"/>
                <a:ea typeface="Aptos" panose="020B0004020202020204" pitchFamily="34" charset="0"/>
              </a:rPr>
              <a:t> qua. </a:t>
            </a:r>
          </a:p>
          <a:p>
            <a:pPr marL="171450" indent="-171450" algn="just">
              <a:spcBef>
                <a:spcPts val="300"/>
              </a:spcBef>
              <a:spcAft>
                <a:spcPts val="300"/>
              </a:spcAft>
              <a:buClr>
                <a:srgbClr val="D53D96"/>
              </a:buClr>
              <a:buFont typeface="Wingdings" panose="05000000000000000000" pitchFamily="2" charset="2"/>
              <a:buChar char="§"/>
            </a:pPr>
            <a:r>
              <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rPr>
              <a:t>VN-Index</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tăng</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2,27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điểm</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lên</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1.275,14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điểm</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với</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thanh</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khoản</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đạt</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16.828,3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tỷ</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đồng</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Thị</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trường</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phiên</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nay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tiếp</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tục</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dao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động</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trong</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biên</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độ</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hẹp</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quanh</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vùng</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1.270 – 1.275 </a:t>
            </a:r>
            <a:r>
              <a:rPr lang="en-US" sz="1100" dirty="0" err="1">
                <a:solidFill>
                  <a:schemeClr val="tx1"/>
                </a:solidFill>
                <a:effectLst/>
                <a:latin typeface="Calibri" panose="020F0502020204030204" pitchFamily="34" charset="0"/>
                <a:ea typeface="Aptos" panose="020B0004020202020204" pitchFamily="34" charset="0"/>
                <a:cs typeface="Times New Roman" panose="02020603050405020304" pitchFamily="18" charset="0"/>
              </a:rPr>
              <a:t>điểm</a:t>
            </a:r>
            <a:r>
              <a:rPr lang="en-US" sz="1100" dirty="0">
                <a:solidFill>
                  <a:schemeClr val="tx1"/>
                </a:solidFill>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Đà</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tăng</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chủ</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yếu</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được</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bổ</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trợ</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bởi</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nhóm</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cổ</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phiếu</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vốn</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hóa</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lớn</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bao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gồm</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nhóm</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Ngân</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Hàng</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(+0,88%)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và</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Chứng</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Khoán</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(+0,31%)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giúp</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chỉ</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số</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chung</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đóng</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cửa</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tăng</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nhẹ</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bất</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chấp</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số</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mã</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giảm</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có</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tỉ</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trọng</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cao</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hơn</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so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với</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số</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mã</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 </a:t>
            </a:r>
            <a:r>
              <a:rPr lang="en-US" sz="1100" dirty="0" err="1">
                <a:solidFill>
                  <a:schemeClr val="tx1"/>
                </a:solidFill>
                <a:latin typeface="Calibri" panose="020F0502020204030204" pitchFamily="34" charset="0"/>
                <a:ea typeface="Aptos" panose="020B0004020202020204" pitchFamily="34" charset="0"/>
                <a:cs typeface="Times New Roman" panose="02020603050405020304" pitchFamily="18" charset="0"/>
              </a:rPr>
              <a:t>tăng</a:t>
            </a:r>
            <a:r>
              <a:rPr lang="en-US" sz="1100" dirty="0">
                <a:solidFill>
                  <a:schemeClr val="tx1"/>
                </a:solidFill>
                <a:latin typeface="Calibri" panose="020F0502020204030204" pitchFamily="34" charset="0"/>
                <a:ea typeface="Aptos" panose="020B0004020202020204" pitchFamily="34" charset="0"/>
                <a:cs typeface="Times New Roman" panose="02020603050405020304" pitchFamily="18" charset="0"/>
              </a:rPr>
              <a:t>.</a:t>
            </a:r>
          </a:p>
          <a:p>
            <a:pPr marL="171450" indent="-171450" algn="just">
              <a:spcBef>
                <a:spcPts val="300"/>
              </a:spcBef>
              <a:spcAft>
                <a:spcPts val="300"/>
              </a:spcAft>
              <a:buClr>
                <a:srgbClr val="D53D96"/>
              </a:buClr>
              <a:buFont typeface="Wingdings" panose="05000000000000000000" pitchFamily="2" charset="2"/>
              <a:buChar char="§"/>
            </a:pPr>
            <a:r>
              <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rPr>
              <a:t>Nhóm cổ phiếu VN30</a:t>
            </a:r>
            <a:r>
              <a:rPr lang="en-US" sz="11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tăng</a:t>
            </a:r>
            <a:r>
              <a:rPr lang="en-US" sz="1100" dirty="0">
                <a:effectLst/>
                <a:latin typeface="Calibri" panose="020F0502020204030204" pitchFamily="34" charset="0"/>
                <a:ea typeface="Aptos" panose="020B0004020202020204" pitchFamily="34" charset="0"/>
                <a:cs typeface="Times New Roman" panose="02020603050405020304" pitchFamily="18" charset="0"/>
              </a:rPr>
              <a:t> 4,16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điểm</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lên</a:t>
            </a:r>
            <a:r>
              <a:rPr lang="en-US" sz="1100" dirty="0">
                <a:effectLst/>
                <a:latin typeface="Calibri" panose="020F0502020204030204" pitchFamily="34" charset="0"/>
                <a:ea typeface="Aptos" panose="020B0004020202020204" pitchFamily="34" charset="0"/>
                <a:cs typeface="Times New Roman" panose="02020603050405020304" pitchFamily="18" charset="0"/>
              </a:rPr>
              <a:t> 1.346,84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điểm</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với</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sắc</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xanh</a:t>
            </a:r>
            <a:r>
              <a:rPr lang="en-US" sz="1100" dirty="0">
                <a:latin typeface="Calibri" panose="020F0502020204030204" pitchFamily="34" charset="0"/>
                <a:ea typeface="Aptos" panose="020B0004020202020204" pitchFamily="34" charset="0"/>
                <a:cs typeface="Times New Roman" panose="02020603050405020304" pitchFamily="18" charset="0"/>
              </a:rPr>
              <a:t> </a:t>
            </a:r>
            <a:r>
              <a:rPr lang="en-US" sz="1100" dirty="0" err="1">
                <a:latin typeface="Calibri" panose="020F0502020204030204" pitchFamily="34" charset="0"/>
                <a:ea typeface="Aptos" panose="020B0004020202020204" pitchFamily="34" charset="0"/>
                <a:cs typeface="Times New Roman" panose="02020603050405020304" pitchFamily="18" charset="0"/>
              </a:rPr>
              <a:t>chiếm</a:t>
            </a:r>
            <a:r>
              <a:rPr lang="en-US" sz="1100" dirty="0">
                <a:latin typeface="Calibri" panose="020F0502020204030204" pitchFamily="34" charset="0"/>
                <a:ea typeface="Aptos" panose="020B0004020202020204" pitchFamily="34" charset="0"/>
                <a:cs typeface="Times New Roman" panose="02020603050405020304" pitchFamily="18" charset="0"/>
              </a:rPr>
              <a:t> </a:t>
            </a:r>
            <a:r>
              <a:rPr lang="en-US" sz="1100" dirty="0" err="1">
                <a:latin typeface="Calibri" panose="020F0502020204030204" pitchFamily="34" charset="0"/>
                <a:ea typeface="Aptos" panose="020B0004020202020204" pitchFamily="34" charset="0"/>
                <a:cs typeface="Times New Roman" panose="02020603050405020304" pitchFamily="18" charset="0"/>
              </a:rPr>
              <a:t>ưu</a:t>
            </a:r>
            <a:r>
              <a:rPr lang="en-US" sz="1100" dirty="0">
                <a:latin typeface="Calibri" panose="020F0502020204030204" pitchFamily="34" charset="0"/>
                <a:ea typeface="Aptos" panose="020B0004020202020204" pitchFamily="34" charset="0"/>
                <a:cs typeface="Times New Roman" panose="02020603050405020304" pitchFamily="18" charset="0"/>
              </a:rPr>
              <a:t> </a:t>
            </a:r>
            <a:r>
              <a:rPr lang="en-US" sz="1100" dirty="0" err="1">
                <a:latin typeface="Calibri" panose="020F0502020204030204" pitchFamily="34" charset="0"/>
                <a:ea typeface="Aptos" panose="020B0004020202020204" pitchFamily="34" charset="0"/>
                <a:cs typeface="Times New Roman" panose="02020603050405020304" pitchFamily="18" charset="0"/>
              </a:rPr>
              <a:t>thế</a:t>
            </a:r>
            <a:r>
              <a:rPr lang="en-US" sz="1100" dirty="0">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khi</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có</a:t>
            </a:r>
            <a:r>
              <a:rPr lang="en-US" sz="1100" dirty="0">
                <a:effectLst/>
                <a:latin typeface="Calibri" panose="020F0502020204030204" pitchFamily="34" charset="0"/>
                <a:ea typeface="Aptos" panose="020B0004020202020204" pitchFamily="34" charset="0"/>
                <a:cs typeface="Times New Roman" panose="02020603050405020304" pitchFamily="18" charset="0"/>
              </a:rPr>
              <a:t> 13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mã</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latin typeface="Calibri" panose="020F0502020204030204" pitchFamily="34" charset="0"/>
                <a:ea typeface="Aptos" panose="020B0004020202020204" pitchFamily="34" charset="0"/>
                <a:cs typeface="Times New Roman" panose="02020603050405020304" pitchFamily="18" charset="0"/>
              </a:rPr>
              <a:t>tăng</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điểm</a:t>
            </a:r>
            <a:r>
              <a:rPr lang="en-US" sz="1100" dirty="0">
                <a:effectLst/>
                <a:latin typeface="Calibri" panose="020F0502020204030204" pitchFamily="34" charset="0"/>
                <a:ea typeface="Aptos" panose="020B0004020202020204" pitchFamily="34" charset="0"/>
                <a:cs typeface="Times New Roman" panose="02020603050405020304" pitchFamily="18" charset="0"/>
              </a:rPr>
              <a:t>, 7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mã</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không</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đổi</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và</a:t>
            </a:r>
            <a:r>
              <a:rPr lang="en-US" sz="1100" dirty="0">
                <a:effectLst/>
                <a:latin typeface="Calibri" panose="020F0502020204030204" pitchFamily="34" charset="0"/>
                <a:ea typeface="Aptos" panose="020B0004020202020204" pitchFamily="34" charset="0"/>
                <a:cs typeface="Times New Roman" panose="02020603050405020304" pitchFamily="18" charset="0"/>
              </a:rPr>
              <a:t> 10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mã</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latin typeface="Calibri" panose="020F0502020204030204" pitchFamily="34" charset="0"/>
                <a:ea typeface="Aptos" panose="020B0004020202020204" pitchFamily="34" charset="0"/>
                <a:cs typeface="Times New Roman" panose="02020603050405020304" pitchFamily="18" charset="0"/>
              </a:rPr>
              <a:t>giảm</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điểm</a:t>
            </a:r>
            <a:r>
              <a:rPr lang="en-US" sz="1100" dirty="0">
                <a:effectLst/>
                <a:latin typeface="Calibri" panose="020F0502020204030204" pitchFamily="34" charset="0"/>
                <a:ea typeface="Aptos" panose="020B0004020202020204" pitchFamily="34" charset="0"/>
                <a:cs typeface="Times New Roman" panose="02020603050405020304" pitchFamily="18" charset="0"/>
              </a:rPr>
              <a:t>. Trong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đó</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tác</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động</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tích</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cực</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nhất</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đến</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chỉ</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số</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chung</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xuất</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phát</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từ</a:t>
            </a:r>
            <a:r>
              <a:rPr lang="en-US" sz="1100" dirty="0">
                <a:effectLst/>
                <a:latin typeface="Calibri" panose="020F0502020204030204" pitchFamily="34" charset="0"/>
                <a:ea typeface="Aptos" panose="020B0004020202020204" pitchFamily="34" charset="0"/>
                <a:cs typeface="Times New Roman" panose="02020603050405020304" pitchFamily="18" charset="0"/>
              </a:rPr>
              <a:t> CTG (+1,57%), HDB (+3,31%)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và</a:t>
            </a:r>
            <a:r>
              <a:rPr lang="en-US" sz="1100" dirty="0">
                <a:effectLst/>
                <a:latin typeface="Calibri" panose="020F0502020204030204" pitchFamily="34" charset="0"/>
                <a:ea typeface="Aptos" panose="020B0004020202020204" pitchFamily="34" charset="0"/>
                <a:cs typeface="Times New Roman" panose="02020603050405020304" pitchFamily="18" charset="0"/>
              </a:rPr>
              <a:t> TCB (+1,03%). Ở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chiều</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ngược</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lại</a:t>
            </a:r>
            <a:r>
              <a:rPr lang="en-US" sz="1100" dirty="0">
                <a:effectLst/>
                <a:latin typeface="Calibri" panose="020F0502020204030204" pitchFamily="34" charset="0"/>
                <a:ea typeface="Aptos" panose="020B0004020202020204" pitchFamily="34" charset="0"/>
                <a:cs typeface="Times New Roman" panose="02020603050405020304" pitchFamily="18" charset="0"/>
              </a:rPr>
              <a:t>, VHM (-0,74%)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và</a:t>
            </a:r>
            <a:r>
              <a:rPr lang="en-US" sz="1100" dirty="0">
                <a:effectLst/>
                <a:latin typeface="Calibri" panose="020F0502020204030204" pitchFamily="34" charset="0"/>
                <a:ea typeface="Aptos" panose="020B0004020202020204" pitchFamily="34" charset="0"/>
                <a:cs typeface="Times New Roman" panose="02020603050405020304" pitchFamily="18" charset="0"/>
              </a:rPr>
              <a:t> HPG (-0,56%)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là</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các</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mã</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ảnh</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hưởng</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không</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tốt</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tới</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latin typeface="Calibri" panose="020F0502020204030204" pitchFamily="34" charset="0"/>
                <a:ea typeface="Aptos" panose="020B0004020202020204" pitchFamily="34" charset="0"/>
                <a:cs typeface="Times New Roman" panose="02020603050405020304" pitchFamily="18" charset="0"/>
              </a:rPr>
              <a:t>điểm</a:t>
            </a:r>
            <a:r>
              <a:rPr lang="en-US" sz="1100" dirty="0">
                <a:latin typeface="Calibri" panose="020F0502020204030204" pitchFamily="34" charset="0"/>
                <a:ea typeface="Aptos" panose="020B0004020202020204" pitchFamily="34" charset="0"/>
                <a:cs typeface="Times New Roman" panose="02020603050405020304" pitchFamily="18" charset="0"/>
              </a:rPr>
              <a:t> </a:t>
            </a:r>
            <a:r>
              <a:rPr lang="en-US" sz="1100" dirty="0" err="1">
                <a:latin typeface="Calibri" panose="020F0502020204030204" pitchFamily="34" charset="0"/>
                <a:ea typeface="Aptos" panose="020B0004020202020204" pitchFamily="34" charset="0"/>
                <a:cs typeface="Times New Roman" panose="02020603050405020304" pitchFamily="18" charset="0"/>
              </a:rPr>
              <a:t>số</a:t>
            </a:r>
            <a:r>
              <a:rPr lang="en-US" sz="1100" dirty="0">
                <a:latin typeface="Calibri" panose="020F0502020204030204" pitchFamily="34" charset="0"/>
                <a:ea typeface="Aptos" panose="020B0004020202020204" pitchFamily="34" charset="0"/>
                <a:cs typeface="Times New Roman" panose="02020603050405020304" pitchFamily="18" charset="0"/>
              </a:rPr>
              <a:t> </a:t>
            </a:r>
            <a:r>
              <a:rPr lang="en-US" sz="1100" dirty="0" err="1">
                <a:latin typeface="Calibri" panose="020F0502020204030204" pitchFamily="34" charset="0"/>
                <a:ea typeface="Aptos" panose="020B0004020202020204" pitchFamily="34" charset="0"/>
                <a:cs typeface="Times New Roman" panose="02020603050405020304" pitchFamily="18" charset="0"/>
              </a:rPr>
              <a:t>thị</a:t>
            </a:r>
            <a:r>
              <a:rPr lang="en-US" sz="1100" dirty="0">
                <a:latin typeface="Calibri" panose="020F0502020204030204" pitchFamily="34" charset="0"/>
                <a:ea typeface="Aptos" panose="020B0004020202020204" pitchFamily="34" charset="0"/>
                <a:cs typeface="Times New Roman" panose="02020603050405020304" pitchFamily="18" charset="0"/>
              </a:rPr>
              <a:t> </a:t>
            </a:r>
            <a:r>
              <a:rPr lang="en-US" sz="1100" dirty="0" err="1">
                <a:latin typeface="Calibri" panose="020F0502020204030204" pitchFamily="34" charset="0"/>
                <a:ea typeface="Aptos" panose="020B0004020202020204" pitchFamily="34" charset="0"/>
                <a:cs typeface="Times New Roman" panose="02020603050405020304" pitchFamily="18" charset="0"/>
              </a:rPr>
              <a:t>trường</a:t>
            </a:r>
            <a:r>
              <a:rPr lang="en-US" sz="1100" dirty="0">
                <a:latin typeface="Calibri" panose="020F0502020204030204" pitchFamily="34" charset="0"/>
                <a:ea typeface="Aptos" panose="020B0004020202020204" pitchFamily="34" charset="0"/>
                <a:cs typeface="Times New Roman" panose="02020603050405020304" pitchFamily="18" charset="0"/>
              </a:rPr>
              <a:t>. </a:t>
            </a:r>
            <a:endParaRPr lang="en-US" sz="11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171450" indent="-171450" algn="just">
              <a:spcBef>
                <a:spcPts val="300"/>
              </a:spcBef>
              <a:spcAft>
                <a:spcPts val="300"/>
              </a:spcAft>
              <a:buClr>
                <a:srgbClr val="D53D96"/>
              </a:buClr>
              <a:buFont typeface="Wingdings" panose="05000000000000000000" pitchFamily="2" charset="2"/>
              <a:buChar char="§"/>
            </a:pPr>
            <a:r>
              <a:rPr lang="en-US" sz="1100" b="1"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Nhóm</a:t>
            </a:r>
            <a:r>
              <a:rPr lang="en-US" sz="1100" b="1" kern="100" dirty="0">
                <a:solidFill>
                  <a:schemeClr val="tx1"/>
                </a:solidFill>
                <a:latin typeface="Calibri" panose="020F0502020204030204" pitchFamily="34" charset="0"/>
                <a:ea typeface="Calibri" panose="020F0502020204030204" pitchFamily="34" charset="0"/>
                <a:cs typeface="Calibri" panose="020F0502020204030204" pitchFamily="34" charset="0"/>
              </a:rPr>
              <a:t> Midcap – </a:t>
            </a:r>
            <a:r>
              <a:rPr lang="en-US" sz="1100" b="1"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Smallcap</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diễn</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biến</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trái</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chiều</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khi</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nhóm</a:t>
            </a:r>
            <a:r>
              <a:rPr lang="en-US" sz="1100" dirty="0">
                <a:effectLst/>
                <a:latin typeface="Calibri" panose="020F0502020204030204" pitchFamily="34" charset="0"/>
                <a:ea typeface="Aptos" panose="020B0004020202020204" pitchFamily="34" charset="0"/>
                <a:cs typeface="Times New Roman" panose="02020603050405020304" pitchFamily="18" charset="0"/>
              </a:rPr>
              <a:t> Midcap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tăng</a:t>
            </a:r>
            <a:r>
              <a:rPr lang="en-US" sz="1100" dirty="0">
                <a:effectLst/>
                <a:latin typeface="Calibri" panose="020F0502020204030204" pitchFamily="34" charset="0"/>
                <a:ea typeface="Aptos" panose="020B0004020202020204" pitchFamily="34" charset="0"/>
                <a:cs typeface="Times New Roman" panose="02020603050405020304" pitchFamily="18" charset="0"/>
              </a:rPr>
              <a:t> 8,74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điểm</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tương</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đương</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mức</a:t>
            </a:r>
            <a:r>
              <a:rPr lang="en-US" sz="1100" dirty="0">
                <a:effectLst/>
                <a:latin typeface="Calibri" panose="020F0502020204030204" pitchFamily="34" charset="0"/>
                <a:ea typeface="Aptos" panose="020B0004020202020204" pitchFamily="34" charset="0"/>
                <a:cs typeface="Times New Roman" panose="02020603050405020304" pitchFamily="18" charset="0"/>
              </a:rPr>
              <a:t> 0,46%. Trong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khi</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đó</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nhóm</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Smallcap</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lại</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giảm</a:t>
            </a:r>
            <a:r>
              <a:rPr lang="en-US" sz="1100" dirty="0">
                <a:effectLst/>
                <a:latin typeface="Calibri" panose="020F0502020204030204" pitchFamily="34" charset="0"/>
                <a:ea typeface="Aptos" panose="020B0004020202020204" pitchFamily="34" charset="0"/>
                <a:cs typeface="Times New Roman" panose="02020603050405020304" pitchFamily="18" charset="0"/>
              </a:rPr>
              <a:t> 3,50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điểm</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tương</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đương</a:t>
            </a:r>
            <a:r>
              <a:rPr lang="en-US" sz="1100" dirty="0">
                <a:effectLst/>
                <a:latin typeface="Calibri" panose="020F0502020204030204" pitchFamily="34" charset="0"/>
                <a:ea typeface="Aptos" panose="020B0004020202020204" pitchFamily="34" charset="0"/>
                <a:cs typeface="Times New Roman" panose="02020603050405020304" pitchFamily="18" charset="0"/>
              </a:rPr>
              <a:t> 0,24% so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với</a:t>
            </a:r>
            <a:r>
              <a:rPr lang="en-US" sz="1100" dirty="0">
                <a:effectLst/>
                <a:latin typeface="Calibri" panose="020F0502020204030204" pitchFamily="34" charset="0"/>
                <a:ea typeface="Aptos" panose="020B0004020202020204" pitchFamily="34" charset="0"/>
                <a:cs typeface="Times New Roman" panose="02020603050405020304" pitchFamily="18" charset="0"/>
              </a:rPr>
              <a:t> </a:t>
            </a:r>
            <a:r>
              <a:rPr lang="en-US" sz="1100" dirty="0" err="1">
                <a:effectLst/>
                <a:latin typeface="Calibri" panose="020F0502020204030204" pitchFamily="34" charset="0"/>
                <a:ea typeface="Aptos" panose="020B0004020202020204" pitchFamily="34" charset="0"/>
                <a:cs typeface="Times New Roman" panose="02020603050405020304" pitchFamily="18" charset="0"/>
              </a:rPr>
              <a:t>phiên</a:t>
            </a:r>
            <a:r>
              <a:rPr lang="en-US" sz="1100" dirty="0">
                <a:effectLst/>
                <a:latin typeface="Calibri" panose="020F0502020204030204" pitchFamily="34" charset="0"/>
                <a:ea typeface="Aptos" panose="020B0004020202020204" pitchFamily="34" charset="0"/>
                <a:cs typeface="Times New Roman" panose="02020603050405020304" pitchFamily="18" charset="0"/>
              </a:rPr>
              <a:t> qua. </a:t>
            </a:r>
          </a:p>
          <a:p>
            <a:pPr marL="171450" indent="-171450" algn="just">
              <a:spcBef>
                <a:spcPts val="300"/>
              </a:spcBef>
              <a:spcAft>
                <a:spcPts val="300"/>
              </a:spcAft>
              <a:buClr>
                <a:srgbClr val="D53D96"/>
              </a:buClr>
              <a:buFont typeface="Wingdings" panose="05000000000000000000" pitchFamily="2" charset="2"/>
              <a:buChar char="§"/>
            </a:pPr>
            <a:r>
              <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rPr>
              <a:t>HNX-Index</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effectLst/>
                <a:latin typeface="Calibri" panose="020F0502020204030204" pitchFamily="34" charset="0"/>
                <a:ea typeface="Aptos" panose="020B0004020202020204" pitchFamily="34" charset="0"/>
              </a:rPr>
              <a:t>giảm</a:t>
            </a:r>
            <a:r>
              <a:rPr lang="en-US" sz="1100" dirty="0">
                <a:effectLst/>
                <a:latin typeface="Calibri" panose="020F0502020204030204" pitchFamily="34" charset="0"/>
                <a:ea typeface="Aptos" panose="020B0004020202020204" pitchFamily="34" charset="0"/>
              </a:rPr>
              <a:t> 0,77 </a:t>
            </a:r>
            <a:r>
              <a:rPr lang="en-US" sz="1100" dirty="0" err="1">
                <a:effectLst/>
                <a:latin typeface="Calibri" panose="020F0502020204030204" pitchFamily="34" charset="0"/>
                <a:ea typeface="Aptos" panose="020B0004020202020204" pitchFamily="34" charset="0"/>
              </a:rPr>
              <a:t>điểm</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xuống</a:t>
            </a:r>
            <a:r>
              <a:rPr lang="en-US" sz="1100" dirty="0">
                <a:effectLst/>
                <a:latin typeface="Calibri" panose="020F0502020204030204" pitchFamily="34" charset="0"/>
                <a:ea typeface="Aptos" panose="020B0004020202020204" pitchFamily="34" charset="0"/>
              </a:rPr>
              <a:t> 229,13 </a:t>
            </a:r>
            <a:r>
              <a:rPr lang="en-US" sz="1100" dirty="0" err="1">
                <a:effectLst/>
                <a:latin typeface="Calibri" panose="020F0502020204030204" pitchFamily="34" charset="0"/>
                <a:ea typeface="Aptos" panose="020B0004020202020204" pitchFamily="34" charset="0"/>
              </a:rPr>
              <a:t>điểm</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với</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thanh</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khoản</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đạt</a:t>
            </a:r>
            <a:r>
              <a:rPr lang="en-US" sz="1100" dirty="0">
                <a:effectLst/>
                <a:latin typeface="Calibri" panose="020F0502020204030204" pitchFamily="34" charset="0"/>
                <a:ea typeface="Aptos" panose="020B0004020202020204" pitchFamily="34" charset="0"/>
              </a:rPr>
              <a:t> 921,7 </a:t>
            </a:r>
            <a:r>
              <a:rPr lang="en-US" sz="1100" dirty="0" err="1">
                <a:effectLst/>
                <a:latin typeface="Calibri" panose="020F0502020204030204" pitchFamily="34" charset="0"/>
                <a:ea typeface="Aptos" panose="020B0004020202020204" pitchFamily="34" charset="0"/>
              </a:rPr>
              <a:t>tỷ</a:t>
            </a:r>
            <a:r>
              <a:rPr lang="en-US" sz="1100" dirty="0">
                <a:effectLst/>
                <a:latin typeface="Calibri" panose="020F0502020204030204" pitchFamily="34" charset="0"/>
                <a:ea typeface="Aptos" panose="020B0004020202020204" pitchFamily="34" charset="0"/>
              </a:rPr>
              <a:t>.</a:t>
            </a:r>
            <a:endPar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71450" indent="-171450" algn="just">
              <a:spcBef>
                <a:spcPts val="300"/>
              </a:spcBef>
              <a:spcAft>
                <a:spcPts val="300"/>
              </a:spcAft>
              <a:buClr>
                <a:srgbClr val="D53D96"/>
              </a:buClr>
              <a:buFont typeface="Wingdings" panose="05000000000000000000" pitchFamily="2" charset="2"/>
              <a:buChar char="§"/>
            </a:pPr>
            <a:r>
              <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rPr>
              <a:t>UPCom</a:t>
            </a:r>
            <a:r>
              <a:rPr lang="en-US" sz="11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effectLst/>
                <a:latin typeface="Calibri" panose="020F0502020204030204" pitchFamily="34" charset="0"/>
                <a:ea typeface="Aptos" panose="020B0004020202020204" pitchFamily="34" charset="0"/>
              </a:rPr>
              <a:t>tăng</a:t>
            </a:r>
            <a:r>
              <a:rPr lang="en-US" sz="1100" dirty="0">
                <a:effectLst/>
                <a:latin typeface="Calibri" panose="020F0502020204030204" pitchFamily="34" charset="0"/>
                <a:ea typeface="Aptos" panose="020B0004020202020204" pitchFamily="34" charset="0"/>
              </a:rPr>
              <a:t> 0,07 </a:t>
            </a:r>
            <a:r>
              <a:rPr lang="en-US" sz="1100" dirty="0" err="1">
                <a:effectLst/>
                <a:latin typeface="Calibri" panose="020F0502020204030204" pitchFamily="34" charset="0"/>
                <a:ea typeface="Aptos" panose="020B0004020202020204" pitchFamily="34" charset="0"/>
              </a:rPr>
              <a:t>điểm</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lên</a:t>
            </a:r>
            <a:r>
              <a:rPr lang="en-US" sz="1100" dirty="0">
                <a:effectLst/>
                <a:latin typeface="Calibri" panose="020F0502020204030204" pitchFamily="34" charset="0"/>
                <a:ea typeface="Aptos" panose="020B0004020202020204" pitchFamily="34" charset="0"/>
              </a:rPr>
              <a:t> 94,48 </a:t>
            </a:r>
            <a:r>
              <a:rPr lang="en-US" sz="1100" dirty="0" err="1">
                <a:effectLst/>
                <a:latin typeface="Calibri" panose="020F0502020204030204" pitchFamily="34" charset="0"/>
                <a:ea typeface="Aptos" panose="020B0004020202020204" pitchFamily="34" charset="0"/>
              </a:rPr>
              <a:t>điểm</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với</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tổng</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giá</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trị</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giao</a:t>
            </a:r>
            <a:r>
              <a:rPr lang="en-US" sz="1100" dirty="0">
                <a:effectLst/>
                <a:latin typeface="Calibri" panose="020F0502020204030204" pitchFamily="34" charset="0"/>
                <a:ea typeface="Aptos" panose="020B0004020202020204" pitchFamily="34" charset="0"/>
              </a:rPr>
              <a:t> </a:t>
            </a:r>
            <a:r>
              <a:rPr lang="en-US" sz="1100" dirty="0" err="1">
                <a:effectLst/>
                <a:latin typeface="Calibri" panose="020F0502020204030204" pitchFamily="34" charset="0"/>
                <a:ea typeface="Aptos" panose="020B0004020202020204" pitchFamily="34" charset="0"/>
              </a:rPr>
              <a:t>dịch</a:t>
            </a:r>
            <a:r>
              <a:rPr lang="en-US" sz="1100" dirty="0">
                <a:effectLst/>
                <a:latin typeface="Calibri" panose="020F0502020204030204" pitchFamily="34" charset="0"/>
                <a:ea typeface="Aptos" panose="020B0004020202020204" pitchFamily="34" charset="0"/>
              </a:rPr>
              <a:t> ở </a:t>
            </a:r>
            <a:r>
              <a:rPr lang="en-US" sz="1100" dirty="0" err="1">
                <a:effectLst/>
                <a:latin typeface="Calibri" panose="020F0502020204030204" pitchFamily="34" charset="0"/>
                <a:ea typeface="Aptos" panose="020B0004020202020204" pitchFamily="34" charset="0"/>
              </a:rPr>
              <a:t>mức</a:t>
            </a:r>
            <a:r>
              <a:rPr lang="en-US" sz="1100" dirty="0">
                <a:effectLst/>
                <a:latin typeface="Calibri" panose="020F0502020204030204" pitchFamily="34" charset="0"/>
                <a:ea typeface="Aptos" panose="020B0004020202020204" pitchFamily="34" charset="0"/>
              </a:rPr>
              <a:t> 1.228,4 </a:t>
            </a:r>
            <a:r>
              <a:rPr lang="en-US" sz="1100" dirty="0" err="1">
                <a:effectLst/>
                <a:latin typeface="Calibri" panose="020F0502020204030204" pitchFamily="34" charset="0"/>
                <a:ea typeface="Aptos" panose="020B0004020202020204" pitchFamily="34" charset="0"/>
              </a:rPr>
              <a:t>tỷ</a:t>
            </a:r>
            <a:r>
              <a:rPr lang="en-US" sz="1100" dirty="0">
                <a:effectLst/>
                <a:latin typeface="Calibri" panose="020F0502020204030204" pitchFamily="34" charset="0"/>
                <a:ea typeface="Aptos" panose="020B0004020202020204" pitchFamily="34" charset="0"/>
              </a:rPr>
              <a:t>.</a:t>
            </a:r>
            <a:endPar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18" name="Table 17">
            <a:extLst>
              <a:ext uri="{FF2B5EF4-FFF2-40B4-BE49-F238E27FC236}">
                <a16:creationId xmlns:a16="http://schemas.microsoft.com/office/drawing/2014/main" id="{18E0DE08-EE34-4BCC-A85F-5EC0B14980E7}"/>
              </a:ext>
            </a:extLst>
          </p:cNvPr>
          <p:cNvGraphicFramePr>
            <a:graphicFrameLocks noGrp="1"/>
          </p:cNvGraphicFramePr>
          <p:nvPr>
            <p:extLst>
              <p:ext uri="{D42A27DB-BD31-4B8C-83A1-F6EECF244321}">
                <p14:modId xmlns:p14="http://schemas.microsoft.com/office/powerpoint/2010/main" val="2698074147"/>
              </p:ext>
            </p:extLst>
          </p:nvPr>
        </p:nvGraphicFramePr>
        <p:xfrm>
          <a:off x="4579925" y="2131334"/>
          <a:ext cx="2720704" cy="1080000"/>
        </p:xfrm>
        <a:graphic>
          <a:graphicData uri="http://schemas.openxmlformats.org/drawingml/2006/table">
            <a:tbl>
              <a:tblPr/>
              <a:tblGrid>
                <a:gridCol w="680176">
                  <a:extLst>
                    <a:ext uri="{9D8B030D-6E8A-4147-A177-3AD203B41FA5}">
                      <a16:colId xmlns:a16="http://schemas.microsoft.com/office/drawing/2014/main" val="2697742861"/>
                    </a:ext>
                  </a:extLst>
                </a:gridCol>
                <a:gridCol w="680176">
                  <a:extLst>
                    <a:ext uri="{9D8B030D-6E8A-4147-A177-3AD203B41FA5}">
                      <a16:colId xmlns:a16="http://schemas.microsoft.com/office/drawing/2014/main" val="2033761633"/>
                    </a:ext>
                  </a:extLst>
                </a:gridCol>
                <a:gridCol w="680176">
                  <a:extLst>
                    <a:ext uri="{9D8B030D-6E8A-4147-A177-3AD203B41FA5}">
                      <a16:colId xmlns:a16="http://schemas.microsoft.com/office/drawing/2014/main" val="2496879190"/>
                    </a:ext>
                  </a:extLst>
                </a:gridCol>
                <a:gridCol w="680176">
                  <a:extLst>
                    <a:ext uri="{9D8B030D-6E8A-4147-A177-3AD203B41FA5}">
                      <a16:colId xmlns:a16="http://schemas.microsoft.com/office/drawing/2014/main" val="4147724463"/>
                    </a:ext>
                  </a:extLst>
                </a:gridCol>
              </a:tblGrid>
              <a:tr h="180000">
                <a:tc>
                  <a:txBody>
                    <a:bodyPr/>
                    <a:lstStyle/>
                    <a:p>
                      <a:pPr algn="l" fontAlgn="ctr"/>
                      <a:r>
                        <a:rPr lang="en-US" sz="1000" b="1" i="0" u="none" strike="noStrike" dirty="0" err="1">
                          <a:solidFill>
                            <a:srgbClr val="000000"/>
                          </a:solidFill>
                          <a:effectLst/>
                          <a:latin typeface="+mn-lt"/>
                        </a:rPr>
                        <a:t>Chỉ</a:t>
                      </a:r>
                      <a:r>
                        <a:rPr lang="en-US" sz="1000" b="1" i="0" u="none" strike="noStrike" dirty="0">
                          <a:solidFill>
                            <a:srgbClr val="000000"/>
                          </a:solidFill>
                          <a:effectLst/>
                          <a:latin typeface="+mn-lt"/>
                        </a:rPr>
                        <a:t> </a:t>
                      </a:r>
                      <a:r>
                        <a:rPr lang="en-US" sz="1000" b="1" i="0" u="none" strike="noStrike" dirty="0" err="1">
                          <a:solidFill>
                            <a:srgbClr val="000000"/>
                          </a:solidFill>
                          <a:effectLst/>
                          <a:latin typeface="+mn-lt"/>
                        </a:rPr>
                        <a:t>số</a:t>
                      </a:r>
                      <a:endParaRPr lang="en-US" sz="1000" b="1" i="0" u="none" strike="noStrike" dirty="0">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err="1">
                          <a:solidFill>
                            <a:srgbClr val="000000"/>
                          </a:solidFill>
                          <a:effectLst/>
                          <a:latin typeface="+mn-lt"/>
                        </a:rPr>
                        <a:t>Điểm</a:t>
                      </a:r>
                      <a:endParaRPr lang="en-US" sz="1000" b="1" i="0" u="none" strike="noStrike" dirty="0">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mn-lt"/>
                        </a:rPr>
                        <a:t> Thay đổi</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mn-lt"/>
                        </a:rPr>
                        <a:t>%Chg</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703060294"/>
                  </a:ext>
                </a:extLst>
              </a:tr>
              <a:tr h="180000">
                <a:tc>
                  <a:txBody>
                    <a:bodyPr/>
                    <a:lstStyle/>
                    <a:p>
                      <a:pPr algn="l" fontAlgn="ctr"/>
                      <a:r>
                        <a:rPr lang="en-US" sz="1000" b="1" i="0" u="none" strike="noStrike" dirty="0">
                          <a:solidFill>
                            <a:srgbClr val="000000"/>
                          </a:solidFill>
                          <a:effectLst/>
                          <a:latin typeface="+mn-lt"/>
                        </a:rPr>
                        <a:t>Dow Jones</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43.297,03</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390,08</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0,91%</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3095812644"/>
                  </a:ext>
                </a:extLst>
              </a:tr>
              <a:tr h="180000">
                <a:tc>
                  <a:txBody>
                    <a:bodyPr/>
                    <a:lstStyle/>
                    <a:p>
                      <a:pPr algn="l" fontAlgn="ctr"/>
                      <a:r>
                        <a:rPr lang="en-US" sz="1000" b="1" i="0" u="none" strike="noStrike" dirty="0">
                          <a:solidFill>
                            <a:srgbClr val="000000"/>
                          </a:solidFill>
                          <a:effectLst/>
                          <a:latin typeface="+mn-lt"/>
                        </a:rPr>
                        <a:t>S&amp;P 500</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6.040,04</a:t>
                      </a:r>
                    </a:p>
                  </a:txBody>
                  <a:tcPr marL="6350" marR="6350" marT="635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65,97</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1,10%</a:t>
                      </a:r>
                    </a:p>
                  </a:txBody>
                  <a:tcPr marL="6350" marR="6350" marT="6350" marB="0" anchor="ctr">
                    <a:lnL>
                      <a:noFill/>
                    </a:lnL>
                    <a:lnR>
                      <a:noFill/>
                    </a:lnR>
                    <a:lnT>
                      <a:noFill/>
                    </a:lnT>
                    <a:lnB>
                      <a:noFill/>
                    </a:lnB>
                  </a:tcPr>
                </a:tc>
                <a:extLst>
                  <a:ext uri="{0D108BD9-81ED-4DB2-BD59-A6C34878D82A}">
                    <a16:rowId xmlns:a16="http://schemas.microsoft.com/office/drawing/2014/main" val="2291683600"/>
                  </a:ext>
                </a:extLst>
              </a:tr>
              <a:tr h="180000">
                <a:tc>
                  <a:txBody>
                    <a:bodyPr/>
                    <a:lstStyle/>
                    <a:p>
                      <a:pPr algn="l" fontAlgn="ctr"/>
                      <a:r>
                        <a:rPr lang="en-US" sz="1000" b="1" i="0" u="none" strike="noStrike" dirty="0">
                          <a:solidFill>
                            <a:srgbClr val="000000"/>
                          </a:solidFill>
                          <a:effectLst/>
                          <a:latin typeface="+mn-lt"/>
                        </a:rPr>
                        <a:t>DAX</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19.848,77</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FF0000"/>
                          </a:solidFill>
                          <a:effectLst/>
                          <a:latin typeface="Calibri" panose="020F0502020204030204" pitchFamily="34" charset="0"/>
                        </a:rPr>
                        <a:t>-35,98</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FF0000"/>
                          </a:solidFill>
                          <a:effectLst/>
                          <a:latin typeface="Calibri" panose="020F0502020204030204" pitchFamily="34" charset="0"/>
                        </a:rPr>
                        <a:t>-0,18%</a:t>
                      </a:r>
                    </a:p>
                  </a:txBody>
                  <a:tcPr marL="6350" marR="6350" marT="6350" marB="0" anchor="ctr">
                    <a:lnL>
                      <a:noFill/>
                    </a:lnL>
                    <a:lnR>
                      <a:noFill/>
                    </a:lnR>
                    <a:lnT>
                      <a:noFill/>
                    </a:lnT>
                    <a:lnB>
                      <a:noFill/>
                    </a:lnB>
                  </a:tcPr>
                </a:tc>
                <a:extLst>
                  <a:ext uri="{0D108BD9-81ED-4DB2-BD59-A6C34878D82A}">
                    <a16:rowId xmlns:a16="http://schemas.microsoft.com/office/drawing/2014/main" val="3877623712"/>
                  </a:ext>
                </a:extLst>
              </a:tr>
              <a:tr h="180000">
                <a:tc>
                  <a:txBody>
                    <a:bodyPr/>
                    <a:lstStyle/>
                    <a:p>
                      <a:pPr algn="l" fontAlgn="ctr"/>
                      <a:r>
                        <a:rPr lang="en-US" sz="1000" b="1" i="0" u="none" strike="noStrike" dirty="0">
                          <a:solidFill>
                            <a:srgbClr val="000000"/>
                          </a:solidFill>
                          <a:effectLst/>
                          <a:latin typeface="+mn-lt"/>
                        </a:rPr>
                        <a:t>NASDAQ</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20.031,13</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266,25</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1,35%</a:t>
                      </a:r>
                    </a:p>
                  </a:txBody>
                  <a:tcPr marL="6350" marR="6350" marT="6350" marB="0" anchor="ctr">
                    <a:lnL>
                      <a:noFill/>
                    </a:lnL>
                    <a:lnR>
                      <a:noFill/>
                    </a:lnR>
                    <a:lnT>
                      <a:noFill/>
                    </a:lnT>
                    <a:lnB>
                      <a:noFill/>
                    </a:lnB>
                  </a:tcPr>
                </a:tc>
                <a:extLst>
                  <a:ext uri="{0D108BD9-81ED-4DB2-BD59-A6C34878D82A}">
                    <a16:rowId xmlns:a16="http://schemas.microsoft.com/office/drawing/2014/main" val="4272476707"/>
                  </a:ext>
                </a:extLst>
              </a:tr>
              <a:tr h="180000">
                <a:tc>
                  <a:txBody>
                    <a:bodyPr/>
                    <a:lstStyle/>
                    <a:p>
                      <a:pPr algn="l" fontAlgn="ctr"/>
                      <a:r>
                        <a:rPr lang="en-US" sz="1000" b="1" i="0" u="none" strike="noStrike" dirty="0">
                          <a:solidFill>
                            <a:srgbClr val="000000"/>
                          </a:solidFill>
                          <a:effectLst/>
                          <a:latin typeface="+mn-lt"/>
                        </a:rPr>
                        <a:t>Hang Seng</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Calibri" panose="020F0502020204030204" pitchFamily="34" charset="0"/>
                        </a:rPr>
                        <a:t>20.098,29</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B050"/>
                          </a:solidFill>
                          <a:effectLst/>
                          <a:latin typeface="Calibri" panose="020F0502020204030204" pitchFamily="34" charset="0"/>
                        </a:rPr>
                        <a:t>215,16</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a:solidFill>
                            <a:srgbClr val="00B050"/>
                          </a:solidFill>
                          <a:effectLst/>
                          <a:latin typeface="Calibri" panose="020F0502020204030204" pitchFamily="34" charset="0"/>
                        </a:rPr>
                        <a:t>1,08%</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92762080"/>
                  </a:ext>
                </a:extLst>
              </a:tr>
            </a:tbl>
          </a:graphicData>
        </a:graphic>
      </p:graphicFrame>
      <p:graphicFrame>
        <p:nvGraphicFramePr>
          <p:cNvPr id="19" name="Table 18">
            <a:extLst>
              <a:ext uri="{FF2B5EF4-FFF2-40B4-BE49-F238E27FC236}">
                <a16:creationId xmlns:a16="http://schemas.microsoft.com/office/drawing/2014/main" id="{4B609907-E4F3-42BD-9379-65A112FF6298}"/>
              </a:ext>
            </a:extLst>
          </p:cNvPr>
          <p:cNvGraphicFramePr>
            <a:graphicFrameLocks noGrp="1"/>
          </p:cNvGraphicFramePr>
          <p:nvPr>
            <p:extLst>
              <p:ext uri="{D42A27DB-BD31-4B8C-83A1-F6EECF244321}">
                <p14:modId xmlns:p14="http://schemas.microsoft.com/office/powerpoint/2010/main" val="1539269264"/>
              </p:ext>
            </p:extLst>
          </p:nvPr>
        </p:nvGraphicFramePr>
        <p:xfrm>
          <a:off x="4574255" y="3524360"/>
          <a:ext cx="2721600" cy="720000"/>
        </p:xfrm>
        <a:graphic>
          <a:graphicData uri="http://schemas.openxmlformats.org/drawingml/2006/table">
            <a:tbl>
              <a:tblPr/>
              <a:tblGrid>
                <a:gridCol w="809508">
                  <a:extLst>
                    <a:ext uri="{9D8B030D-6E8A-4147-A177-3AD203B41FA5}">
                      <a16:colId xmlns:a16="http://schemas.microsoft.com/office/drawing/2014/main" val="1500849069"/>
                    </a:ext>
                  </a:extLst>
                </a:gridCol>
                <a:gridCol w="551292">
                  <a:extLst>
                    <a:ext uri="{9D8B030D-6E8A-4147-A177-3AD203B41FA5}">
                      <a16:colId xmlns:a16="http://schemas.microsoft.com/office/drawing/2014/main" val="1793852310"/>
                    </a:ext>
                  </a:extLst>
                </a:gridCol>
                <a:gridCol w="680400">
                  <a:extLst>
                    <a:ext uri="{9D8B030D-6E8A-4147-A177-3AD203B41FA5}">
                      <a16:colId xmlns:a16="http://schemas.microsoft.com/office/drawing/2014/main" val="1349712896"/>
                    </a:ext>
                  </a:extLst>
                </a:gridCol>
                <a:gridCol w="680400">
                  <a:extLst>
                    <a:ext uri="{9D8B030D-6E8A-4147-A177-3AD203B41FA5}">
                      <a16:colId xmlns:a16="http://schemas.microsoft.com/office/drawing/2014/main" val="3919780570"/>
                    </a:ext>
                  </a:extLst>
                </a:gridCol>
              </a:tblGrid>
              <a:tr h="180000">
                <a:tc>
                  <a:txBody>
                    <a:bodyPr/>
                    <a:lstStyle/>
                    <a:p>
                      <a:pPr algn="l" fontAlgn="ctr"/>
                      <a:r>
                        <a:rPr lang="en-US" sz="1000" b="1" i="0" u="none" strike="noStrike" dirty="0" err="1">
                          <a:solidFill>
                            <a:srgbClr val="000000"/>
                          </a:solidFill>
                          <a:effectLst/>
                          <a:latin typeface="Calibri" panose="020F0502020204030204" pitchFamily="34" charset="0"/>
                        </a:rPr>
                        <a:t>Chỉ</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số</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err="1">
                          <a:solidFill>
                            <a:srgbClr val="000000"/>
                          </a:solidFill>
                          <a:effectLst/>
                          <a:latin typeface="Calibri" panose="020F0502020204030204" pitchFamily="34" charset="0"/>
                        </a:rPr>
                        <a:t>Giá</a:t>
                      </a:r>
                      <a:r>
                        <a:rPr lang="en-US" sz="1000" b="1" i="0" u="none" strike="noStrike" dirty="0">
                          <a:solidFill>
                            <a:srgbClr val="000000"/>
                          </a:solidFill>
                          <a:effectLst/>
                          <a:latin typeface="Calibri" panose="020F0502020204030204" pitchFamily="34" charset="0"/>
                        </a:rPr>
                        <a:t> (USD)</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Calibri" panose="020F0502020204030204" pitchFamily="34" charset="0"/>
                        </a:rPr>
                        <a:t>Thay đổi</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Calibri" panose="020F0502020204030204" pitchFamily="34" charset="0"/>
                        </a:rPr>
                        <a:t>%Chg</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880542442"/>
                  </a:ext>
                </a:extLst>
              </a:tr>
              <a:tr h="180000">
                <a:tc>
                  <a:txBody>
                    <a:bodyPr/>
                    <a:lstStyle/>
                    <a:p>
                      <a:pPr algn="l" fontAlgn="ctr"/>
                      <a:r>
                        <a:rPr lang="en-US" sz="1000" b="1" i="0" u="none" strike="noStrike" dirty="0" err="1">
                          <a:solidFill>
                            <a:srgbClr val="000000"/>
                          </a:solidFill>
                          <a:effectLst/>
                          <a:latin typeface="Calibri" panose="020F0502020204030204" pitchFamily="34" charset="0"/>
                        </a:rPr>
                        <a:t>Giá</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vàng</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2.620,00</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7,70</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a:solidFill>
                            <a:srgbClr val="00B050"/>
                          </a:solidFill>
                          <a:effectLst/>
                          <a:latin typeface="Calibri" panose="020F0502020204030204" pitchFamily="34" charset="0"/>
                        </a:rPr>
                        <a:t>0,29%</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3707754754"/>
                  </a:ext>
                </a:extLst>
              </a:tr>
              <a:tr h="180000">
                <a:tc>
                  <a:txBody>
                    <a:bodyPr/>
                    <a:lstStyle/>
                    <a:p>
                      <a:pPr algn="l" fontAlgn="ctr"/>
                      <a:r>
                        <a:rPr lang="en-US" sz="1000" b="1" i="0" u="none" strike="noStrike" dirty="0" err="1">
                          <a:solidFill>
                            <a:srgbClr val="000000"/>
                          </a:solidFill>
                          <a:effectLst/>
                          <a:latin typeface="Calibri" panose="020F0502020204030204" pitchFamily="34" charset="0"/>
                        </a:rPr>
                        <a:t>Giá</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dầu</a:t>
                      </a:r>
                      <a:r>
                        <a:rPr lang="en-US" sz="1000" b="1" i="0" u="none" strike="noStrike" dirty="0">
                          <a:solidFill>
                            <a:srgbClr val="000000"/>
                          </a:solidFill>
                          <a:effectLst/>
                          <a:latin typeface="Calibri" panose="020F0502020204030204" pitchFamily="34" charset="0"/>
                        </a:rPr>
                        <a:t> Brent</a:t>
                      </a:r>
                    </a:p>
                  </a:txBody>
                  <a:tcPr marL="7620" marR="7620" marT="762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73,31</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0,14</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0,19%</a:t>
                      </a:r>
                    </a:p>
                  </a:txBody>
                  <a:tcPr marL="6350" marR="6350" marT="6350" marB="0" anchor="ctr">
                    <a:lnL>
                      <a:noFill/>
                    </a:lnL>
                    <a:lnR>
                      <a:noFill/>
                    </a:lnR>
                    <a:lnT>
                      <a:noFill/>
                    </a:lnT>
                    <a:lnB>
                      <a:noFill/>
                    </a:lnB>
                  </a:tcPr>
                </a:tc>
                <a:extLst>
                  <a:ext uri="{0D108BD9-81ED-4DB2-BD59-A6C34878D82A}">
                    <a16:rowId xmlns:a16="http://schemas.microsoft.com/office/drawing/2014/main" val="3559533620"/>
                  </a:ext>
                </a:extLst>
              </a:tr>
              <a:tr h="180000">
                <a:tc>
                  <a:txBody>
                    <a:bodyPr/>
                    <a:lstStyle/>
                    <a:p>
                      <a:pPr algn="l" fontAlgn="ctr"/>
                      <a:r>
                        <a:rPr lang="en-US" sz="1000" b="1" i="0" u="none" strike="noStrike" dirty="0" err="1">
                          <a:solidFill>
                            <a:srgbClr val="000000"/>
                          </a:solidFill>
                          <a:effectLst/>
                          <a:latin typeface="Calibri" panose="020F0502020204030204" pitchFamily="34" charset="0"/>
                        </a:rPr>
                        <a:t>Giá</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dầu</a:t>
                      </a:r>
                      <a:r>
                        <a:rPr lang="en-US" sz="1000" b="1" i="0" u="none" strike="noStrike" dirty="0">
                          <a:solidFill>
                            <a:srgbClr val="000000"/>
                          </a:solidFill>
                          <a:effectLst/>
                          <a:latin typeface="Calibri" panose="020F0502020204030204" pitchFamily="34" charset="0"/>
                        </a:rPr>
                        <a:t> WTI</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a:solidFill>
                            <a:srgbClr val="000000"/>
                          </a:solidFill>
                          <a:effectLst/>
                          <a:latin typeface="Calibri" panose="020F0502020204030204" pitchFamily="34" charset="0"/>
                        </a:rPr>
                        <a:t>70,27</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B050"/>
                          </a:solidFill>
                          <a:effectLst/>
                          <a:latin typeface="Calibri" panose="020F0502020204030204" pitchFamily="34" charset="0"/>
                        </a:rPr>
                        <a:t>0,02</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a:solidFill>
                            <a:srgbClr val="00B050"/>
                          </a:solidFill>
                          <a:effectLst/>
                          <a:latin typeface="Calibri" panose="020F0502020204030204" pitchFamily="34" charset="0"/>
                        </a:rPr>
                        <a:t>0,03%</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971464554"/>
                  </a:ext>
                </a:extLst>
              </a:tr>
            </a:tbl>
          </a:graphicData>
        </a:graphic>
      </p:graphicFrame>
      <p:grpSp>
        <p:nvGrpSpPr>
          <p:cNvPr id="20" name="Group 19">
            <a:extLst>
              <a:ext uri="{FF2B5EF4-FFF2-40B4-BE49-F238E27FC236}">
                <a16:creationId xmlns:a16="http://schemas.microsoft.com/office/drawing/2014/main" id="{B4994E80-E066-4F99-83B5-0C7BE9FDB4EC}"/>
              </a:ext>
            </a:extLst>
          </p:cNvPr>
          <p:cNvGrpSpPr/>
          <p:nvPr/>
        </p:nvGrpSpPr>
        <p:grpSpPr>
          <a:xfrm>
            <a:off x="4574255" y="4296422"/>
            <a:ext cx="2752412" cy="260477"/>
            <a:chOff x="4568611" y="3532536"/>
            <a:chExt cx="2752412" cy="260477"/>
          </a:xfrm>
        </p:grpSpPr>
        <p:pic>
          <p:nvPicPr>
            <p:cNvPr id="21" name="Picture 20">
              <a:extLst>
                <a:ext uri="{FF2B5EF4-FFF2-40B4-BE49-F238E27FC236}">
                  <a16:creationId xmlns:a16="http://schemas.microsoft.com/office/drawing/2014/main" id="{718AFFD7-6503-4C85-8D4F-6B4AC2E9C234}"/>
                </a:ext>
              </a:extLst>
            </p:cNvPr>
            <p:cNvPicPr/>
            <p:nvPr/>
          </p:nvPicPr>
          <p:blipFill rotWithShape="1">
            <a:blip r:embed="rId3"/>
            <a:srcRect r="28337"/>
            <a:stretch/>
          </p:blipFill>
          <p:spPr bwMode="auto">
            <a:xfrm flipH="1">
              <a:off x="4568611" y="3549060"/>
              <a:ext cx="2752412" cy="243953"/>
            </a:xfrm>
            <a:prstGeom prst="rect">
              <a:avLst/>
            </a:prstGeom>
            <a:ln>
              <a:noFill/>
            </a:ln>
            <a:extLst>
              <a:ext uri="{53640926-AAD7-44D8-BBD7-CCE9431645EC}">
                <a14:shadowObscured xmlns:a14="http://schemas.microsoft.com/office/drawing/2010/main"/>
              </a:ext>
            </a:extLst>
          </p:spPr>
        </p:pic>
        <p:sp>
          <p:nvSpPr>
            <p:cNvPr id="22" name="TextBox 21">
              <a:extLst>
                <a:ext uri="{FF2B5EF4-FFF2-40B4-BE49-F238E27FC236}">
                  <a16:creationId xmlns:a16="http://schemas.microsoft.com/office/drawing/2014/main" id="{1A5C7990-93D0-4F45-9ACE-411F3D04D40E}"/>
                </a:ext>
              </a:extLst>
            </p:cNvPr>
            <p:cNvSpPr txBox="1"/>
            <p:nvPr/>
          </p:nvSpPr>
          <p:spPr>
            <a:xfrm>
              <a:off x="4580495" y="3532536"/>
              <a:ext cx="1940520" cy="246221"/>
            </a:xfrm>
            <a:prstGeom prst="rect">
              <a:avLst/>
            </a:prstGeom>
            <a:noFill/>
          </p:spPr>
          <p:txBody>
            <a:bodyPr wrap="square" rtlCol="0">
              <a:spAutoFit/>
            </a:bodyPr>
            <a:lstStyle/>
            <a:p>
              <a:r>
                <a:rPr lang="en-US" sz="1000" b="1" dirty="0">
                  <a:solidFill>
                    <a:schemeClr val="bg1"/>
                  </a:solidFill>
                  <a:latin typeface="+mj-lt"/>
                </a:rPr>
                <a:t>THỊ TRƯỜNG NGOẠI TỆ</a:t>
              </a:r>
              <a:endParaRPr lang="vi-VN" sz="1000" b="1" dirty="0">
                <a:solidFill>
                  <a:schemeClr val="bg1"/>
                </a:solidFill>
                <a:latin typeface="+mj-lt"/>
              </a:endParaRPr>
            </a:p>
          </p:txBody>
        </p:sp>
      </p:grpSp>
      <p:graphicFrame>
        <p:nvGraphicFramePr>
          <p:cNvPr id="23" name="Table 22">
            <a:extLst>
              <a:ext uri="{FF2B5EF4-FFF2-40B4-BE49-F238E27FC236}">
                <a16:creationId xmlns:a16="http://schemas.microsoft.com/office/drawing/2014/main" id="{E08B6690-59CD-4C57-A388-85E231FC10B4}"/>
              </a:ext>
            </a:extLst>
          </p:cNvPr>
          <p:cNvGraphicFramePr>
            <a:graphicFrameLocks noGrp="1"/>
          </p:cNvGraphicFramePr>
          <p:nvPr>
            <p:extLst>
              <p:ext uri="{D42A27DB-BD31-4B8C-83A1-F6EECF244321}">
                <p14:modId xmlns:p14="http://schemas.microsoft.com/office/powerpoint/2010/main" val="808796652"/>
              </p:ext>
            </p:extLst>
          </p:nvPr>
        </p:nvGraphicFramePr>
        <p:xfrm>
          <a:off x="4574255" y="4556058"/>
          <a:ext cx="2721600" cy="720000"/>
        </p:xfrm>
        <a:graphic>
          <a:graphicData uri="http://schemas.openxmlformats.org/drawingml/2006/table">
            <a:tbl>
              <a:tblPr/>
              <a:tblGrid>
                <a:gridCol w="809508">
                  <a:extLst>
                    <a:ext uri="{9D8B030D-6E8A-4147-A177-3AD203B41FA5}">
                      <a16:colId xmlns:a16="http://schemas.microsoft.com/office/drawing/2014/main" val="1500849069"/>
                    </a:ext>
                  </a:extLst>
                </a:gridCol>
                <a:gridCol w="551292">
                  <a:extLst>
                    <a:ext uri="{9D8B030D-6E8A-4147-A177-3AD203B41FA5}">
                      <a16:colId xmlns:a16="http://schemas.microsoft.com/office/drawing/2014/main" val="1793852310"/>
                    </a:ext>
                  </a:extLst>
                </a:gridCol>
                <a:gridCol w="680400">
                  <a:extLst>
                    <a:ext uri="{9D8B030D-6E8A-4147-A177-3AD203B41FA5}">
                      <a16:colId xmlns:a16="http://schemas.microsoft.com/office/drawing/2014/main" val="1349712896"/>
                    </a:ext>
                  </a:extLst>
                </a:gridCol>
                <a:gridCol w="680400">
                  <a:extLst>
                    <a:ext uri="{9D8B030D-6E8A-4147-A177-3AD203B41FA5}">
                      <a16:colId xmlns:a16="http://schemas.microsoft.com/office/drawing/2014/main" val="3919780570"/>
                    </a:ext>
                  </a:extLst>
                </a:gridCol>
              </a:tblGrid>
              <a:tr h="180000">
                <a:tc>
                  <a:txBody>
                    <a:bodyPr/>
                    <a:lstStyle/>
                    <a:p>
                      <a:pPr algn="l" fontAlgn="ctr"/>
                      <a:r>
                        <a:rPr lang="en-US" sz="1000" b="1" i="0" u="none" strike="noStrike" dirty="0" err="1">
                          <a:solidFill>
                            <a:srgbClr val="000000"/>
                          </a:solidFill>
                          <a:effectLst/>
                          <a:latin typeface="Calibri" panose="020F0502020204030204" pitchFamily="34" charset="0"/>
                        </a:rPr>
                        <a:t>Chỉ</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số</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err="1">
                          <a:solidFill>
                            <a:srgbClr val="000000"/>
                          </a:solidFill>
                          <a:effectLst/>
                          <a:latin typeface="Calibri" panose="020F0502020204030204" pitchFamily="34" charset="0"/>
                        </a:rPr>
                        <a:t>Giá</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err="1">
                          <a:solidFill>
                            <a:srgbClr val="000000"/>
                          </a:solidFill>
                          <a:effectLst/>
                          <a:latin typeface="Calibri" panose="020F0502020204030204" pitchFamily="34" charset="0"/>
                        </a:rPr>
                        <a:t>Thay</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đổi</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a:solidFill>
                            <a:srgbClr val="000000"/>
                          </a:solidFill>
                          <a:effectLst/>
                          <a:latin typeface="Calibri" panose="020F0502020204030204" pitchFamily="34" charset="0"/>
                        </a:rPr>
                        <a:t>%</a:t>
                      </a:r>
                      <a:r>
                        <a:rPr lang="en-US" sz="1000" b="1" i="0" u="none" strike="noStrike" dirty="0" err="1">
                          <a:solidFill>
                            <a:srgbClr val="000000"/>
                          </a:solidFill>
                          <a:effectLst/>
                          <a:latin typeface="Calibri" panose="020F0502020204030204" pitchFamily="34" charset="0"/>
                        </a:rPr>
                        <a:t>Chg</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880542442"/>
                  </a:ext>
                </a:extLst>
              </a:tr>
              <a:tr h="180000">
                <a:tc>
                  <a:txBody>
                    <a:bodyPr/>
                    <a:lstStyle/>
                    <a:p>
                      <a:pPr algn="l" fontAlgn="ctr"/>
                      <a:r>
                        <a:rPr lang="en-US" sz="1000" b="1" i="0" u="none" strike="noStrike" dirty="0">
                          <a:solidFill>
                            <a:srgbClr val="000000"/>
                          </a:solidFill>
                          <a:effectLst/>
                          <a:latin typeface="Calibri" panose="020F0502020204030204" pitchFamily="34" charset="0"/>
                        </a:rPr>
                        <a:t>USD/VND</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25.206</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dirty="0">
                          <a:solidFill>
                            <a:srgbClr val="FF0000"/>
                          </a:solidFill>
                          <a:effectLst/>
                          <a:latin typeface="Calibri" panose="020F0502020204030204" pitchFamily="34" charset="0"/>
                        </a:rPr>
                        <a:t>-219</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dirty="0">
                          <a:solidFill>
                            <a:srgbClr val="FF0000"/>
                          </a:solidFill>
                          <a:effectLst/>
                          <a:latin typeface="Calibri" panose="020F0502020204030204" pitchFamily="34" charset="0"/>
                        </a:rPr>
                        <a:t>-0,86%</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3707754754"/>
                  </a:ext>
                </a:extLst>
              </a:tr>
              <a:tr h="180000">
                <a:tc>
                  <a:txBody>
                    <a:bodyPr/>
                    <a:lstStyle/>
                    <a:p>
                      <a:pPr algn="l" fontAlgn="ctr"/>
                      <a:r>
                        <a:rPr lang="en-US" sz="1000" b="1" i="0" u="none" strike="noStrike" dirty="0">
                          <a:solidFill>
                            <a:srgbClr val="000000"/>
                          </a:solidFill>
                          <a:effectLst/>
                          <a:latin typeface="Calibri" panose="020F0502020204030204" pitchFamily="34" charset="0"/>
                        </a:rPr>
                        <a:t>USD/JPY</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157,42</a:t>
                      </a:r>
                    </a:p>
                  </a:txBody>
                  <a:tcPr marL="7620" marR="7620" marT="7620" marB="0" anchor="ctr">
                    <a:lnL>
                      <a:noFill/>
                    </a:lnL>
                    <a:lnR>
                      <a:noFill/>
                    </a:lnR>
                    <a:lnT>
                      <a:noFill/>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0,12</a:t>
                      </a:r>
                    </a:p>
                  </a:txBody>
                  <a:tcPr marL="7620" marR="7620" marT="7620" marB="0" anchor="ctr">
                    <a:lnL>
                      <a:noFill/>
                    </a:lnL>
                    <a:lnR>
                      <a:noFill/>
                    </a:lnR>
                    <a:lnT>
                      <a:noFill/>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0,08%</a:t>
                      </a:r>
                    </a:p>
                  </a:txBody>
                  <a:tcPr marL="7620" marR="7620" marT="7620" marB="0" anchor="ctr">
                    <a:lnL>
                      <a:noFill/>
                    </a:lnL>
                    <a:lnR>
                      <a:noFill/>
                    </a:lnR>
                    <a:lnT>
                      <a:noFill/>
                    </a:lnT>
                    <a:lnB>
                      <a:noFill/>
                    </a:lnB>
                  </a:tcPr>
                </a:tc>
                <a:extLst>
                  <a:ext uri="{0D108BD9-81ED-4DB2-BD59-A6C34878D82A}">
                    <a16:rowId xmlns:a16="http://schemas.microsoft.com/office/drawing/2014/main" val="3559533620"/>
                  </a:ext>
                </a:extLst>
              </a:tr>
              <a:tr h="180000">
                <a:tc>
                  <a:txBody>
                    <a:bodyPr/>
                    <a:lstStyle/>
                    <a:p>
                      <a:pPr algn="l" fontAlgn="ctr"/>
                      <a:r>
                        <a:rPr lang="en-US" sz="1000" b="1" i="0" u="none" strike="noStrike" dirty="0">
                          <a:solidFill>
                            <a:srgbClr val="000000"/>
                          </a:solidFill>
                          <a:effectLst/>
                          <a:latin typeface="Calibri" panose="020F0502020204030204" pitchFamily="34" charset="0"/>
                        </a:rPr>
                        <a:t>EUR/USD</a:t>
                      </a:r>
                    </a:p>
                  </a:txBody>
                  <a:tcPr marL="7620" marR="7620" marT="762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Calibri" panose="020F0502020204030204" pitchFamily="34" charset="0"/>
                        </a:rPr>
                        <a:t>1,0391</a:t>
                      </a:r>
                    </a:p>
                  </a:txBody>
                  <a:tcPr marL="7620" marR="7620" marT="762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1" i="0" u="none" strike="noStrike" dirty="0">
                          <a:solidFill>
                            <a:srgbClr val="FF0000"/>
                          </a:solidFill>
                          <a:effectLst/>
                          <a:latin typeface="Calibri" panose="020F0502020204030204" pitchFamily="34" charset="0"/>
                        </a:rPr>
                        <a:t>-0,0013</a:t>
                      </a:r>
                    </a:p>
                  </a:txBody>
                  <a:tcPr marL="7620" marR="7620" marT="762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1" i="0" u="none" strike="noStrike" dirty="0">
                          <a:solidFill>
                            <a:srgbClr val="FF0000"/>
                          </a:solidFill>
                          <a:effectLst/>
                          <a:latin typeface="Calibri" panose="020F0502020204030204" pitchFamily="34" charset="0"/>
                        </a:rPr>
                        <a:t>-0,13%</a:t>
                      </a:r>
                    </a:p>
                  </a:txBody>
                  <a:tcPr marL="7620" marR="7620" marT="7620" marB="0" anchor="ctr">
                    <a:lnL>
                      <a:noFill/>
                    </a:lnL>
                    <a:lnR>
                      <a:noFill/>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1971464554"/>
                  </a:ext>
                </a:extLst>
              </a:tr>
            </a:tbl>
          </a:graphicData>
        </a:graphic>
      </p:graphicFrame>
      <p:grpSp>
        <p:nvGrpSpPr>
          <p:cNvPr id="24" name="Group 23">
            <a:extLst>
              <a:ext uri="{FF2B5EF4-FFF2-40B4-BE49-F238E27FC236}">
                <a16:creationId xmlns:a16="http://schemas.microsoft.com/office/drawing/2014/main" id="{57A7BC45-365B-4148-81D5-C05AFA847EB7}"/>
              </a:ext>
            </a:extLst>
          </p:cNvPr>
          <p:cNvGrpSpPr/>
          <p:nvPr/>
        </p:nvGrpSpPr>
        <p:grpSpPr>
          <a:xfrm>
            <a:off x="4545396" y="5321251"/>
            <a:ext cx="2752412" cy="260477"/>
            <a:chOff x="4568611" y="3532536"/>
            <a:chExt cx="2752412" cy="260477"/>
          </a:xfrm>
        </p:grpSpPr>
        <p:pic>
          <p:nvPicPr>
            <p:cNvPr id="25" name="Picture 24">
              <a:extLst>
                <a:ext uri="{FF2B5EF4-FFF2-40B4-BE49-F238E27FC236}">
                  <a16:creationId xmlns:a16="http://schemas.microsoft.com/office/drawing/2014/main" id="{86485CD5-6D2B-408C-BCB6-2E2CED1C7D40}"/>
                </a:ext>
              </a:extLst>
            </p:cNvPr>
            <p:cNvPicPr/>
            <p:nvPr/>
          </p:nvPicPr>
          <p:blipFill rotWithShape="1">
            <a:blip r:embed="rId3"/>
            <a:srcRect r="28337"/>
            <a:stretch/>
          </p:blipFill>
          <p:spPr bwMode="auto">
            <a:xfrm flipH="1">
              <a:off x="4568611" y="3549060"/>
              <a:ext cx="2752412" cy="243953"/>
            </a:xfrm>
            <a:prstGeom prst="rect">
              <a:avLst/>
            </a:prstGeom>
            <a:ln>
              <a:noFill/>
            </a:ln>
            <a:extLst>
              <a:ext uri="{53640926-AAD7-44D8-BBD7-CCE9431645EC}">
                <a14:shadowObscured xmlns:a14="http://schemas.microsoft.com/office/drawing/2010/main"/>
              </a:ext>
            </a:extLst>
          </p:spPr>
        </p:pic>
        <p:sp>
          <p:nvSpPr>
            <p:cNvPr id="26" name="TextBox 25">
              <a:extLst>
                <a:ext uri="{FF2B5EF4-FFF2-40B4-BE49-F238E27FC236}">
                  <a16:creationId xmlns:a16="http://schemas.microsoft.com/office/drawing/2014/main" id="{97ACC9E9-5506-4FA9-9A2E-54FBC99B2FD4}"/>
                </a:ext>
              </a:extLst>
            </p:cNvPr>
            <p:cNvSpPr txBox="1"/>
            <p:nvPr/>
          </p:nvSpPr>
          <p:spPr>
            <a:xfrm>
              <a:off x="4580495" y="3532536"/>
              <a:ext cx="1940520" cy="246221"/>
            </a:xfrm>
            <a:prstGeom prst="rect">
              <a:avLst/>
            </a:prstGeom>
            <a:noFill/>
          </p:spPr>
          <p:txBody>
            <a:bodyPr wrap="square" rtlCol="0">
              <a:spAutoFit/>
            </a:bodyPr>
            <a:lstStyle/>
            <a:p>
              <a:r>
                <a:rPr lang="en-US" sz="1000" b="1" dirty="0">
                  <a:solidFill>
                    <a:schemeClr val="bg1"/>
                  </a:solidFill>
                  <a:latin typeface="+mj-lt"/>
                </a:rPr>
                <a:t>THỊ TRƯỜNG VIỆT NAM</a:t>
              </a:r>
              <a:endParaRPr lang="vi-VN" sz="1000" b="1" dirty="0">
                <a:solidFill>
                  <a:schemeClr val="bg1"/>
                </a:solidFill>
                <a:latin typeface="+mj-lt"/>
              </a:endParaRPr>
            </a:p>
          </p:txBody>
        </p:sp>
      </p:grpSp>
      <p:grpSp>
        <p:nvGrpSpPr>
          <p:cNvPr id="28" name="Group 27">
            <a:extLst>
              <a:ext uri="{FF2B5EF4-FFF2-40B4-BE49-F238E27FC236}">
                <a16:creationId xmlns:a16="http://schemas.microsoft.com/office/drawing/2014/main" id="{CAEBC2B8-1883-4B71-9126-5D0A12ED6349}"/>
              </a:ext>
            </a:extLst>
          </p:cNvPr>
          <p:cNvGrpSpPr/>
          <p:nvPr/>
        </p:nvGrpSpPr>
        <p:grpSpPr>
          <a:xfrm>
            <a:off x="4545396" y="7794530"/>
            <a:ext cx="2752412" cy="260477"/>
            <a:chOff x="4568611" y="3532536"/>
            <a:chExt cx="2752412" cy="260477"/>
          </a:xfrm>
        </p:grpSpPr>
        <p:pic>
          <p:nvPicPr>
            <p:cNvPr id="29" name="Picture 28">
              <a:extLst>
                <a:ext uri="{FF2B5EF4-FFF2-40B4-BE49-F238E27FC236}">
                  <a16:creationId xmlns:a16="http://schemas.microsoft.com/office/drawing/2014/main" id="{9854A743-A6C9-46E3-9E30-7FA37E0E4BDA}"/>
                </a:ext>
              </a:extLst>
            </p:cNvPr>
            <p:cNvPicPr/>
            <p:nvPr/>
          </p:nvPicPr>
          <p:blipFill rotWithShape="1">
            <a:blip r:embed="rId3"/>
            <a:srcRect r="28337"/>
            <a:stretch/>
          </p:blipFill>
          <p:spPr bwMode="auto">
            <a:xfrm flipH="1">
              <a:off x="4568611" y="3549060"/>
              <a:ext cx="2752412" cy="243953"/>
            </a:xfrm>
            <a:prstGeom prst="rect">
              <a:avLst/>
            </a:prstGeom>
            <a:ln>
              <a:noFill/>
            </a:ln>
            <a:extLst>
              <a:ext uri="{53640926-AAD7-44D8-BBD7-CCE9431645EC}">
                <a14:shadowObscured xmlns:a14="http://schemas.microsoft.com/office/drawing/2010/main"/>
              </a:ext>
            </a:extLst>
          </p:spPr>
        </p:pic>
        <p:sp>
          <p:nvSpPr>
            <p:cNvPr id="30" name="TextBox 29">
              <a:extLst>
                <a:ext uri="{FF2B5EF4-FFF2-40B4-BE49-F238E27FC236}">
                  <a16:creationId xmlns:a16="http://schemas.microsoft.com/office/drawing/2014/main" id="{D77852C4-2BE3-419A-B30E-798FC74BEB8E}"/>
                </a:ext>
              </a:extLst>
            </p:cNvPr>
            <p:cNvSpPr txBox="1"/>
            <p:nvPr/>
          </p:nvSpPr>
          <p:spPr>
            <a:xfrm>
              <a:off x="4580495" y="3532536"/>
              <a:ext cx="1940520" cy="246221"/>
            </a:xfrm>
            <a:prstGeom prst="rect">
              <a:avLst/>
            </a:prstGeom>
            <a:noFill/>
          </p:spPr>
          <p:txBody>
            <a:bodyPr wrap="square" rtlCol="0">
              <a:spAutoFit/>
            </a:bodyPr>
            <a:lstStyle/>
            <a:p>
              <a:r>
                <a:rPr lang="en-US" sz="1000" b="1" dirty="0">
                  <a:solidFill>
                    <a:schemeClr val="bg1"/>
                  </a:solidFill>
                  <a:latin typeface="+mj-lt"/>
                </a:rPr>
                <a:t>NGÀNH CÓ GTGD LỚN</a:t>
              </a:r>
              <a:endParaRPr lang="vi-VN" sz="1000" b="1" dirty="0">
                <a:solidFill>
                  <a:schemeClr val="bg1"/>
                </a:solidFill>
                <a:latin typeface="+mj-lt"/>
              </a:endParaRPr>
            </a:p>
          </p:txBody>
        </p:sp>
      </p:grpSp>
      <p:grpSp>
        <p:nvGrpSpPr>
          <p:cNvPr id="31" name="Group 30">
            <a:extLst>
              <a:ext uri="{FF2B5EF4-FFF2-40B4-BE49-F238E27FC236}">
                <a16:creationId xmlns:a16="http://schemas.microsoft.com/office/drawing/2014/main" id="{1FF1DBB6-2D79-423D-8334-ED8FE29C4D56}"/>
              </a:ext>
            </a:extLst>
          </p:cNvPr>
          <p:cNvGrpSpPr/>
          <p:nvPr/>
        </p:nvGrpSpPr>
        <p:grpSpPr>
          <a:xfrm>
            <a:off x="452822" y="1828800"/>
            <a:ext cx="3966778" cy="276999"/>
            <a:chOff x="4574880" y="1663714"/>
            <a:chExt cx="2749530" cy="269492"/>
          </a:xfrm>
        </p:grpSpPr>
        <p:pic>
          <p:nvPicPr>
            <p:cNvPr id="32" name="Picture 31">
              <a:extLst>
                <a:ext uri="{FF2B5EF4-FFF2-40B4-BE49-F238E27FC236}">
                  <a16:creationId xmlns:a16="http://schemas.microsoft.com/office/drawing/2014/main" id="{42DF37CB-3A84-41C8-9802-BEB8E9EDBB94}"/>
                </a:ext>
              </a:extLst>
            </p:cNvPr>
            <p:cNvPicPr/>
            <p:nvPr/>
          </p:nvPicPr>
          <p:blipFill rotWithShape="1">
            <a:blip r:embed="rId3"/>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33" name="TextBox 32">
              <a:extLst>
                <a:ext uri="{FF2B5EF4-FFF2-40B4-BE49-F238E27FC236}">
                  <a16:creationId xmlns:a16="http://schemas.microsoft.com/office/drawing/2014/main" id="{11D2DDB9-FEE2-4E6F-850B-C5BFF01AE364}"/>
                </a:ext>
              </a:extLst>
            </p:cNvPr>
            <p:cNvSpPr txBox="1"/>
            <p:nvPr/>
          </p:nvSpPr>
          <p:spPr>
            <a:xfrm>
              <a:off x="4580495" y="1668372"/>
              <a:ext cx="1602420" cy="246221"/>
            </a:xfrm>
            <a:prstGeom prst="rect">
              <a:avLst/>
            </a:prstGeom>
            <a:noFill/>
          </p:spPr>
          <p:txBody>
            <a:bodyPr wrap="square" rtlCol="0">
              <a:spAutoFit/>
            </a:bodyPr>
            <a:lstStyle/>
            <a:p>
              <a:r>
                <a:rPr lang="en-US" sz="1000" b="1" dirty="0">
                  <a:solidFill>
                    <a:schemeClr val="bg1"/>
                  </a:solidFill>
                  <a:latin typeface="+mj-lt"/>
                </a:rPr>
                <a:t>DIỄN BIẾN THỊ TRƯỜNG</a:t>
              </a:r>
              <a:endParaRPr lang="vi-VN" sz="1000" b="1" dirty="0">
                <a:solidFill>
                  <a:schemeClr val="bg1"/>
                </a:solidFill>
                <a:latin typeface="+mj-lt"/>
              </a:endParaRPr>
            </a:p>
          </p:txBody>
        </p:sp>
      </p:grpSp>
      <p:grpSp>
        <p:nvGrpSpPr>
          <p:cNvPr id="34" name="Group 33">
            <a:extLst>
              <a:ext uri="{FF2B5EF4-FFF2-40B4-BE49-F238E27FC236}">
                <a16:creationId xmlns:a16="http://schemas.microsoft.com/office/drawing/2014/main" id="{27409013-26EE-4292-8D6E-47B9ACF32652}"/>
              </a:ext>
            </a:extLst>
          </p:cNvPr>
          <p:cNvGrpSpPr/>
          <p:nvPr/>
        </p:nvGrpSpPr>
        <p:grpSpPr>
          <a:xfrm>
            <a:off x="446393" y="6858000"/>
            <a:ext cx="3973207" cy="276999"/>
            <a:chOff x="4574880" y="1663714"/>
            <a:chExt cx="2749530" cy="269492"/>
          </a:xfrm>
        </p:grpSpPr>
        <p:pic>
          <p:nvPicPr>
            <p:cNvPr id="35" name="Picture 34">
              <a:extLst>
                <a:ext uri="{FF2B5EF4-FFF2-40B4-BE49-F238E27FC236}">
                  <a16:creationId xmlns:a16="http://schemas.microsoft.com/office/drawing/2014/main" id="{457C6BA8-747E-4D64-B64B-F060BD024584}"/>
                </a:ext>
              </a:extLst>
            </p:cNvPr>
            <p:cNvPicPr/>
            <p:nvPr/>
          </p:nvPicPr>
          <p:blipFill rotWithShape="1">
            <a:blip r:embed="rId3"/>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36" name="TextBox 35">
              <a:extLst>
                <a:ext uri="{FF2B5EF4-FFF2-40B4-BE49-F238E27FC236}">
                  <a16:creationId xmlns:a16="http://schemas.microsoft.com/office/drawing/2014/main" id="{9D668166-8C45-4B7F-A939-5CD45B489073}"/>
                </a:ext>
              </a:extLst>
            </p:cNvPr>
            <p:cNvSpPr txBox="1"/>
            <p:nvPr/>
          </p:nvSpPr>
          <p:spPr>
            <a:xfrm>
              <a:off x="4580495" y="1668372"/>
              <a:ext cx="1602420" cy="246221"/>
            </a:xfrm>
            <a:prstGeom prst="rect">
              <a:avLst/>
            </a:prstGeom>
            <a:noFill/>
          </p:spPr>
          <p:txBody>
            <a:bodyPr wrap="square" rtlCol="0">
              <a:spAutoFit/>
            </a:bodyPr>
            <a:lstStyle/>
            <a:p>
              <a:r>
                <a:rPr lang="en-US" sz="1000" b="1" dirty="0">
                  <a:solidFill>
                    <a:schemeClr val="bg1"/>
                  </a:solidFill>
                  <a:latin typeface="+mj-lt"/>
                </a:rPr>
                <a:t>NHẬN ĐỊNH EVS</a:t>
              </a:r>
              <a:endParaRPr lang="vi-VN" sz="1000" b="1" dirty="0">
                <a:solidFill>
                  <a:schemeClr val="bg1"/>
                </a:solidFill>
                <a:latin typeface="+mj-lt"/>
              </a:endParaRPr>
            </a:p>
          </p:txBody>
        </p:sp>
      </p:grpSp>
      <p:sp>
        <p:nvSpPr>
          <p:cNvPr id="37" name="TextBox 36">
            <a:extLst>
              <a:ext uri="{FF2B5EF4-FFF2-40B4-BE49-F238E27FC236}">
                <a16:creationId xmlns:a16="http://schemas.microsoft.com/office/drawing/2014/main" id="{AFEABF66-BC04-412C-A656-53D55307B647}"/>
              </a:ext>
            </a:extLst>
          </p:cNvPr>
          <p:cNvSpPr txBox="1"/>
          <p:nvPr/>
        </p:nvSpPr>
        <p:spPr>
          <a:xfrm>
            <a:off x="445685" y="7217215"/>
            <a:ext cx="3973207" cy="1938992"/>
          </a:xfrm>
          <a:prstGeom prst="rect">
            <a:avLst/>
          </a:prstGeom>
          <a:noFill/>
        </p:spPr>
        <p:txBody>
          <a:bodyPr wrap="square" rtlCol="0">
            <a:spAutoFit/>
          </a:bodyPr>
          <a:lstStyle/>
          <a:p>
            <a:pPr marL="171450" indent="-171450" algn="just">
              <a:spcBef>
                <a:spcPts val="300"/>
              </a:spcBef>
              <a:spcAft>
                <a:spcPts val="300"/>
              </a:spcAft>
              <a:buClr>
                <a:srgbClr val="D53D96"/>
              </a:buClr>
              <a:buFont typeface="Wingdings" panose="05000000000000000000" pitchFamily="2" charset="2"/>
              <a:buChar char="§"/>
            </a:pPr>
            <a:r>
              <a:rPr lang="en-US" sz="1100" b="1"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Về</a:t>
            </a:r>
            <a:r>
              <a:rPr lang="en-US" sz="11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b="1"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th</a:t>
            </a:r>
            <a:r>
              <a:rPr lang="en-US" sz="1100" b="1"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ị</a:t>
            </a:r>
            <a:r>
              <a:rPr lang="en-US" sz="1100" b="1"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trường</a:t>
            </a:r>
            <a:r>
              <a:rPr lang="en-US" sz="1100" b="1"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chung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đường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giá</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duy</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trì</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vận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động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tích</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lũy</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trong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vùng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1.270 – 1.275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điểm</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với</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các</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nhóm</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ngành</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luân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phiên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tăng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giảm</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đan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xen.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Tuy</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nhiên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áp</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lực</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bán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hiện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tại</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vẫn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tương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đối</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cao</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gây</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cản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trở</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đến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đà</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tăng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của</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VN-Index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trong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ngắn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hạn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a:p>
            <a:pPr marL="171450" indent="-171450" algn="just">
              <a:spcBef>
                <a:spcPts val="300"/>
              </a:spcBef>
              <a:spcAft>
                <a:spcPts val="300"/>
              </a:spcAft>
              <a:buClr>
                <a:srgbClr val="D53D96"/>
              </a:buClr>
              <a:buFont typeface="Wingdings" panose="05000000000000000000" pitchFamily="2" charset="2"/>
              <a:buChar char="§"/>
            </a:pPr>
            <a:r>
              <a:rPr lang="en-US" sz="1100" b="1"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Về</a:t>
            </a:r>
            <a:r>
              <a:rPr lang="en-US" sz="11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b="1"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k</a:t>
            </a:r>
            <a:r>
              <a:rPr lang="en-US" sz="1100" b="1"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ỹ</a:t>
            </a:r>
            <a:r>
              <a:rPr lang="en-US" sz="1100" b="1"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thuật</a:t>
            </a:r>
            <a:r>
              <a:rPr lang="en-US" sz="1100" b="1"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các</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chỉ</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báo</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trên</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khung</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ngày</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như</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MACD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và</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RSI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tiếp</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diễn</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xu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hướng</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tăng</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và</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chưa</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có</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dấu</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hiệu</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đảo</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chiều</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trở</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lại</a:t>
            </a:r>
            <a:r>
              <a:rPr lang="en-US" sz="1100" kern="100" dirty="0">
                <a:solidFill>
                  <a:schemeClr val="tx1"/>
                </a:solidFill>
                <a:latin typeface="Calibri" panose="020F0502020204030204" pitchFamily="34" charset="0"/>
                <a:ea typeface="Calibri" panose="020F0502020204030204" pitchFamily="34" charset="0"/>
                <a:cs typeface="Calibri" panose="020F0502020204030204" pitchFamily="34" charset="0"/>
              </a:rPr>
              <a:t>.</a:t>
            </a:r>
          </a:p>
          <a:p>
            <a:pPr marL="171450" indent="-171450" algn="just">
              <a:spcBef>
                <a:spcPts val="300"/>
              </a:spcBef>
              <a:spcAft>
                <a:spcPts val="300"/>
              </a:spcAft>
              <a:buClr>
                <a:srgbClr val="D53D96"/>
              </a:buClr>
              <a:buFont typeface="Wingdings" panose="05000000000000000000" pitchFamily="2" charset="2"/>
              <a:buChar char="§"/>
            </a:pPr>
            <a:r>
              <a:rPr lang="en-US" sz="1100" b="1"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Về</a:t>
            </a:r>
            <a:r>
              <a:rPr lang="en-US" sz="11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b="1"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h</a:t>
            </a:r>
            <a:r>
              <a:rPr lang="en-US" sz="1100" b="1"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ành</a:t>
            </a:r>
            <a:r>
              <a:rPr lang="en-US" sz="1100" b="1"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động</a:t>
            </a:r>
            <a:r>
              <a:rPr lang="en-US"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NĐT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giữ</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tâm</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lý</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thận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trọng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và</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ưu</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tiên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nắm</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giữ</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danh</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mục</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với</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tỉ</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trọng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vừa</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phải</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Hạn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chế</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FOMO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mua</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đuổi</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với</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các</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cổ</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phiếu</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đã</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bật</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tăng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mạnh</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và</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tập</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trung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quan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sát</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biến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động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thị</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trường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chờ</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đợi</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các</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tín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hiệu</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xác</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nhận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rõ</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ràng</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hơn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endParaRPr lang="en-US" sz="1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39" name="Table 38">
            <a:extLst>
              <a:ext uri="{FF2B5EF4-FFF2-40B4-BE49-F238E27FC236}">
                <a16:creationId xmlns:a16="http://schemas.microsoft.com/office/drawing/2014/main" id="{37A02346-8947-4A20-BEFE-DD95CBF63E16}"/>
              </a:ext>
            </a:extLst>
          </p:cNvPr>
          <p:cNvGraphicFramePr>
            <a:graphicFrameLocks noGrp="1"/>
          </p:cNvGraphicFramePr>
          <p:nvPr>
            <p:extLst>
              <p:ext uri="{D42A27DB-BD31-4B8C-83A1-F6EECF244321}">
                <p14:modId xmlns:p14="http://schemas.microsoft.com/office/powerpoint/2010/main" val="1809173105"/>
              </p:ext>
            </p:extLst>
          </p:nvPr>
        </p:nvGraphicFramePr>
        <p:xfrm>
          <a:off x="4561498" y="8055007"/>
          <a:ext cx="2721599" cy="1080000"/>
        </p:xfrm>
        <a:graphic>
          <a:graphicData uri="http://schemas.openxmlformats.org/drawingml/2006/table">
            <a:tbl>
              <a:tblPr/>
              <a:tblGrid>
                <a:gridCol w="1141316">
                  <a:extLst>
                    <a:ext uri="{9D8B030D-6E8A-4147-A177-3AD203B41FA5}">
                      <a16:colId xmlns:a16="http://schemas.microsoft.com/office/drawing/2014/main" val="2602609001"/>
                    </a:ext>
                  </a:extLst>
                </a:gridCol>
                <a:gridCol w="526761">
                  <a:extLst>
                    <a:ext uri="{9D8B030D-6E8A-4147-A177-3AD203B41FA5}">
                      <a16:colId xmlns:a16="http://schemas.microsoft.com/office/drawing/2014/main" val="3423388114"/>
                    </a:ext>
                  </a:extLst>
                </a:gridCol>
                <a:gridCol w="526761">
                  <a:extLst>
                    <a:ext uri="{9D8B030D-6E8A-4147-A177-3AD203B41FA5}">
                      <a16:colId xmlns:a16="http://schemas.microsoft.com/office/drawing/2014/main" val="3239837619"/>
                    </a:ext>
                  </a:extLst>
                </a:gridCol>
                <a:gridCol w="526761">
                  <a:extLst>
                    <a:ext uri="{9D8B030D-6E8A-4147-A177-3AD203B41FA5}">
                      <a16:colId xmlns:a16="http://schemas.microsoft.com/office/drawing/2014/main" val="3278236774"/>
                    </a:ext>
                  </a:extLst>
                </a:gridCol>
              </a:tblGrid>
              <a:tr h="216000">
                <a:tc>
                  <a:txBody>
                    <a:bodyPr/>
                    <a:lstStyle/>
                    <a:p>
                      <a:pPr algn="l" fontAlgn="ctr"/>
                      <a:r>
                        <a:rPr lang="en-US" sz="1000" b="1" i="0" u="none" strike="noStrike" dirty="0" err="1">
                          <a:solidFill>
                            <a:srgbClr val="000000"/>
                          </a:solidFill>
                          <a:effectLst/>
                          <a:latin typeface="Calibri" panose="020F0502020204030204" pitchFamily="34" charset="0"/>
                        </a:rPr>
                        <a:t>Ngành</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err="1">
                          <a:solidFill>
                            <a:srgbClr val="000000"/>
                          </a:solidFill>
                          <a:effectLst/>
                          <a:latin typeface="Calibri" panose="020F0502020204030204" pitchFamily="34" charset="0"/>
                        </a:rPr>
                        <a:t>Điểm</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Calibri" panose="020F0502020204030204" pitchFamily="34" charset="0"/>
                        </a:rPr>
                        <a:t>Thay đổi</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Calibri" panose="020F0502020204030204" pitchFamily="34" charset="0"/>
                        </a:rPr>
                        <a:t>%Chg</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267148850"/>
                  </a:ext>
                </a:extLst>
              </a:tr>
              <a:tr h="216000">
                <a:tc>
                  <a:txBody>
                    <a:bodyPr/>
                    <a:lstStyle/>
                    <a:p>
                      <a:pPr algn="l" fontAlgn="ctr"/>
                      <a:r>
                        <a:rPr lang="en-US" sz="1000" b="1" i="0" u="none" strike="noStrike" dirty="0" err="1">
                          <a:solidFill>
                            <a:srgbClr val="000000"/>
                          </a:solidFill>
                          <a:effectLst/>
                          <a:latin typeface="Calibri" panose="020F0502020204030204" pitchFamily="34" charset="0"/>
                        </a:rPr>
                        <a:t>Ngân</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hàng</a:t>
                      </a:r>
                      <a:endParaRPr lang="en-US" sz="1000" b="1"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a:solidFill>
                            <a:srgbClr val="000000"/>
                          </a:solidFill>
                          <a:effectLst/>
                          <a:latin typeface="Calibri" panose="020F0502020204030204" pitchFamily="34" charset="0"/>
                        </a:rPr>
                        <a:t>528,71</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1,35</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a:solidFill>
                            <a:srgbClr val="00B050"/>
                          </a:solidFill>
                          <a:effectLst/>
                          <a:latin typeface="Calibri" panose="020F0502020204030204" pitchFamily="34" charset="0"/>
                        </a:rPr>
                        <a:t>0,26%</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2004213712"/>
                  </a:ext>
                </a:extLst>
              </a:tr>
              <a:tr h="216000">
                <a:tc>
                  <a:txBody>
                    <a:bodyPr/>
                    <a:lstStyle/>
                    <a:p>
                      <a:pPr algn="l" fontAlgn="ctr"/>
                      <a:r>
                        <a:rPr lang="en-US" sz="1000" b="1" i="0" u="none" strike="noStrike" dirty="0" err="1">
                          <a:solidFill>
                            <a:srgbClr val="000000"/>
                          </a:solidFill>
                          <a:effectLst/>
                          <a:latin typeface="Calibri" panose="020F0502020204030204" pitchFamily="34" charset="0"/>
                        </a:rPr>
                        <a:t>Bất</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động</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sản</a:t>
                      </a:r>
                      <a:endParaRPr lang="en-US" sz="1000" b="1"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298,93</a:t>
                      </a:r>
                    </a:p>
                  </a:txBody>
                  <a:tcPr marL="6350" marR="6350" marT="635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0,11</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0,04%</a:t>
                      </a:r>
                    </a:p>
                  </a:txBody>
                  <a:tcPr marL="6350" marR="6350" marT="6350" marB="0" anchor="ctr">
                    <a:lnL>
                      <a:noFill/>
                    </a:lnL>
                    <a:lnR>
                      <a:noFill/>
                    </a:lnR>
                    <a:lnT>
                      <a:noFill/>
                    </a:lnT>
                    <a:lnB>
                      <a:noFill/>
                    </a:lnB>
                  </a:tcPr>
                </a:tc>
                <a:extLst>
                  <a:ext uri="{0D108BD9-81ED-4DB2-BD59-A6C34878D82A}">
                    <a16:rowId xmlns:a16="http://schemas.microsoft.com/office/drawing/2014/main" val="1193238785"/>
                  </a:ext>
                </a:extLst>
              </a:tr>
              <a:tr h="216000">
                <a:tc>
                  <a:txBody>
                    <a:bodyPr/>
                    <a:lstStyle/>
                    <a:p>
                      <a:pPr algn="l" fontAlgn="ctr"/>
                      <a:r>
                        <a:rPr lang="en-US" sz="1000" b="1" i="0" u="none" strike="noStrike" dirty="0" err="1">
                          <a:solidFill>
                            <a:srgbClr val="000000"/>
                          </a:solidFill>
                          <a:effectLst/>
                          <a:latin typeface="Calibri" panose="020F0502020204030204" pitchFamily="34" charset="0"/>
                        </a:rPr>
                        <a:t>Thực</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phẩm</a:t>
                      </a:r>
                      <a:r>
                        <a:rPr lang="en-US" sz="1000" b="1" i="0" u="none" strike="noStrike" dirty="0">
                          <a:solidFill>
                            <a:srgbClr val="000000"/>
                          </a:solidFill>
                          <a:effectLst/>
                          <a:latin typeface="Calibri" panose="020F0502020204030204" pitchFamily="34" charset="0"/>
                        </a:rPr>
                        <a:t> </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711,68</a:t>
                      </a:r>
                    </a:p>
                  </a:txBody>
                  <a:tcPr marL="6350" marR="6350" marT="635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0,44</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0,06%</a:t>
                      </a:r>
                    </a:p>
                  </a:txBody>
                  <a:tcPr marL="6350" marR="6350" marT="6350" marB="0" anchor="ctr">
                    <a:lnL>
                      <a:noFill/>
                    </a:lnL>
                    <a:lnR>
                      <a:noFill/>
                    </a:lnR>
                    <a:lnT>
                      <a:noFill/>
                    </a:lnT>
                    <a:lnB>
                      <a:noFill/>
                    </a:lnB>
                  </a:tcPr>
                </a:tc>
                <a:extLst>
                  <a:ext uri="{0D108BD9-81ED-4DB2-BD59-A6C34878D82A}">
                    <a16:rowId xmlns:a16="http://schemas.microsoft.com/office/drawing/2014/main" val="3059043731"/>
                  </a:ext>
                </a:extLst>
              </a:tr>
              <a:tr h="216000">
                <a:tc>
                  <a:txBody>
                    <a:bodyPr/>
                    <a:lstStyle/>
                    <a:p>
                      <a:pPr algn="l" fontAlgn="ctr"/>
                      <a:r>
                        <a:rPr lang="en-US" sz="1000" b="1" i="0" u="none" strike="noStrike" dirty="0" err="1">
                          <a:solidFill>
                            <a:srgbClr val="000000"/>
                          </a:solidFill>
                          <a:effectLst/>
                          <a:latin typeface="Calibri" panose="020F0502020204030204" pitchFamily="34" charset="0"/>
                        </a:rPr>
                        <a:t>Chứng</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khoán</a:t>
                      </a:r>
                      <a:endParaRPr lang="en-US" sz="1000" b="1"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a:solidFill>
                            <a:srgbClr val="000000"/>
                          </a:solidFill>
                          <a:effectLst/>
                          <a:latin typeface="Calibri" panose="020F0502020204030204" pitchFamily="34" charset="0"/>
                        </a:rPr>
                        <a:t>580,84</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a:solidFill>
                            <a:srgbClr val="FF0000"/>
                          </a:solidFill>
                          <a:effectLst/>
                          <a:latin typeface="Calibri" panose="020F0502020204030204" pitchFamily="34" charset="0"/>
                        </a:rPr>
                        <a:t>-2,75</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a:solidFill>
                            <a:srgbClr val="FF0000"/>
                          </a:solidFill>
                          <a:effectLst/>
                          <a:latin typeface="Calibri" panose="020F0502020204030204" pitchFamily="34" charset="0"/>
                        </a:rPr>
                        <a:t>-0,47%</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898209225"/>
                  </a:ext>
                </a:extLst>
              </a:tr>
            </a:tbl>
          </a:graphicData>
        </a:graphic>
      </p:graphicFrame>
      <p:graphicFrame>
        <p:nvGraphicFramePr>
          <p:cNvPr id="40" name="Table 39">
            <a:extLst>
              <a:ext uri="{FF2B5EF4-FFF2-40B4-BE49-F238E27FC236}">
                <a16:creationId xmlns:a16="http://schemas.microsoft.com/office/drawing/2014/main" id="{ABB10E58-73A7-4119-A7F8-83B158734156}"/>
              </a:ext>
            </a:extLst>
          </p:cNvPr>
          <p:cNvGraphicFramePr>
            <a:graphicFrameLocks noGrp="1"/>
          </p:cNvGraphicFramePr>
          <p:nvPr>
            <p:extLst>
              <p:ext uri="{D42A27DB-BD31-4B8C-83A1-F6EECF244321}">
                <p14:modId xmlns:p14="http://schemas.microsoft.com/office/powerpoint/2010/main" val="1770387788"/>
              </p:ext>
            </p:extLst>
          </p:nvPr>
        </p:nvGraphicFramePr>
        <p:xfrm>
          <a:off x="4574256" y="5572560"/>
          <a:ext cx="2721599" cy="2160000"/>
        </p:xfrm>
        <a:graphic>
          <a:graphicData uri="http://schemas.openxmlformats.org/drawingml/2006/table">
            <a:tbl>
              <a:tblPr/>
              <a:tblGrid>
                <a:gridCol w="1141316">
                  <a:extLst>
                    <a:ext uri="{9D8B030D-6E8A-4147-A177-3AD203B41FA5}">
                      <a16:colId xmlns:a16="http://schemas.microsoft.com/office/drawing/2014/main" val="1986012224"/>
                    </a:ext>
                  </a:extLst>
                </a:gridCol>
                <a:gridCol w="526761">
                  <a:extLst>
                    <a:ext uri="{9D8B030D-6E8A-4147-A177-3AD203B41FA5}">
                      <a16:colId xmlns:a16="http://schemas.microsoft.com/office/drawing/2014/main" val="2426739666"/>
                    </a:ext>
                  </a:extLst>
                </a:gridCol>
                <a:gridCol w="526761">
                  <a:extLst>
                    <a:ext uri="{9D8B030D-6E8A-4147-A177-3AD203B41FA5}">
                      <a16:colId xmlns:a16="http://schemas.microsoft.com/office/drawing/2014/main" val="421490883"/>
                    </a:ext>
                  </a:extLst>
                </a:gridCol>
                <a:gridCol w="526761">
                  <a:extLst>
                    <a:ext uri="{9D8B030D-6E8A-4147-A177-3AD203B41FA5}">
                      <a16:colId xmlns:a16="http://schemas.microsoft.com/office/drawing/2014/main" val="766358734"/>
                    </a:ext>
                  </a:extLst>
                </a:gridCol>
              </a:tblGrid>
              <a:tr h="180000">
                <a:tc>
                  <a:txBody>
                    <a:bodyPr/>
                    <a:lstStyle/>
                    <a:p>
                      <a:pPr algn="l" fontAlgn="ctr"/>
                      <a:r>
                        <a:rPr lang="en-US" sz="1000" b="1" i="0" u="none" strike="noStrike" dirty="0" err="1">
                          <a:solidFill>
                            <a:srgbClr val="000000"/>
                          </a:solidFill>
                          <a:effectLst/>
                          <a:latin typeface="+mn-lt"/>
                        </a:rPr>
                        <a:t>Chỉ</a:t>
                      </a:r>
                      <a:r>
                        <a:rPr lang="en-US" sz="1000" b="1" i="0" u="none" strike="noStrike" dirty="0">
                          <a:solidFill>
                            <a:srgbClr val="000000"/>
                          </a:solidFill>
                          <a:effectLst/>
                          <a:latin typeface="+mn-lt"/>
                        </a:rPr>
                        <a:t> </a:t>
                      </a:r>
                      <a:r>
                        <a:rPr lang="en-US" sz="1000" b="1" i="0" u="none" strike="noStrike" dirty="0" err="1">
                          <a:solidFill>
                            <a:srgbClr val="000000"/>
                          </a:solidFill>
                          <a:effectLst/>
                          <a:latin typeface="+mn-lt"/>
                        </a:rPr>
                        <a:t>số</a:t>
                      </a:r>
                      <a:endParaRPr lang="en-US" sz="1000" b="1" i="0" u="none" strike="noStrike" dirty="0">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err="1">
                          <a:solidFill>
                            <a:srgbClr val="000000"/>
                          </a:solidFill>
                          <a:effectLst/>
                          <a:latin typeface="+mn-lt"/>
                        </a:rPr>
                        <a:t>Giá</a:t>
                      </a:r>
                      <a:r>
                        <a:rPr lang="en-US" sz="1000" b="1" i="0" u="none" strike="noStrike" dirty="0">
                          <a:solidFill>
                            <a:srgbClr val="000000"/>
                          </a:solidFill>
                          <a:effectLst/>
                          <a:latin typeface="+mn-lt"/>
                        </a:rPr>
                        <a:t> </a:t>
                      </a:r>
                      <a:r>
                        <a:rPr lang="en-US" sz="1000" b="1" i="0" u="none" strike="noStrike" dirty="0" err="1">
                          <a:solidFill>
                            <a:srgbClr val="000000"/>
                          </a:solidFill>
                          <a:effectLst/>
                          <a:latin typeface="+mn-lt"/>
                        </a:rPr>
                        <a:t>trị</a:t>
                      </a:r>
                      <a:endParaRPr lang="en-US" sz="1000" b="1" i="0" u="none" strike="noStrike" dirty="0">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err="1">
                          <a:solidFill>
                            <a:srgbClr val="000000"/>
                          </a:solidFill>
                          <a:effectLst/>
                          <a:latin typeface="+mn-lt"/>
                        </a:rPr>
                        <a:t>Thay</a:t>
                      </a:r>
                      <a:r>
                        <a:rPr lang="en-US" sz="1000" b="1" i="0" u="none" strike="noStrike" dirty="0">
                          <a:solidFill>
                            <a:srgbClr val="000000"/>
                          </a:solidFill>
                          <a:effectLst/>
                          <a:latin typeface="+mn-lt"/>
                        </a:rPr>
                        <a:t> </a:t>
                      </a:r>
                      <a:r>
                        <a:rPr lang="en-US" sz="1000" b="1" i="0" u="none" strike="noStrike" dirty="0" err="1">
                          <a:solidFill>
                            <a:srgbClr val="000000"/>
                          </a:solidFill>
                          <a:effectLst/>
                          <a:latin typeface="+mn-lt"/>
                        </a:rPr>
                        <a:t>đổi</a:t>
                      </a:r>
                      <a:endParaRPr lang="en-US" sz="1000" b="1" i="0" u="none" strike="noStrike" dirty="0">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dirty="0">
                          <a:solidFill>
                            <a:srgbClr val="000000"/>
                          </a:solidFill>
                          <a:effectLst/>
                          <a:latin typeface="+mn-lt"/>
                        </a:rPr>
                        <a:t>%</a:t>
                      </a:r>
                      <a:r>
                        <a:rPr lang="en-US" sz="1000" b="1" i="0" u="none" strike="noStrike" dirty="0" err="1">
                          <a:solidFill>
                            <a:srgbClr val="000000"/>
                          </a:solidFill>
                          <a:effectLst/>
                          <a:latin typeface="+mn-lt"/>
                        </a:rPr>
                        <a:t>Chg</a:t>
                      </a:r>
                      <a:endParaRPr lang="en-US" sz="1000" b="1" i="0" u="none" strike="noStrike" dirty="0">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692572148"/>
                  </a:ext>
                </a:extLst>
              </a:tr>
              <a:tr h="180000">
                <a:tc>
                  <a:txBody>
                    <a:bodyPr/>
                    <a:lstStyle/>
                    <a:p>
                      <a:pPr algn="l" fontAlgn="ctr"/>
                      <a:r>
                        <a:rPr lang="en-US" sz="1000" b="1" i="0" u="none" strike="noStrike" dirty="0">
                          <a:solidFill>
                            <a:srgbClr val="000000"/>
                          </a:solidFill>
                          <a:effectLst/>
                          <a:latin typeface="+mn-lt"/>
                        </a:rPr>
                        <a:t>VN-Index</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endParaRPr lang="en-US" sz="1000" b="1" i="0" u="none" strike="noStrike">
                        <a:solidFill>
                          <a:srgbClr val="000000"/>
                        </a:solidFill>
                        <a:effectLst/>
                        <a:latin typeface="+mn-lt"/>
                      </a:endParaRP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endParaRPr lang="en-US" sz="1000" b="1" i="0" u="none" strike="noStrike">
                        <a:solidFill>
                          <a:srgbClr val="00B050"/>
                        </a:solidFill>
                        <a:effectLst/>
                        <a:latin typeface="+mn-lt"/>
                      </a:endParaRP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endParaRPr lang="en-US" sz="1000" b="1" i="0" u="none" strike="noStrike">
                        <a:solidFill>
                          <a:srgbClr val="00B050"/>
                        </a:solidFill>
                        <a:effectLst/>
                        <a:latin typeface="+mn-lt"/>
                      </a:endParaRP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89409900"/>
                  </a:ext>
                </a:extLst>
              </a:tr>
              <a:tr h="180000">
                <a:tc>
                  <a:txBody>
                    <a:bodyPr/>
                    <a:lstStyle/>
                    <a:p>
                      <a:pPr algn="l" fontAlgn="ctr"/>
                      <a:r>
                        <a:rPr lang="en-US" sz="1000" b="0" i="0" u="none" strike="noStrike">
                          <a:solidFill>
                            <a:srgbClr val="000000"/>
                          </a:solidFill>
                          <a:effectLst/>
                          <a:latin typeface="+mn-lt"/>
                        </a:rPr>
                        <a:t>Đóng cửa [điểm]</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1.272,87</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FF0000"/>
                          </a:solidFill>
                          <a:effectLst/>
                          <a:latin typeface="Calibri" panose="020F0502020204030204" pitchFamily="34" charset="0"/>
                        </a:rPr>
                        <a:t>-1,17</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FF0000"/>
                          </a:solidFill>
                          <a:effectLst/>
                          <a:latin typeface="Calibri" panose="020F0502020204030204" pitchFamily="34" charset="0"/>
                        </a:rPr>
                        <a:t>-0,09%</a:t>
                      </a:r>
                    </a:p>
                  </a:txBody>
                  <a:tcPr marL="6350" marR="6350" marT="6350" marB="0" anchor="ctr">
                    <a:lnL>
                      <a:noFill/>
                    </a:lnL>
                    <a:lnR>
                      <a:noFill/>
                    </a:lnR>
                    <a:lnT>
                      <a:noFill/>
                    </a:lnT>
                    <a:lnB>
                      <a:noFill/>
                    </a:lnB>
                  </a:tcPr>
                </a:tc>
                <a:extLst>
                  <a:ext uri="{0D108BD9-81ED-4DB2-BD59-A6C34878D82A}">
                    <a16:rowId xmlns:a16="http://schemas.microsoft.com/office/drawing/2014/main" val="2091507907"/>
                  </a:ext>
                </a:extLst>
              </a:tr>
              <a:tr h="180000">
                <a:tc>
                  <a:txBody>
                    <a:bodyPr/>
                    <a:lstStyle/>
                    <a:p>
                      <a:pPr algn="l" fontAlgn="ctr"/>
                      <a:r>
                        <a:rPr lang="en-US" sz="1000" b="0" i="0" u="none" strike="noStrike" dirty="0">
                          <a:solidFill>
                            <a:srgbClr val="000000"/>
                          </a:solidFill>
                          <a:effectLst/>
                          <a:latin typeface="+mn-lt"/>
                        </a:rPr>
                        <a:t>KLGD [</a:t>
                      </a:r>
                      <a:r>
                        <a:rPr lang="en-US" sz="1000" b="0" i="0" u="none" strike="noStrike" dirty="0" err="1">
                          <a:solidFill>
                            <a:srgbClr val="000000"/>
                          </a:solidFill>
                          <a:effectLst/>
                          <a:latin typeface="+mn-lt"/>
                        </a:rPr>
                        <a:t>triệu</a:t>
                      </a:r>
                      <a:r>
                        <a:rPr lang="en-US" sz="1000" b="0" i="0" u="none" strike="noStrike" dirty="0">
                          <a:solidFill>
                            <a:srgbClr val="000000"/>
                          </a:solidFill>
                          <a:effectLst/>
                          <a:latin typeface="+mn-lt"/>
                        </a:rPr>
                        <a:t> CP]</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546,3</a:t>
                      </a:r>
                    </a:p>
                  </a:txBody>
                  <a:tcPr marL="6350" marR="6350" marT="6350" marB="0" anchor="ctr">
                    <a:lnL>
                      <a:noFill/>
                    </a:lnL>
                    <a:lnR>
                      <a:noFill/>
                    </a:lnR>
                    <a:lnT>
                      <a:noFill/>
                    </a:lnT>
                    <a:lnB>
                      <a:noFill/>
                    </a:lnB>
                  </a:tcPr>
                </a:tc>
                <a:tc>
                  <a:txBody>
                    <a:bodyPr/>
                    <a:lstStyle/>
                    <a:p>
                      <a:pPr algn="r" fontAlgn="b"/>
                      <a:r>
                        <a:rPr lang="en-US" sz="1000" b="1" i="0" u="none" strike="noStrike" dirty="0">
                          <a:solidFill>
                            <a:srgbClr val="FF0000"/>
                          </a:solidFill>
                          <a:effectLst/>
                          <a:latin typeface="Calibri" panose="020F0502020204030204" pitchFamily="34" charset="0"/>
                        </a:rPr>
                        <a:t>-206,5</a:t>
                      </a:r>
                    </a:p>
                  </a:txBody>
                  <a:tcPr marL="6350" marR="6350" marT="6350" marB="0" anchor="b">
                    <a:lnL>
                      <a:noFill/>
                    </a:lnL>
                    <a:lnR>
                      <a:noFill/>
                    </a:lnR>
                    <a:lnT>
                      <a:noFill/>
                    </a:lnT>
                    <a:lnB>
                      <a:noFill/>
                    </a:lnB>
                  </a:tcPr>
                </a:tc>
                <a:tc>
                  <a:txBody>
                    <a:bodyPr/>
                    <a:lstStyle/>
                    <a:p>
                      <a:pPr algn="r" fontAlgn="b"/>
                      <a:r>
                        <a:rPr lang="en-US" sz="1000" b="1" i="0" u="none" strike="noStrike" dirty="0">
                          <a:solidFill>
                            <a:srgbClr val="FF0000"/>
                          </a:solidFill>
                          <a:effectLst/>
                          <a:latin typeface="Calibri" panose="020F0502020204030204" pitchFamily="34" charset="0"/>
                        </a:rPr>
                        <a:t>-27,43%</a:t>
                      </a:r>
                    </a:p>
                  </a:txBody>
                  <a:tcPr marL="6350" marR="6350" marT="6350" marB="0" anchor="b">
                    <a:lnL>
                      <a:noFill/>
                    </a:lnL>
                    <a:lnR>
                      <a:noFill/>
                    </a:lnR>
                    <a:lnT>
                      <a:noFill/>
                    </a:lnT>
                    <a:lnB>
                      <a:noFill/>
                    </a:lnB>
                  </a:tcPr>
                </a:tc>
                <a:extLst>
                  <a:ext uri="{0D108BD9-81ED-4DB2-BD59-A6C34878D82A}">
                    <a16:rowId xmlns:a16="http://schemas.microsoft.com/office/drawing/2014/main" val="1770934564"/>
                  </a:ext>
                </a:extLst>
              </a:tr>
              <a:tr h="180000">
                <a:tc>
                  <a:txBody>
                    <a:bodyPr/>
                    <a:lstStyle/>
                    <a:p>
                      <a:pPr algn="l" fontAlgn="ctr"/>
                      <a:r>
                        <a:rPr lang="en-US" sz="1000" b="0" i="0" u="none" strike="noStrike" dirty="0">
                          <a:solidFill>
                            <a:srgbClr val="000000"/>
                          </a:solidFill>
                          <a:effectLst/>
                          <a:latin typeface="+mn-lt"/>
                        </a:rPr>
                        <a:t>GTGD [</a:t>
                      </a:r>
                      <a:r>
                        <a:rPr lang="en-US" sz="1000" b="0" i="0" u="none" strike="noStrike" dirty="0" err="1">
                          <a:solidFill>
                            <a:srgbClr val="000000"/>
                          </a:solidFill>
                          <a:effectLst/>
                          <a:latin typeface="+mn-lt"/>
                        </a:rPr>
                        <a:t>tỷ</a:t>
                      </a:r>
                      <a:r>
                        <a:rPr lang="en-US" sz="1000" b="0" i="0" u="none" strike="noStrike" dirty="0">
                          <a:solidFill>
                            <a:srgbClr val="000000"/>
                          </a:solidFill>
                          <a:effectLst/>
                          <a:latin typeface="+mn-lt"/>
                        </a:rPr>
                        <a:t> VND]</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Calibri" panose="020F0502020204030204" pitchFamily="34" charset="0"/>
                        </a:rPr>
                        <a:t>13.665</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FF0000"/>
                          </a:solidFill>
                          <a:effectLst/>
                          <a:latin typeface="Calibri" panose="020F0502020204030204" pitchFamily="34" charset="0"/>
                        </a:rPr>
                        <a:t>-5.127,8</a:t>
                      </a:r>
                    </a:p>
                  </a:txBody>
                  <a:tcPr marL="6350" marR="6350" marT="6350" marB="0" anchor="b">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FF0000"/>
                          </a:solidFill>
                          <a:effectLst/>
                          <a:latin typeface="Calibri" panose="020F0502020204030204" pitchFamily="34" charset="0"/>
                        </a:rPr>
                        <a:t>-27,29%</a:t>
                      </a:r>
                    </a:p>
                  </a:txBody>
                  <a:tcPr marL="6350" marR="6350" marT="6350" marB="0" anchor="b">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600133988"/>
                  </a:ext>
                </a:extLst>
              </a:tr>
              <a:tr h="180000">
                <a:tc>
                  <a:txBody>
                    <a:bodyPr/>
                    <a:lstStyle/>
                    <a:p>
                      <a:pPr algn="l" fontAlgn="ctr"/>
                      <a:r>
                        <a:rPr lang="en-US" sz="1000" b="1" i="0" u="none" strike="noStrike" dirty="0">
                          <a:solidFill>
                            <a:srgbClr val="000000"/>
                          </a:solidFill>
                          <a:effectLst/>
                          <a:latin typeface="+mn-lt"/>
                        </a:rPr>
                        <a:t>HNX-Index</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l" fontAlgn="b"/>
                      <a:r>
                        <a:rPr lang="en-US" sz="1000" b="0" i="0" u="none" strike="noStrike" dirty="0">
                          <a:solidFill>
                            <a:srgbClr val="000000"/>
                          </a:solidFill>
                          <a:effectLst/>
                          <a:latin typeface="+mn-lt"/>
                        </a:rPr>
                        <a:t> </a:t>
                      </a:r>
                    </a:p>
                  </a:txBody>
                  <a:tcPr marL="7620" marR="7620" marT="7620" marB="0" anchor="b">
                    <a:lnL>
                      <a:noFill/>
                    </a:lnL>
                    <a:lnR>
                      <a:noFill/>
                    </a:lnR>
                    <a:lnT w="6350" cap="flat" cmpd="sng" algn="ctr">
                      <a:solidFill>
                        <a:srgbClr val="808080"/>
                      </a:solidFill>
                      <a:prstDash val="solid"/>
                      <a:round/>
                      <a:headEnd type="none" w="med" len="med"/>
                      <a:tailEnd type="none" w="med" len="med"/>
                    </a:lnT>
                    <a:lnB>
                      <a:noFill/>
                    </a:lnB>
                  </a:tcPr>
                </a:tc>
                <a:tc>
                  <a:txBody>
                    <a:bodyPr/>
                    <a:lstStyle/>
                    <a:p>
                      <a:pPr algn="l" fontAlgn="b"/>
                      <a:r>
                        <a:rPr lang="en-US" sz="1000" b="0" i="0" u="none" strike="noStrike" dirty="0">
                          <a:solidFill>
                            <a:srgbClr val="000000"/>
                          </a:solidFill>
                          <a:effectLst/>
                          <a:latin typeface="+mn-lt"/>
                        </a:rPr>
                        <a:t> </a:t>
                      </a:r>
                    </a:p>
                  </a:txBody>
                  <a:tcPr marL="7620" marR="7620" marT="7620" marB="0" anchor="b">
                    <a:lnL>
                      <a:noFill/>
                    </a:lnL>
                    <a:lnR>
                      <a:noFill/>
                    </a:lnR>
                    <a:lnT w="6350" cap="flat" cmpd="sng" algn="ctr">
                      <a:solidFill>
                        <a:srgbClr val="808080"/>
                      </a:solidFill>
                      <a:prstDash val="solid"/>
                      <a:round/>
                      <a:headEnd type="none" w="med" len="med"/>
                      <a:tailEnd type="none" w="med" len="med"/>
                    </a:lnT>
                    <a:lnB>
                      <a:noFill/>
                    </a:lnB>
                  </a:tcPr>
                </a:tc>
                <a:tc>
                  <a:txBody>
                    <a:bodyPr/>
                    <a:lstStyle/>
                    <a:p>
                      <a:pPr algn="l" fontAlgn="b"/>
                      <a:r>
                        <a:rPr lang="en-US" sz="1000" b="0" i="0" u="none" strike="noStrike" dirty="0">
                          <a:solidFill>
                            <a:srgbClr val="000000"/>
                          </a:solidFill>
                          <a:effectLst/>
                          <a:latin typeface="+mn-lt"/>
                        </a:rPr>
                        <a:t> </a:t>
                      </a:r>
                    </a:p>
                  </a:txBody>
                  <a:tcPr marL="7620" marR="7620" marT="7620" marB="0" anchor="b">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3830127894"/>
                  </a:ext>
                </a:extLst>
              </a:tr>
              <a:tr h="180000">
                <a:tc>
                  <a:txBody>
                    <a:bodyPr/>
                    <a:lstStyle/>
                    <a:p>
                      <a:pPr algn="l" fontAlgn="ctr"/>
                      <a:r>
                        <a:rPr lang="en-US" sz="1000" b="0" i="0" u="none" strike="noStrike" dirty="0" err="1">
                          <a:solidFill>
                            <a:srgbClr val="000000"/>
                          </a:solidFill>
                          <a:effectLst/>
                          <a:latin typeface="+mn-lt"/>
                        </a:rPr>
                        <a:t>Đóng</a:t>
                      </a:r>
                      <a:r>
                        <a:rPr lang="en-US" sz="1000" b="0" i="0" u="none" strike="noStrike" dirty="0">
                          <a:solidFill>
                            <a:srgbClr val="000000"/>
                          </a:solidFill>
                          <a:effectLst/>
                          <a:latin typeface="+mn-lt"/>
                        </a:rPr>
                        <a:t> </a:t>
                      </a:r>
                      <a:r>
                        <a:rPr lang="en-US" sz="1000" b="0" i="0" u="none" strike="noStrike" dirty="0" err="1">
                          <a:solidFill>
                            <a:srgbClr val="000000"/>
                          </a:solidFill>
                          <a:effectLst/>
                          <a:latin typeface="+mn-lt"/>
                        </a:rPr>
                        <a:t>cửa</a:t>
                      </a:r>
                      <a:r>
                        <a:rPr lang="en-US" sz="1000" b="0" i="0" u="none" strike="noStrike" dirty="0">
                          <a:solidFill>
                            <a:srgbClr val="000000"/>
                          </a:solidFill>
                          <a:effectLst/>
                          <a:latin typeface="+mn-lt"/>
                        </a:rPr>
                        <a:t> [</a:t>
                      </a:r>
                      <a:r>
                        <a:rPr lang="en-US" sz="1000" b="0" i="0" u="none" strike="noStrike" dirty="0" err="1">
                          <a:solidFill>
                            <a:srgbClr val="000000"/>
                          </a:solidFill>
                          <a:effectLst/>
                          <a:latin typeface="+mn-lt"/>
                        </a:rPr>
                        <a:t>điểm</a:t>
                      </a:r>
                      <a:r>
                        <a:rPr lang="en-US" sz="1000" b="0" i="0" u="none" strike="noStrike" dirty="0">
                          <a:solidFill>
                            <a:srgbClr val="000000"/>
                          </a:solidFill>
                          <a:effectLst/>
                          <a:latin typeface="+mn-lt"/>
                        </a:rPr>
                        <a:t>]</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229,90</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0,09</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00B050"/>
                          </a:solidFill>
                          <a:effectLst/>
                          <a:latin typeface="Calibri" panose="020F0502020204030204" pitchFamily="34" charset="0"/>
                        </a:rPr>
                        <a:t>0,04%</a:t>
                      </a:r>
                    </a:p>
                  </a:txBody>
                  <a:tcPr marL="6350" marR="6350" marT="6350" marB="0" anchor="ctr">
                    <a:lnL>
                      <a:noFill/>
                    </a:lnL>
                    <a:lnR>
                      <a:noFill/>
                    </a:lnR>
                    <a:lnT>
                      <a:noFill/>
                    </a:lnT>
                    <a:lnB>
                      <a:noFill/>
                    </a:lnB>
                  </a:tcPr>
                </a:tc>
                <a:extLst>
                  <a:ext uri="{0D108BD9-81ED-4DB2-BD59-A6C34878D82A}">
                    <a16:rowId xmlns:a16="http://schemas.microsoft.com/office/drawing/2014/main" val="1721054891"/>
                  </a:ext>
                </a:extLst>
              </a:tr>
              <a:tr h="180000">
                <a:tc>
                  <a:txBody>
                    <a:bodyPr/>
                    <a:lstStyle/>
                    <a:p>
                      <a:pPr algn="l" fontAlgn="ctr"/>
                      <a:r>
                        <a:rPr lang="en-US" sz="1000" b="0" i="0" u="none" strike="noStrike" dirty="0">
                          <a:solidFill>
                            <a:srgbClr val="000000"/>
                          </a:solidFill>
                          <a:effectLst/>
                          <a:latin typeface="+mn-lt"/>
                        </a:rPr>
                        <a:t>KLGD [</a:t>
                      </a:r>
                      <a:r>
                        <a:rPr lang="en-US" sz="1000" b="0" i="0" u="none" strike="noStrike" dirty="0" err="1">
                          <a:solidFill>
                            <a:srgbClr val="000000"/>
                          </a:solidFill>
                          <a:effectLst/>
                          <a:latin typeface="+mn-lt"/>
                        </a:rPr>
                        <a:t>triệu</a:t>
                      </a:r>
                      <a:r>
                        <a:rPr lang="en-US" sz="1000" b="0" i="0" u="none" strike="noStrike" dirty="0">
                          <a:solidFill>
                            <a:srgbClr val="000000"/>
                          </a:solidFill>
                          <a:effectLst/>
                          <a:latin typeface="+mn-lt"/>
                        </a:rPr>
                        <a:t> CP]</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Calibri" panose="020F0502020204030204" pitchFamily="34" charset="0"/>
                        </a:rPr>
                        <a:t>71,33</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FF0000"/>
                          </a:solidFill>
                          <a:effectLst/>
                          <a:latin typeface="Calibri" panose="020F0502020204030204" pitchFamily="34" charset="0"/>
                        </a:rPr>
                        <a:t>-0,31</a:t>
                      </a:r>
                    </a:p>
                  </a:txBody>
                  <a:tcPr marL="6350" marR="6350" marT="6350" marB="0" anchor="b">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FF0000"/>
                          </a:solidFill>
                          <a:effectLst/>
                          <a:latin typeface="Calibri" panose="020F0502020204030204" pitchFamily="34" charset="0"/>
                        </a:rPr>
                        <a:t>-0,43%</a:t>
                      </a:r>
                    </a:p>
                  </a:txBody>
                  <a:tcPr marL="6350" marR="6350" marT="6350" marB="0" anchor="b">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831349922"/>
                  </a:ext>
                </a:extLst>
              </a:tr>
              <a:tr h="180000">
                <a:tc>
                  <a:txBody>
                    <a:bodyPr/>
                    <a:lstStyle/>
                    <a:p>
                      <a:pPr algn="l" fontAlgn="ctr"/>
                      <a:r>
                        <a:rPr lang="en-US" sz="1000" b="1" i="0" u="none" strike="noStrike" dirty="0" err="1">
                          <a:solidFill>
                            <a:srgbClr val="000000"/>
                          </a:solidFill>
                          <a:effectLst/>
                          <a:latin typeface="+mn-lt"/>
                        </a:rPr>
                        <a:t>UPCoM</a:t>
                      </a:r>
                      <a:endParaRPr lang="en-US" sz="1000" b="1" i="0" u="none" strike="noStrike" dirty="0">
                        <a:solidFill>
                          <a:srgbClr val="000000"/>
                        </a:solidFill>
                        <a:effectLst/>
                        <a:latin typeface="+mn-lt"/>
                      </a:endParaRP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l" fontAlgn="b"/>
                      <a:r>
                        <a:rPr lang="en-US" sz="1000" b="0" i="0" u="none" strike="noStrike" dirty="0">
                          <a:solidFill>
                            <a:srgbClr val="000000"/>
                          </a:solidFill>
                          <a:effectLst/>
                          <a:latin typeface="+mn-lt"/>
                        </a:rPr>
                        <a:t> </a:t>
                      </a:r>
                    </a:p>
                  </a:txBody>
                  <a:tcPr marL="7620" marR="7620" marT="7620" marB="0" anchor="b">
                    <a:lnL>
                      <a:noFill/>
                    </a:lnL>
                    <a:lnR>
                      <a:noFill/>
                    </a:lnR>
                    <a:lnT w="6350" cap="flat" cmpd="sng" algn="ctr">
                      <a:solidFill>
                        <a:srgbClr val="808080"/>
                      </a:solidFill>
                      <a:prstDash val="solid"/>
                      <a:round/>
                      <a:headEnd type="none" w="med" len="med"/>
                      <a:tailEnd type="none" w="med" len="med"/>
                    </a:lnT>
                    <a:lnB>
                      <a:noFill/>
                    </a:lnB>
                  </a:tcPr>
                </a:tc>
                <a:tc>
                  <a:txBody>
                    <a:bodyPr/>
                    <a:lstStyle/>
                    <a:p>
                      <a:pPr algn="l" fontAlgn="b"/>
                      <a:r>
                        <a:rPr lang="en-US" sz="1000" b="0" i="0" u="none" strike="noStrike" dirty="0">
                          <a:solidFill>
                            <a:srgbClr val="000000"/>
                          </a:solidFill>
                          <a:effectLst/>
                          <a:latin typeface="+mn-lt"/>
                        </a:rPr>
                        <a:t> </a:t>
                      </a:r>
                    </a:p>
                  </a:txBody>
                  <a:tcPr marL="7620" marR="7620" marT="7620" marB="0" anchor="b">
                    <a:lnL>
                      <a:noFill/>
                    </a:lnL>
                    <a:lnR>
                      <a:noFill/>
                    </a:lnR>
                    <a:lnT w="6350" cap="flat" cmpd="sng" algn="ctr">
                      <a:solidFill>
                        <a:srgbClr val="808080"/>
                      </a:solidFill>
                      <a:prstDash val="solid"/>
                      <a:round/>
                      <a:headEnd type="none" w="med" len="med"/>
                      <a:tailEnd type="none" w="med" len="med"/>
                    </a:lnT>
                    <a:lnB>
                      <a:noFill/>
                    </a:lnB>
                  </a:tcPr>
                </a:tc>
                <a:tc>
                  <a:txBody>
                    <a:bodyPr/>
                    <a:lstStyle/>
                    <a:p>
                      <a:pPr algn="l" fontAlgn="b"/>
                      <a:r>
                        <a:rPr lang="en-US" sz="1000" b="0" i="0" u="none" strike="noStrike" dirty="0">
                          <a:solidFill>
                            <a:srgbClr val="000000"/>
                          </a:solidFill>
                          <a:effectLst/>
                          <a:latin typeface="+mn-lt"/>
                        </a:rPr>
                        <a:t> </a:t>
                      </a:r>
                    </a:p>
                  </a:txBody>
                  <a:tcPr marL="7620" marR="7620" marT="7620" marB="0" anchor="b">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4132514514"/>
                  </a:ext>
                </a:extLst>
              </a:tr>
              <a:tr h="180000">
                <a:tc>
                  <a:txBody>
                    <a:bodyPr/>
                    <a:lstStyle/>
                    <a:p>
                      <a:pPr algn="l" fontAlgn="ctr"/>
                      <a:r>
                        <a:rPr lang="en-US" sz="1000" b="0" i="0" u="none" strike="noStrike" dirty="0" err="1">
                          <a:solidFill>
                            <a:srgbClr val="000000"/>
                          </a:solidFill>
                          <a:effectLst/>
                          <a:latin typeface="+mn-lt"/>
                        </a:rPr>
                        <a:t>Đóng</a:t>
                      </a:r>
                      <a:r>
                        <a:rPr lang="en-US" sz="1000" b="0" i="0" u="none" strike="noStrike" dirty="0">
                          <a:solidFill>
                            <a:srgbClr val="000000"/>
                          </a:solidFill>
                          <a:effectLst/>
                          <a:latin typeface="+mn-lt"/>
                        </a:rPr>
                        <a:t> </a:t>
                      </a:r>
                      <a:r>
                        <a:rPr lang="en-US" sz="1000" b="0" i="0" u="none" strike="noStrike" dirty="0" err="1">
                          <a:solidFill>
                            <a:srgbClr val="000000"/>
                          </a:solidFill>
                          <a:effectLst/>
                          <a:latin typeface="+mn-lt"/>
                        </a:rPr>
                        <a:t>cửa</a:t>
                      </a:r>
                      <a:r>
                        <a:rPr lang="en-US" sz="1000" b="0" i="0" u="none" strike="noStrike" dirty="0">
                          <a:solidFill>
                            <a:srgbClr val="000000"/>
                          </a:solidFill>
                          <a:effectLst/>
                          <a:latin typeface="+mn-lt"/>
                        </a:rPr>
                        <a:t> [</a:t>
                      </a:r>
                      <a:r>
                        <a:rPr lang="en-US" sz="1000" b="0" i="0" u="none" strike="noStrike" dirty="0" err="1">
                          <a:solidFill>
                            <a:srgbClr val="000000"/>
                          </a:solidFill>
                          <a:effectLst/>
                          <a:latin typeface="+mn-lt"/>
                        </a:rPr>
                        <a:t>điểm</a:t>
                      </a:r>
                      <a:r>
                        <a:rPr lang="en-US" sz="1000" b="0" i="0" u="none" strike="noStrike" dirty="0">
                          <a:solidFill>
                            <a:srgbClr val="000000"/>
                          </a:solidFill>
                          <a:effectLst/>
                          <a:latin typeface="+mn-lt"/>
                        </a:rPr>
                        <a:t>]</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94,41</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FF0000"/>
                          </a:solidFill>
                          <a:effectLst/>
                          <a:latin typeface="Calibri" panose="020F0502020204030204" pitchFamily="34" charset="0"/>
                        </a:rPr>
                        <a:t>-0,18</a:t>
                      </a:r>
                    </a:p>
                  </a:txBody>
                  <a:tcPr marL="6350" marR="6350" marT="6350" marB="0" anchor="ctr">
                    <a:lnL>
                      <a:noFill/>
                    </a:lnL>
                    <a:lnR>
                      <a:noFill/>
                    </a:lnR>
                    <a:lnT>
                      <a:noFill/>
                    </a:lnT>
                    <a:lnB>
                      <a:noFill/>
                    </a:lnB>
                  </a:tcPr>
                </a:tc>
                <a:tc>
                  <a:txBody>
                    <a:bodyPr/>
                    <a:lstStyle/>
                    <a:p>
                      <a:pPr algn="r" fontAlgn="ctr"/>
                      <a:r>
                        <a:rPr lang="en-US" sz="1000" b="1" i="0" u="none" strike="noStrike" dirty="0">
                          <a:solidFill>
                            <a:srgbClr val="FF0000"/>
                          </a:solidFill>
                          <a:effectLst/>
                          <a:latin typeface="Calibri" panose="020F0502020204030204" pitchFamily="34" charset="0"/>
                        </a:rPr>
                        <a:t>-0,19%</a:t>
                      </a:r>
                    </a:p>
                  </a:txBody>
                  <a:tcPr marL="6350" marR="6350" marT="6350" marB="0" anchor="ctr">
                    <a:lnL>
                      <a:noFill/>
                    </a:lnL>
                    <a:lnR>
                      <a:noFill/>
                    </a:lnR>
                    <a:lnT>
                      <a:noFill/>
                    </a:lnT>
                    <a:lnB>
                      <a:noFill/>
                    </a:lnB>
                  </a:tcPr>
                </a:tc>
                <a:extLst>
                  <a:ext uri="{0D108BD9-81ED-4DB2-BD59-A6C34878D82A}">
                    <a16:rowId xmlns:a16="http://schemas.microsoft.com/office/drawing/2014/main" val="3248633875"/>
                  </a:ext>
                </a:extLst>
              </a:tr>
              <a:tr h="180000">
                <a:tc>
                  <a:txBody>
                    <a:bodyPr/>
                    <a:lstStyle/>
                    <a:p>
                      <a:pPr algn="l" fontAlgn="ctr"/>
                      <a:r>
                        <a:rPr lang="en-US" sz="1000" b="0" i="0" u="none" strike="noStrike" dirty="0">
                          <a:solidFill>
                            <a:srgbClr val="000000"/>
                          </a:solidFill>
                          <a:effectLst/>
                          <a:latin typeface="+mn-lt"/>
                        </a:rPr>
                        <a:t>KLGD [</a:t>
                      </a:r>
                      <a:r>
                        <a:rPr lang="en-US" sz="1000" b="0" i="0" u="none" strike="noStrike" dirty="0" err="1">
                          <a:solidFill>
                            <a:srgbClr val="000000"/>
                          </a:solidFill>
                          <a:effectLst/>
                          <a:latin typeface="+mn-lt"/>
                        </a:rPr>
                        <a:t>triệu</a:t>
                      </a:r>
                      <a:r>
                        <a:rPr lang="en-US" sz="1000" b="0" i="0" u="none" strike="noStrike" dirty="0">
                          <a:solidFill>
                            <a:srgbClr val="000000"/>
                          </a:solidFill>
                          <a:effectLst/>
                          <a:latin typeface="+mn-lt"/>
                        </a:rPr>
                        <a:t> CP]</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66,32</a:t>
                      </a:r>
                    </a:p>
                  </a:txBody>
                  <a:tcPr marL="6350" marR="6350" marT="6350" marB="0" anchor="ctr">
                    <a:lnL>
                      <a:noFill/>
                    </a:lnL>
                    <a:lnR>
                      <a:noFill/>
                    </a:lnR>
                    <a:lnT>
                      <a:noFill/>
                    </a:lnT>
                    <a:lnB>
                      <a:noFill/>
                    </a:lnB>
                  </a:tcPr>
                </a:tc>
                <a:tc>
                  <a:txBody>
                    <a:bodyPr/>
                    <a:lstStyle/>
                    <a:p>
                      <a:pPr algn="r" fontAlgn="b"/>
                      <a:r>
                        <a:rPr lang="en-US" sz="1000" b="1" i="0" u="none" strike="noStrike" dirty="0">
                          <a:solidFill>
                            <a:srgbClr val="FF0000"/>
                          </a:solidFill>
                          <a:effectLst/>
                          <a:latin typeface="Calibri" panose="020F0502020204030204" pitchFamily="34" charset="0"/>
                        </a:rPr>
                        <a:t>-6,70</a:t>
                      </a:r>
                    </a:p>
                  </a:txBody>
                  <a:tcPr marL="6350" marR="6350" marT="6350" marB="0" anchor="b">
                    <a:lnL>
                      <a:noFill/>
                    </a:lnL>
                    <a:lnR>
                      <a:noFill/>
                    </a:lnR>
                    <a:lnT>
                      <a:noFill/>
                    </a:lnT>
                    <a:lnB>
                      <a:noFill/>
                    </a:lnB>
                  </a:tcPr>
                </a:tc>
                <a:tc>
                  <a:txBody>
                    <a:bodyPr/>
                    <a:lstStyle/>
                    <a:p>
                      <a:pPr algn="r" fontAlgn="b"/>
                      <a:r>
                        <a:rPr lang="en-US" sz="1000" b="1" i="0" u="none" strike="noStrike" dirty="0">
                          <a:solidFill>
                            <a:srgbClr val="FF0000"/>
                          </a:solidFill>
                          <a:effectLst/>
                          <a:latin typeface="Calibri" panose="020F0502020204030204" pitchFamily="34" charset="0"/>
                        </a:rPr>
                        <a:t>-9,18%</a:t>
                      </a:r>
                    </a:p>
                  </a:txBody>
                  <a:tcPr marL="6350" marR="6350" marT="6350" marB="0" anchor="b">
                    <a:lnL>
                      <a:noFill/>
                    </a:lnL>
                    <a:lnR>
                      <a:noFill/>
                    </a:lnR>
                    <a:lnT>
                      <a:noFill/>
                    </a:lnT>
                    <a:lnB>
                      <a:noFill/>
                    </a:lnB>
                  </a:tcPr>
                </a:tc>
                <a:extLst>
                  <a:ext uri="{0D108BD9-81ED-4DB2-BD59-A6C34878D82A}">
                    <a16:rowId xmlns:a16="http://schemas.microsoft.com/office/drawing/2014/main" val="630423897"/>
                  </a:ext>
                </a:extLst>
              </a:tr>
              <a:tr h="180000">
                <a:tc>
                  <a:txBody>
                    <a:bodyPr/>
                    <a:lstStyle/>
                    <a:p>
                      <a:pPr algn="l" fontAlgn="ctr"/>
                      <a:r>
                        <a:rPr lang="en-US" sz="1000" b="0" i="0" u="none" strike="noStrike" dirty="0">
                          <a:solidFill>
                            <a:srgbClr val="000000"/>
                          </a:solidFill>
                          <a:effectLst/>
                          <a:latin typeface="+mn-lt"/>
                        </a:rPr>
                        <a:t>GTGD [</a:t>
                      </a:r>
                      <a:r>
                        <a:rPr lang="en-US" sz="1000" b="0" i="0" u="none" strike="noStrike" dirty="0" err="1">
                          <a:solidFill>
                            <a:srgbClr val="000000"/>
                          </a:solidFill>
                          <a:effectLst/>
                          <a:latin typeface="+mn-lt"/>
                        </a:rPr>
                        <a:t>tỷ</a:t>
                      </a:r>
                      <a:r>
                        <a:rPr lang="en-US" sz="1000" b="0" i="0" u="none" strike="noStrike" dirty="0">
                          <a:solidFill>
                            <a:srgbClr val="000000"/>
                          </a:solidFill>
                          <a:effectLst/>
                          <a:latin typeface="+mn-lt"/>
                        </a:rPr>
                        <a:t> VND]</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Calibri" panose="020F0502020204030204" pitchFamily="34" charset="0"/>
                        </a:rPr>
                        <a:t>1.090,1</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00B050"/>
                          </a:solidFill>
                          <a:effectLst/>
                          <a:latin typeface="Calibri" panose="020F0502020204030204" pitchFamily="34" charset="0"/>
                        </a:rPr>
                        <a:t>64,40</a:t>
                      </a:r>
                    </a:p>
                  </a:txBody>
                  <a:tcPr marL="6350" marR="6350" marT="6350" marB="0" anchor="b">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00B050"/>
                          </a:solidFill>
                          <a:effectLst/>
                          <a:latin typeface="Calibri" panose="020F0502020204030204" pitchFamily="34" charset="0"/>
                        </a:rPr>
                        <a:t>6,28%</a:t>
                      </a:r>
                    </a:p>
                  </a:txBody>
                  <a:tcPr marL="6350" marR="6350" marT="6350" marB="0" anchor="b">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112421716"/>
                  </a:ext>
                </a:extLst>
              </a:tr>
            </a:tbl>
          </a:graphicData>
        </a:graphic>
      </p:graphicFrame>
    </p:spTree>
    <p:extLst>
      <p:ext uri="{BB962C8B-B14F-4D97-AF65-F5344CB8AC3E}">
        <p14:creationId xmlns:p14="http://schemas.microsoft.com/office/powerpoint/2010/main" val="3172855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310F48-3D65-475B-85E3-E3AB174B0EF8}"/>
              </a:ext>
            </a:extLst>
          </p:cNvPr>
          <p:cNvSpPr>
            <a:spLocks noGrp="1"/>
          </p:cNvSpPr>
          <p:nvPr>
            <p:ph type="ftr" sz="quarter" idx="5"/>
          </p:nvPr>
        </p:nvSpPr>
        <p:spPr/>
        <p:txBody>
          <a:bodyPr/>
          <a:lstStyle/>
          <a:p>
            <a:r>
              <a:rPr lang="en-US"/>
              <a:t>www.eves.com.vn</a:t>
            </a:r>
            <a:endParaRPr lang="en-US" dirty="0"/>
          </a:p>
        </p:txBody>
      </p:sp>
      <p:sp>
        <p:nvSpPr>
          <p:cNvPr id="3" name="Slide Number Placeholder 2">
            <a:extLst>
              <a:ext uri="{FF2B5EF4-FFF2-40B4-BE49-F238E27FC236}">
                <a16:creationId xmlns:a16="http://schemas.microsoft.com/office/drawing/2014/main" id="{3E36B9D6-08D5-4D69-86CD-4015C6BBE558}"/>
              </a:ext>
            </a:extLst>
          </p:cNvPr>
          <p:cNvSpPr>
            <a:spLocks noGrp="1"/>
          </p:cNvSpPr>
          <p:nvPr>
            <p:ph type="sldNum" sz="quarter" idx="7"/>
          </p:nvPr>
        </p:nvSpPr>
        <p:spPr/>
        <p:txBody>
          <a:bodyPr/>
          <a:lstStyle/>
          <a:p>
            <a:r>
              <a:rPr lang="en-US" dirty="0"/>
              <a:t>Trang 2</a:t>
            </a:r>
          </a:p>
        </p:txBody>
      </p:sp>
      <p:sp>
        <p:nvSpPr>
          <p:cNvPr id="5" name="TextBox 4">
            <a:extLst>
              <a:ext uri="{FF2B5EF4-FFF2-40B4-BE49-F238E27FC236}">
                <a16:creationId xmlns:a16="http://schemas.microsoft.com/office/drawing/2014/main" id="{CB573227-4A75-4248-A958-1B521908B54B}"/>
              </a:ext>
            </a:extLst>
          </p:cNvPr>
          <p:cNvSpPr txBox="1"/>
          <p:nvPr/>
        </p:nvSpPr>
        <p:spPr>
          <a:xfrm>
            <a:off x="373721" y="838201"/>
            <a:ext cx="6928936" cy="461665"/>
          </a:xfrm>
          <a:prstGeom prst="rect">
            <a:avLst/>
          </a:prstGeom>
          <a:noFill/>
        </p:spPr>
        <p:txBody>
          <a:bodyPr wrap="square" rtlCol="0">
            <a:spAutoFit/>
          </a:bodyPr>
          <a:lstStyle/>
          <a:p>
            <a:r>
              <a:rPr lang="en-US" sz="2400" b="1" dirty="0" err="1">
                <a:gradFill>
                  <a:gsLst>
                    <a:gs pos="59000">
                      <a:srgbClr val="7C2E8A"/>
                    </a:gs>
                    <a:gs pos="0">
                      <a:srgbClr val="4C2683"/>
                    </a:gs>
                    <a:gs pos="100000">
                      <a:srgbClr val="D53D96"/>
                    </a:gs>
                  </a:gsLst>
                  <a:lin ang="5400000" scaled="1"/>
                </a:gradFill>
                <a:latin typeface="+mj-lt"/>
              </a:rPr>
              <a:t>Dòng</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tiền</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tiếp</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tục</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luân</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chuyển</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giữa</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các</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nhóm</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ngành</a:t>
            </a:r>
            <a:endParaRPr lang="en-US" sz="2400" b="1" dirty="0">
              <a:gradFill>
                <a:gsLst>
                  <a:gs pos="59000">
                    <a:srgbClr val="7C2E8A"/>
                  </a:gs>
                  <a:gs pos="0">
                    <a:srgbClr val="4C2683"/>
                  </a:gs>
                  <a:gs pos="100000">
                    <a:srgbClr val="D53D96"/>
                  </a:gs>
                </a:gsLst>
                <a:lin ang="5400000" scaled="1"/>
              </a:gradFill>
              <a:latin typeface="+mj-lt"/>
            </a:endParaRPr>
          </a:p>
        </p:txBody>
      </p:sp>
      <p:grpSp>
        <p:nvGrpSpPr>
          <p:cNvPr id="7" name="Group 6">
            <a:extLst>
              <a:ext uri="{FF2B5EF4-FFF2-40B4-BE49-F238E27FC236}">
                <a16:creationId xmlns:a16="http://schemas.microsoft.com/office/drawing/2014/main" id="{8AC1E0DB-545D-4531-ABA1-ADA31221FA60}"/>
              </a:ext>
            </a:extLst>
          </p:cNvPr>
          <p:cNvGrpSpPr/>
          <p:nvPr/>
        </p:nvGrpSpPr>
        <p:grpSpPr>
          <a:xfrm>
            <a:off x="3853087" y="1389515"/>
            <a:ext cx="3272851" cy="319536"/>
            <a:chOff x="3853087" y="1389515"/>
            <a:chExt cx="3272851" cy="319536"/>
          </a:xfrm>
        </p:grpSpPr>
        <p:cxnSp>
          <p:nvCxnSpPr>
            <p:cNvPr id="48" name="Straight Connector 47">
              <a:extLst>
                <a:ext uri="{FF2B5EF4-FFF2-40B4-BE49-F238E27FC236}">
                  <a16:creationId xmlns:a16="http://schemas.microsoft.com/office/drawing/2014/main" id="{3BE7F0F4-8B54-481F-9382-A96F77D2D287}"/>
                </a:ext>
              </a:extLst>
            </p:cNvPr>
            <p:cNvCxnSpPr/>
            <p:nvPr/>
          </p:nvCxnSpPr>
          <p:spPr>
            <a:xfrm>
              <a:off x="3885938" y="1709051"/>
              <a:ext cx="324000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9FDCA1F2-18F5-46AB-9D1C-A3337A21BCAF}"/>
                </a:ext>
              </a:extLst>
            </p:cNvPr>
            <p:cNvSpPr txBox="1"/>
            <p:nvPr/>
          </p:nvSpPr>
          <p:spPr>
            <a:xfrm>
              <a:off x="3853087" y="1389515"/>
              <a:ext cx="3156176" cy="307777"/>
            </a:xfrm>
            <a:prstGeom prst="rect">
              <a:avLst/>
            </a:prstGeom>
            <a:noFill/>
          </p:spPr>
          <p:txBody>
            <a:bodyPr wrap="square">
              <a:spAutoFit/>
            </a:bodyPr>
            <a:lstStyle/>
            <a:p>
              <a:r>
                <a:rPr lang="en-US" sz="1400" b="1" i="0" u="none" strike="noStrike" dirty="0">
                  <a:solidFill>
                    <a:srgbClr val="000000"/>
                  </a:solidFill>
                  <a:effectLst/>
                  <a:latin typeface="Calibri" panose="020F0502020204030204" pitchFamily="34" charset="0"/>
                </a:rPr>
                <a:t>Tự </a:t>
              </a:r>
              <a:r>
                <a:rPr lang="en-US" sz="1400" b="1" i="0" u="none" strike="noStrike" dirty="0" err="1">
                  <a:solidFill>
                    <a:srgbClr val="000000"/>
                  </a:solidFill>
                  <a:effectLst/>
                  <a:latin typeface="Calibri" panose="020F0502020204030204" pitchFamily="34" charset="0"/>
                </a:rPr>
                <a:t>doanh</a:t>
              </a:r>
              <a:r>
                <a:rPr lang="en-US" sz="1400" b="1" i="0" u="none" strike="noStrike" dirty="0">
                  <a:solidFill>
                    <a:srgbClr val="000000"/>
                  </a:solidFill>
                  <a:effectLst/>
                  <a:latin typeface="Calibri" panose="020F0502020204030204" pitchFamily="34" charset="0"/>
                </a:rPr>
                <a:t> </a:t>
              </a:r>
              <a:r>
                <a:rPr lang="en-US" sz="1400" b="1" dirty="0" err="1">
                  <a:solidFill>
                    <a:srgbClr val="000000"/>
                  </a:solidFill>
                  <a:latin typeface="Calibri" panose="020F0502020204030204" pitchFamily="34" charset="0"/>
                </a:rPr>
                <a:t>duy</a:t>
              </a:r>
              <a:r>
                <a:rPr lang="en-US" sz="1400" b="1" dirty="0">
                  <a:solidFill>
                    <a:srgbClr val="000000"/>
                  </a:solidFill>
                  <a:latin typeface="Calibri" panose="020F0502020204030204" pitchFamily="34" charset="0"/>
                </a:rPr>
                <a:t> </a:t>
              </a:r>
              <a:r>
                <a:rPr lang="en-US" sz="1400" b="1" dirty="0" err="1">
                  <a:solidFill>
                    <a:srgbClr val="000000"/>
                  </a:solidFill>
                  <a:latin typeface="Calibri" panose="020F0502020204030204" pitchFamily="34" charset="0"/>
                </a:rPr>
                <a:t>trì</a:t>
              </a:r>
              <a:r>
                <a:rPr lang="en-US" sz="1400" b="1" dirty="0">
                  <a:solidFill>
                    <a:srgbClr val="000000"/>
                  </a:solidFill>
                  <a:latin typeface="Calibri" panose="020F0502020204030204" pitchFamily="34" charset="0"/>
                </a:rPr>
                <a:t> </a:t>
              </a:r>
              <a:r>
                <a:rPr lang="en-US" sz="1400" b="1" dirty="0" err="1">
                  <a:solidFill>
                    <a:srgbClr val="000000"/>
                  </a:solidFill>
                  <a:latin typeface="Calibri" panose="020F0502020204030204" pitchFamily="34" charset="0"/>
                </a:rPr>
                <a:t>đà</a:t>
              </a:r>
              <a:r>
                <a:rPr lang="en-US" sz="1400" b="1" dirty="0">
                  <a:solidFill>
                    <a:srgbClr val="000000"/>
                  </a:solidFill>
                  <a:latin typeface="Calibri" panose="020F0502020204030204" pitchFamily="34" charset="0"/>
                </a:rPr>
                <a:t> </a:t>
              </a:r>
              <a:r>
                <a:rPr lang="en-US" sz="1400" b="1" dirty="0" err="1">
                  <a:solidFill>
                    <a:srgbClr val="000000"/>
                  </a:solidFill>
                  <a:latin typeface="Calibri" panose="020F0502020204030204" pitchFamily="34" charset="0"/>
                </a:rPr>
                <a:t>mua</a:t>
              </a:r>
              <a:r>
                <a:rPr lang="en-US" sz="1400" b="1" dirty="0">
                  <a:solidFill>
                    <a:srgbClr val="000000"/>
                  </a:solidFill>
                  <a:latin typeface="Calibri" panose="020F0502020204030204" pitchFamily="34" charset="0"/>
                </a:rPr>
                <a:t> </a:t>
              </a:r>
              <a:r>
                <a:rPr lang="en-US" sz="1400" b="1" dirty="0" err="1">
                  <a:solidFill>
                    <a:srgbClr val="000000"/>
                  </a:solidFill>
                  <a:latin typeface="Calibri" panose="020F0502020204030204" pitchFamily="34" charset="0"/>
                </a:rPr>
                <a:t>ròng</a:t>
              </a:r>
              <a:r>
                <a:rPr lang="en-US" sz="1400" b="1" dirty="0">
                  <a:solidFill>
                    <a:srgbClr val="000000"/>
                  </a:solidFill>
                  <a:latin typeface="Calibri" panose="020F0502020204030204" pitchFamily="34" charset="0"/>
                </a:rPr>
                <a:t> </a:t>
              </a:r>
              <a:r>
                <a:rPr lang="en-US" sz="1400" b="1" dirty="0" err="1">
                  <a:solidFill>
                    <a:srgbClr val="000000"/>
                  </a:solidFill>
                  <a:latin typeface="Calibri" panose="020F0502020204030204" pitchFamily="34" charset="0"/>
                </a:rPr>
                <a:t>ấn</a:t>
              </a:r>
              <a:r>
                <a:rPr lang="en-US" sz="1400" b="1" dirty="0">
                  <a:solidFill>
                    <a:srgbClr val="000000"/>
                  </a:solidFill>
                  <a:latin typeface="Calibri" panose="020F0502020204030204" pitchFamily="34" charset="0"/>
                </a:rPr>
                <a:t> </a:t>
              </a:r>
              <a:r>
                <a:rPr lang="en-US" sz="1400" b="1" dirty="0" err="1">
                  <a:solidFill>
                    <a:srgbClr val="000000"/>
                  </a:solidFill>
                  <a:latin typeface="Calibri" panose="020F0502020204030204" pitchFamily="34" charset="0"/>
                </a:rPr>
                <a:t>tượng</a:t>
              </a:r>
              <a:endParaRPr lang="en-US" sz="1400" dirty="0"/>
            </a:p>
          </p:txBody>
        </p:sp>
      </p:grpSp>
      <p:grpSp>
        <p:nvGrpSpPr>
          <p:cNvPr id="8" name="Group 7">
            <a:extLst>
              <a:ext uri="{FF2B5EF4-FFF2-40B4-BE49-F238E27FC236}">
                <a16:creationId xmlns:a16="http://schemas.microsoft.com/office/drawing/2014/main" id="{81946629-CF0F-4E4A-9C4A-175B9093C760}"/>
              </a:ext>
            </a:extLst>
          </p:cNvPr>
          <p:cNvGrpSpPr/>
          <p:nvPr/>
        </p:nvGrpSpPr>
        <p:grpSpPr>
          <a:xfrm>
            <a:off x="3854224" y="3484602"/>
            <a:ext cx="3272851" cy="319536"/>
            <a:chOff x="3854224" y="3048000"/>
            <a:chExt cx="3272851" cy="319536"/>
          </a:xfrm>
        </p:grpSpPr>
        <p:cxnSp>
          <p:nvCxnSpPr>
            <p:cNvPr id="51" name="Straight Connector 50">
              <a:extLst>
                <a:ext uri="{FF2B5EF4-FFF2-40B4-BE49-F238E27FC236}">
                  <a16:creationId xmlns:a16="http://schemas.microsoft.com/office/drawing/2014/main" id="{3C0FF46B-F828-4ECB-BE3C-5F5891DC747F}"/>
                </a:ext>
              </a:extLst>
            </p:cNvPr>
            <p:cNvCxnSpPr/>
            <p:nvPr/>
          </p:nvCxnSpPr>
          <p:spPr>
            <a:xfrm>
              <a:off x="3887075" y="3367536"/>
              <a:ext cx="324000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87F00406-B298-45CF-BE68-9C166298EE26}"/>
                </a:ext>
              </a:extLst>
            </p:cNvPr>
            <p:cNvSpPr txBox="1"/>
            <p:nvPr/>
          </p:nvSpPr>
          <p:spPr>
            <a:xfrm>
              <a:off x="3854224" y="3048000"/>
              <a:ext cx="3156176" cy="307777"/>
            </a:xfrm>
            <a:prstGeom prst="rect">
              <a:avLst/>
            </a:prstGeom>
            <a:noFill/>
          </p:spPr>
          <p:txBody>
            <a:bodyPr wrap="square">
              <a:spAutoFit/>
            </a:bodyPr>
            <a:lstStyle/>
            <a:p>
              <a:r>
                <a:rPr lang="en-US" sz="1400" b="1" dirty="0" err="1">
                  <a:solidFill>
                    <a:srgbClr val="000000"/>
                  </a:solidFill>
                  <a:latin typeface="Calibri" panose="020F0502020204030204" pitchFamily="34" charset="0"/>
                </a:rPr>
                <a:t>Nước</a:t>
              </a:r>
              <a:r>
                <a:rPr lang="en-US" sz="1400" b="1" dirty="0">
                  <a:solidFill>
                    <a:srgbClr val="000000"/>
                  </a:solidFill>
                  <a:latin typeface="Calibri" panose="020F0502020204030204" pitchFamily="34" charset="0"/>
                </a:rPr>
                <a:t> </a:t>
              </a:r>
              <a:r>
                <a:rPr lang="en-US" sz="1400" b="1" dirty="0" err="1">
                  <a:solidFill>
                    <a:srgbClr val="000000"/>
                  </a:solidFill>
                  <a:latin typeface="Calibri" panose="020F0502020204030204" pitchFamily="34" charset="0"/>
                </a:rPr>
                <a:t>ngoài</a:t>
              </a:r>
              <a:r>
                <a:rPr lang="en-US" sz="1400" b="1" dirty="0">
                  <a:solidFill>
                    <a:srgbClr val="000000"/>
                  </a:solidFill>
                  <a:latin typeface="Calibri" panose="020F0502020204030204" pitchFamily="34" charset="0"/>
                </a:rPr>
                <a:t> </a:t>
              </a:r>
              <a:r>
                <a:rPr lang="en-US" sz="1400" b="1" dirty="0" err="1">
                  <a:solidFill>
                    <a:srgbClr val="000000"/>
                  </a:solidFill>
                  <a:latin typeface="Calibri" panose="020F0502020204030204" pitchFamily="34" charset="0"/>
                </a:rPr>
                <a:t>bán</a:t>
              </a:r>
              <a:r>
                <a:rPr lang="en-US" sz="1400" b="1" dirty="0">
                  <a:solidFill>
                    <a:srgbClr val="000000"/>
                  </a:solidFill>
                  <a:latin typeface="Calibri" panose="020F0502020204030204" pitchFamily="34" charset="0"/>
                </a:rPr>
                <a:t> </a:t>
              </a:r>
              <a:r>
                <a:rPr lang="en-US" sz="1400" b="1" dirty="0" err="1">
                  <a:solidFill>
                    <a:srgbClr val="000000"/>
                  </a:solidFill>
                  <a:latin typeface="Calibri" panose="020F0502020204030204" pitchFamily="34" charset="0"/>
                </a:rPr>
                <a:t>ròng</a:t>
              </a:r>
              <a:r>
                <a:rPr lang="en-US" sz="1400" b="1" dirty="0">
                  <a:solidFill>
                    <a:srgbClr val="000000"/>
                  </a:solidFill>
                  <a:latin typeface="Calibri" panose="020F0502020204030204" pitchFamily="34" charset="0"/>
                </a:rPr>
                <a:t> </a:t>
              </a:r>
              <a:r>
                <a:rPr lang="en-US" sz="1400" b="1" dirty="0" err="1">
                  <a:solidFill>
                    <a:srgbClr val="000000"/>
                  </a:solidFill>
                  <a:latin typeface="Calibri" panose="020F0502020204030204" pitchFamily="34" charset="0"/>
                </a:rPr>
                <a:t>trở</a:t>
              </a:r>
              <a:r>
                <a:rPr lang="en-US" sz="1400" b="1" dirty="0">
                  <a:solidFill>
                    <a:srgbClr val="000000"/>
                  </a:solidFill>
                  <a:latin typeface="Calibri" panose="020F0502020204030204" pitchFamily="34" charset="0"/>
                </a:rPr>
                <a:t> </a:t>
              </a:r>
              <a:r>
                <a:rPr lang="en-US" sz="1400" b="1" dirty="0" err="1">
                  <a:solidFill>
                    <a:srgbClr val="000000"/>
                  </a:solidFill>
                  <a:latin typeface="Calibri" panose="020F0502020204030204" pitchFamily="34" charset="0"/>
                </a:rPr>
                <a:t>lại</a:t>
              </a:r>
              <a:endParaRPr lang="en-US" sz="1400" dirty="0"/>
            </a:p>
          </p:txBody>
        </p:sp>
      </p:grpSp>
      <p:grpSp>
        <p:nvGrpSpPr>
          <p:cNvPr id="6" name="Group 5">
            <a:extLst>
              <a:ext uri="{FF2B5EF4-FFF2-40B4-BE49-F238E27FC236}">
                <a16:creationId xmlns:a16="http://schemas.microsoft.com/office/drawing/2014/main" id="{B07A015D-F426-498B-AAFF-53BB0827FFD6}"/>
              </a:ext>
            </a:extLst>
          </p:cNvPr>
          <p:cNvGrpSpPr/>
          <p:nvPr/>
        </p:nvGrpSpPr>
        <p:grpSpPr>
          <a:xfrm>
            <a:off x="388618" y="1404787"/>
            <a:ext cx="3272851" cy="319536"/>
            <a:chOff x="388618" y="1404787"/>
            <a:chExt cx="3272851" cy="319536"/>
          </a:xfrm>
        </p:grpSpPr>
        <p:cxnSp>
          <p:nvCxnSpPr>
            <p:cNvPr id="53" name="Straight Connector 52">
              <a:extLst>
                <a:ext uri="{FF2B5EF4-FFF2-40B4-BE49-F238E27FC236}">
                  <a16:creationId xmlns:a16="http://schemas.microsoft.com/office/drawing/2014/main" id="{6FB972F1-B4E7-463A-AFDD-5300AADAB505}"/>
                </a:ext>
              </a:extLst>
            </p:cNvPr>
            <p:cNvCxnSpPr/>
            <p:nvPr/>
          </p:nvCxnSpPr>
          <p:spPr>
            <a:xfrm>
              <a:off x="421469" y="1724323"/>
              <a:ext cx="324000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E91AA8A7-6099-43C6-9188-293ACDB40AB9}"/>
                </a:ext>
              </a:extLst>
            </p:cNvPr>
            <p:cNvSpPr txBox="1"/>
            <p:nvPr/>
          </p:nvSpPr>
          <p:spPr>
            <a:xfrm>
              <a:off x="388618" y="1404787"/>
              <a:ext cx="3004913" cy="307777"/>
            </a:xfrm>
            <a:prstGeom prst="rect">
              <a:avLst/>
            </a:prstGeom>
            <a:noFill/>
          </p:spPr>
          <p:txBody>
            <a:bodyPr wrap="square">
              <a:spAutoFit/>
            </a:bodyPr>
            <a:lstStyle/>
            <a:p>
              <a:r>
                <a:rPr lang="en-US" sz="1400" b="1" i="0" u="none" strike="noStrike" dirty="0" err="1">
                  <a:solidFill>
                    <a:srgbClr val="000000"/>
                  </a:solidFill>
                  <a:effectLst/>
                  <a:latin typeface="Calibri" panose="020F0502020204030204" pitchFamily="34" charset="0"/>
                </a:rPr>
                <a:t>Diễn</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biến</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ngành</a:t>
              </a:r>
              <a:endParaRPr lang="en-US" sz="1400" dirty="0"/>
            </a:p>
          </p:txBody>
        </p:sp>
      </p:grpSp>
      <p:grpSp>
        <p:nvGrpSpPr>
          <p:cNvPr id="9" name="Group 8">
            <a:extLst>
              <a:ext uri="{FF2B5EF4-FFF2-40B4-BE49-F238E27FC236}">
                <a16:creationId xmlns:a16="http://schemas.microsoft.com/office/drawing/2014/main" id="{D9FEE85D-4354-473C-BDC0-0C49ECA6E547}"/>
              </a:ext>
            </a:extLst>
          </p:cNvPr>
          <p:cNvGrpSpPr/>
          <p:nvPr/>
        </p:nvGrpSpPr>
        <p:grpSpPr>
          <a:xfrm>
            <a:off x="432048" y="7452864"/>
            <a:ext cx="6693890" cy="319536"/>
            <a:chOff x="432048" y="6400800"/>
            <a:chExt cx="6693890" cy="319536"/>
          </a:xfrm>
        </p:grpSpPr>
        <p:cxnSp>
          <p:nvCxnSpPr>
            <p:cNvPr id="56" name="Straight Connector 55">
              <a:extLst>
                <a:ext uri="{FF2B5EF4-FFF2-40B4-BE49-F238E27FC236}">
                  <a16:creationId xmlns:a16="http://schemas.microsoft.com/office/drawing/2014/main" id="{5982BB95-EEFF-43FC-AA1B-F3AE719897ED}"/>
                </a:ext>
              </a:extLst>
            </p:cNvPr>
            <p:cNvCxnSpPr>
              <a:cxnSpLocks/>
            </p:cNvCxnSpPr>
            <p:nvPr/>
          </p:nvCxnSpPr>
          <p:spPr>
            <a:xfrm flipV="1">
              <a:off x="464899" y="6715401"/>
              <a:ext cx="6661039" cy="4935"/>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1F0AE151-6199-4DFE-857F-530F4F26E43A}"/>
                </a:ext>
              </a:extLst>
            </p:cNvPr>
            <p:cNvSpPr txBox="1"/>
            <p:nvPr/>
          </p:nvSpPr>
          <p:spPr>
            <a:xfrm>
              <a:off x="432048" y="6400800"/>
              <a:ext cx="3004913" cy="307777"/>
            </a:xfrm>
            <a:prstGeom prst="rect">
              <a:avLst/>
            </a:prstGeom>
            <a:noFill/>
          </p:spPr>
          <p:txBody>
            <a:bodyPr wrap="square">
              <a:spAutoFit/>
            </a:bodyPr>
            <a:lstStyle/>
            <a:p>
              <a:r>
                <a:rPr lang="en-US" sz="1400" b="1" i="0" u="none" strike="noStrike" dirty="0">
                  <a:solidFill>
                    <a:srgbClr val="000000"/>
                  </a:solidFill>
                  <a:effectLst/>
                  <a:latin typeface="Calibri" panose="020F0502020204030204" pitchFamily="34" charset="0"/>
                </a:rPr>
                <a:t>Giao </a:t>
              </a:r>
              <a:r>
                <a:rPr lang="en-US" sz="1400" b="1" i="0" u="none" strike="noStrike" dirty="0" err="1">
                  <a:solidFill>
                    <a:srgbClr val="000000"/>
                  </a:solidFill>
                  <a:effectLst/>
                  <a:latin typeface="Calibri" panose="020F0502020204030204" pitchFamily="34" charset="0"/>
                </a:rPr>
                <a:t>dịch</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theo</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khối</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nhà</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đầu</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tư</a:t>
              </a:r>
              <a:endParaRPr lang="en-US" sz="1400" dirty="0"/>
            </a:p>
          </p:txBody>
        </p:sp>
      </p:grpSp>
      <p:grpSp>
        <p:nvGrpSpPr>
          <p:cNvPr id="24" name="Group 23">
            <a:extLst>
              <a:ext uri="{FF2B5EF4-FFF2-40B4-BE49-F238E27FC236}">
                <a16:creationId xmlns:a16="http://schemas.microsoft.com/office/drawing/2014/main" id="{8C7C6846-4FFB-4D75-8FBE-4BE47743A4E3}"/>
              </a:ext>
            </a:extLst>
          </p:cNvPr>
          <p:cNvGrpSpPr/>
          <p:nvPr/>
        </p:nvGrpSpPr>
        <p:grpSpPr>
          <a:xfrm>
            <a:off x="421469" y="5576668"/>
            <a:ext cx="3272851" cy="319536"/>
            <a:chOff x="388618" y="1404787"/>
            <a:chExt cx="3272851" cy="319536"/>
          </a:xfrm>
        </p:grpSpPr>
        <p:cxnSp>
          <p:nvCxnSpPr>
            <p:cNvPr id="25" name="Straight Connector 24">
              <a:extLst>
                <a:ext uri="{FF2B5EF4-FFF2-40B4-BE49-F238E27FC236}">
                  <a16:creationId xmlns:a16="http://schemas.microsoft.com/office/drawing/2014/main" id="{B814B378-0B11-4630-B496-0C1547E659EE}"/>
                </a:ext>
              </a:extLst>
            </p:cNvPr>
            <p:cNvCxnSpPr/>
            <p:nvPr/>
          </p:nvCxnSpPr>
          <p:spPr>
            <a:xfrm>
              <a:off x="421469" y="1724323"/>
              <a:ext cx="324000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8E2F464E-ADEB-4172-8864-42E05F1FE062}"/>
                </a:ext>
              </a:extLst>
            </p:cNvPr>
            <p:cNvSpPr txBox="1"/>
            <p:nvPr/>
          </p:nvSpPr>
          <p:spPr>
            <a:xfrm>
              <a:off x="388618" y="1404787"/>
              <a:ext cx="3004913" cy="307777"/>
            </a:xfrm>
            <a:prstGeom prst="rect">
              <a:avLst/>
            </a:prstGeom>
            <a:noFill/>
          </p:spPr>
          <p:txBody>
            <a:bodyPr wrap="square">
              <a:spAutoFit/>
            </a:bodyPr>
            <a:lstStyle/>
            <a:p>
              <a:r>
                <a:rPr lang="en-US" sz="1400" b="1" i="0" u="none" strike="noStrike" dirty="0">
                  <a:solidFill>
                    <a:srgbClr val="000000"/>
                  </a:solidFill>
                  <a:effectLst/>
                  <a:latin typeface="Calibri" panose="020F0502020204030204" pitchFamily="34" charset="0"/>
                </a:rPr>
                <a:t>Top NĐTNN </a:t>
              </a:r>
              <a:r>
                <a:rPr lang="en-US" sz="1400" b="1" i="0" u="none" strike="noStrike" dirty="0" err="1">
                  <a:solidFill>
                    <a:srgbClr val="000000"/>
                  </a:solidFill>
                  <a:effectLst/>
                  <a:latin typeface="Calibri" panose="020F0502020204030204" pitchFamily="34" charset="0"/>
                </a:rPr>
                <a:t>mua</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ròng</a:t>
              </a:r>
              <a:endParaRPr lang="en-US" sz="1400" dirty="0"/>
            </a:p>
          </p:txBody>
        </p:sp>
      </p:grpSp>
      <p:graphicFrame>
        <p:nvGraphicFramePr>
          <p:cNvPr id="10" name="Table 9">
            <a:extLst>
              <a:ext uri="{FF2B5EF4-FFF2-40B4-BE49-F238E27FC236}">
                <a16:creationId xmlns:a16="http://schemas.microsoft.com/office/drawing/2014/main" id="{BC568FDA-878C-4959-9597-E4E901A30AAC}"/>
              </a:ext>
            </a:extLst>
          </p:cNvPr>
          <p:cNvGraphicFramePr>
            <a:graphicFrameLocks noGrp="1"/>
          </p:cNvGraphicFramePr>
          <p:nvPr>
            <p:extLst>
              <p:ext uri="{D42A27DB-BD31-4B8C-83A1-F6EECF244321}">
                <p14:modId xmlns:p14="http://schemas.microsoft.com/office/powerpoint/2010/main" val="3732121476"/>
              </p:ext>
            </p:extLst>
          </p:nvPr>
        </p:nvGraphicFramePr>
        <p:xfrm>
          <a:off x="464898" y="5904164"/>
          <a:ext cx="3196572" cy="1465872"/>
        </p:xfrm>
        <a:graphic>
          <a:graphicData uri="http://schemas.openxmlformats.org/drawingml/2006/table">
            <a:tbl>
              <a:tblPr/>
              <a:tblGrid>
                <a:gridCol w="799143">
                  <a:extLst>
                    <a:ext uri="{9D8B030D-6E8A-4147-A177-3AD203B41FA5}">
                      <a16:colId xmlns:a16="http://schemas.microsoft.com/office/drawing/2014/main" val="3187764995"/>
                    </a:ext>
                  </a:extLst>
                </a:gridCol>
                <a:gridCol w="799143">
                  <a:extLst>
                    <a:ext uri="{9D8B030D-6E8A-4147-A177-3AD203B41FA5}">
                      <a16:colId xmlns:a16="http://schemas.microsoft.com/office/drawing/2014/main" val="2516977965"/>
                    </a:ext>
                  </a:extLst>
                </a:gridCol>
                <a:gridCol w="527616">
                  <a:extLst>
                    <a:ext uri="{9D8B030D-6E8A-4147-A177-3AD203B41FA5}">
                      <a16:colId xmlns:a16="http://schemas.microsoft.com/office/drawing/2014/main" val="2789339644"/>
                    </a:ext>
                  </a:extLst>
                </a:gridCol>
                <a:gridCol w="1070670">
                  <a:extLst>
                    <a:ext uri="{9D8B030D-6E8A-4147-A177-3AD203B41FA5}">
                      <a16:colId xmlns:a16="http://schemas.microsoft.com/office/drawing/2014/main" val="3666568146"/>
                    </a:ext>
                  </a:extLst>
                </a:gridCol>
              </a:tblGrid>
              <a:tr h="244312">
                <a:tc>
                  <a:txBody>
                    <a:bodyPr/>
                    <a:lstStyle/>
                    <a:p>
                      <a:pPr algn="l" fontAlgn="b"/>
                      <a:r>
                        <a:rPr lang="en-US" sz="1000" b="1" i="0" u="none" strike="noStrike" dirty="0" err="1">
                          <a:solidFill>
                            <a:srgbClr val="000000"/>
                          </a:solidFill>
                          <a:effectLst/>
                          <a:latin typeface="Calibri" panose="020F0502020204030204" pitchFamily="34" charset="0"/>
                        </a:rPr>
                        <a:t>Mã</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err="1">
                          <a:solidFill>
                            <a:srgbClr val="000000"/>
                          </a:solidFill>
                          <a:effectLst/>
                          <a:latin typeface="Calibri" panose="020F0502020204030204" pitchFamily="34" charset="0"/>
                        </a:rPr>
                        <a:t>Đóng</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cửa</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a:t>
                      </a:r>
                      <a:r>
                        <a:rPr lang="en-US" sz="1000" b="1" i="0" u="none" strike="noStrike" dirty="0" err="1">
                          <a:solidFill>
                            <a:srgbClr val="000000"/>
                          </a:solidFill>
                          <a:effectLst/>
                          <a:latin typeface="Calibri" panose="020F0502020204030204" pitchFamily="34" charset="0"/>
                        </a:rPr>
                        <a:t>Chg</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GT </a:t>
                      </a:r>
                      <a:r>
                        <a:rPr lang="en-US" sz="1000" b="1" i="0" u="none" strike="noStrike" dirty="0" err="1">
                          <a:solidFill>
                            <a:srgbClr val="000000"/>
                          </a:solidFill>
                          <a:effectLst/>
                          <a:latin typeface="Calibri" panose="020F0502020204030204" pitchFamily="34" charset="0"/>
                        </a:rPr>
                        <a:t>ròng</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tỷ</a:t>
                      </a:r>
                      <a:r>
                        <a:rPr lang="en-US" sz="1000" b="1" i="0" u="none" strike="noStrike" dirty="0">
                          <a:solidFill>
                            <a:srgbClr val="000000"/>
                          </a:solidFill>
                          <a:effectLst/>
                          <a:latin typeface="Calibri" panose="020F0502020204030204" pitchFamily="34" charset="0"/>
                        </a:rPr>
                        <a:t> VND)</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126223479"/>
                  </a:ext>
                </a:extLst>
              </a:tr>
              <a:tr h="244312">
                <a:tc>
                  <a:txBody>
                    <a:bodyPr/>
                    <a:lstStyle/>
                    <a:p>
                      <a:pPr algn="l" fontAlgn="ctr"/>
                      <a:r>
                        <a:rPr lang="en-US" sz="1000" b="0" i="0" u="none" strike="noStrike" dirty="0">
                          <a:solidFill>
                            <a:srgbClr val="000000"/>
                          </a:solidFill>
                          <a:effectLst/>
                          <a:latin typeface="+mn-lt"/>
                        </a:rPr>
                        <a:t>SSI</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a:solidFill>
                            <a:srgbClr val="000000"/>
                          </a:solidFill>
                          <a:effectLst/>
                          <a:latin typeface="+mn-lt"/>
                        </a:rPr>
                        <a:t>26.350</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r>
                        <a:rPr lang="en-US" sz="1000" b="0" i="0" u="none" strike="noStrike" dirty="0">
                          <a:solidFill>
                            <a:schemeClr val="tx1"/>
                          </a:solidFill>
                          <a:effectLst/>
                          <a:latin typeface="+mn-lt"/>
                          <a:ea typeface="Calibri" panose="020F0502020204030204" pitchFamily="34" charset="0"/>
                          <a:cs typeface="Calibri" panose="020F0502020204030204" pitchFamily="34" charset="0"/>
                        </a:rPr>
                        <a:t>-0,75%</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dirty="0">
                          <a:solidFill>
                            <a:srgbClr val="000000"/>
                          </a:solidFill>
                          <a:effectLst/>
                          <a:latin typeface="+mn-lt"/>
                        </a:rPr>
                        <a:t>43,43</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2511490536"/>
                  </a:ext>
                </a:extLst>
              </a:tr>
              <a:tr h="244312">
                <a:tc>
                  <a:txBody>
                    <a:bodyPr/>
                    <a:lstStyle/>
                    <a:p>
                      <a:pPr algn="l" fontAlgn="ctr"/>
                      <a:r>
                        <a:rPr lang="en-US" sz="1000" b="0" i="0" u="none" strike="noStrike">
                          <a:solidFill>
                            <a:srgbClr val="000000"/>
                          </a:solidFill>
                          <a:effectLst/>
                          <a:latin typeface="+mn-lt"/>
                        </a:rPr>
                        <a:t>CTG</a:t>
                      </a:r>
                    </a:p>
                  </a:txBody>
                  <a:tcPr marL="6350" marR="6350" marT="635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mn-lt"/>
                        </a:rPr>
                        <a:t>38.200</a:t>
                      </a:r>
                    </a:p>
                  </a:txBody>
                  <a:tcPr marL="6350" marR="6350" marT="6350" marB="0" anchor="ctr">
                    <a:lnL>
                      <a:noFill/>
                    </a:lnL>
                    <a:lnR>
                      <a:noFill/>
                    </a:lnR>
                    <a:lnT>
                      <a:noFill/>
                    </a:lnT>
                    <a:lnB>
                      <a:noFill/>
                    </a:lnB>
                  </a:tcPr>
                </a:tc>
                <a:tc>
                  <a:txBody>
                    <a:bodyPr/>
                    <a:lstStyle/>
                    <a:p>
                      <a:pPr algn="r" fontAlgn="b"/>
                      <a:r>
                        <a:rPr lang="en-US" sz="1000" b="0" i="0" u="none" strike="noStrike" dirty="0">
                          <a:solidFill>
                            <a:schemeClr val="tx1"/>
                          </a:solidFill>
                          <a:effectLst/>
                          <a:latin typeface="+mn-lt"/>
                          <a:ea typeface="Calibri" panose="020F0502020204030204" pitchFamily="34" charset="0"/>
                          <a:cs typeface="Calibri" panose="020F0502020204030204" pitchFamily="34" charset="0"/>
                        </a:rPr>
                        <a:t>0,00%</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mn-lt"/>
                        </a:rPr>
                        <a:t>41,63</a:t>
                      </a:r>
                    </a:p>
                  </a:txBody>
                  <a:tcPr marL="6350" marR="6350" marT="6350" marB="0" anchor="ctr">
                    <a:lnL>
                      <a:noFill/>
                    </a:lnL>
                    <a:lnR>
                      <a:noFill/>
                    </a:lnR>
                    <a:lnT>
                      <a:noFill/>
                    </a:lnT>
                    <a:lnB>
                      <a:noFill/>
                    </a:lnB>
                  </a:tcPr>
                </a:tc>
                <a:extLst>
                  <a:ext uri="{0D108BD9-81ED-4DB2-BD59-A6C34878D82A}">
                    <a16:rowId xmlns:a16="http://schemas.microsoft.com/office/drawing/2014/main" val="851950736"/>
                  </a:ext>
                </a:extLst>
              </a:tr>
              <a:tr h="244312">
                <a:tc>
                  <a:txBody>
                    <a:bodyPr/>
                    <a:lstStyle/>
                    <a:p>
                      <a:pPr algn="l" fontAlgn="ctr"/>
                      <a:r>
                        <a:rPr lang="en-US" sz="1000" b="0" i="0" u="none" strike="noStrike">
                          <a:solidFill>
                            <a:srgbClr val="000000"/>
                          </a:solidFill>
                          <a:effectLst/>
                          <a:latin typeface="+mn-lt"/>
                        </a:rPr>
                        <a:t>KDH</a:t>
                      </a:r>
                    </a:p>
                  </a:txBody>
                  <a:tcPr marL="6350" marR="6350" marT="635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mn-lt"/>
                        </a:rPr>
                        <a:t>35.850</a:t>
                      </a:r>
                    </a:p>
                  </a:txBody>
                  <a:tcPr marL="6350" marR="6350" marT="6350" marB="0" anchor="ctr">
                    <a:lnL>
                      <a:noFill/>
                    </a:lnL>
                    <a:lnR>
                      <a:noFill/>
                    </a:lnR>
                    <a:lnT>
                      <a:noFill/>
                    </a:lnT>
                    <a:lnB>
                      <a:noFill/>
                    </a:lnB>
                  </a:tcPr>
                </a:tc>
                <a:tc>
                  <a:txBody>
                    <a:bodyPr/>
                    <a:lstStyle/>
                    <a:p>
                      <a:pPr algn="r" fontAlgn="b"/>
                      <a:r>
                        <a:rPr lang="en-US" sz="1000" b="0" i="0" u="none" strike="noStrike" dirty="0">
                          <a:solidFill>
                            <a:schemeClr val="tx1"/>
                          </a:solidFill>
                          <a:effectLst/>
                          <a:latin typeface="+mn-lt"/>
                          <a:ea typeface="Calibri" panose="020F0502020204030204" pitchFamily="34" charset="0"/>
                          <a:cs typeface="Calibri" panose="020F0502020204030204" pitchFamily="34" charset="0"/>
                        </a:rPr>
                        <a:t>-0,14%</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mn-lt"/>
                        </a:rPr>
                        <a:t>28,46</a:t>
                      </a:r>
                    </a:p>
                  </a:txBody>
                  <a:tcPr marL="6350" marR="6350" marT="6350" marB="0" anchor="ctr">
                    <a:lnL>
                      <a:noFill/>
                    </a:lnL>
                    <a:lnR>
                      <a:noFill/>
                    </a:lnR>
                    <a:lnT>
                      <a:noFill/>
                    </a:lnT>
                    <a:lnB>
                      <a:noFill/>
                    </a:lnB>
                  </a:tcPr>
                </a:tc>
                <a:extLst>
                  <a:ext uri="{0D108BD9-81ED-4DB2-BD59-A6C34878D82A}">
                    <a16:rowId xmlns:a16="http://schemas.microsoft.com/office/drawing/2014/main" val="1400150494"/>
                  </a:ext>
                </a:extLst>
              </a:tr>
              <a:tr h="244312">
                <a:tc>
                  <a:txBody>
                    <a:bodyPr/>
                    <a:lstStyle/>
                    <a:p>
                      <a:pPr algn="l" fontAlgn="ctr"/>
                      <a:r>
                        <a:rPr lang="en-US" sz="1000" b="0" i="0" u="none" strike="noStrike">
                          <a:solidFill>
                            <a:srgbClr val="000000"/>
                          </a:solidFill>
                          <a:effectLst/>
                          <a:latin typeface="+mn-lt"/>
                        </a:rPr>
                        <a:t>PDR</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mn-lt"/>
                        </a:rPr>
                        <a:t>20.750</a:t>
                      </a:r>
                    </a:p>
                  </a:txBody>
                  <a:tcPr marL="6350" marR="6350" marT="6350" marB="0" anchor="ctr">
                    <a:lnL>
                      <a:noFill/>
                    </a:lnL>
                    <a:lnR>
                      <a:noFill/>
                    </a:lnR>
                    <a:lnT>
                      <a:noFill/>
                    </a:lnT>
                    <a:lnB>
                      <a:noFill/>
                    </a:lnB>
                  </a:tcPr>
                </a:tc>
                <a:tc>
                  <a:txBody>
                    <a:bodyPr/>
                    <a:lstStyle/>
                    <a:p>
                      <a:pPr algn="r" fontAlgn="b"/>
                      <a:r>
                        <a:rPr lang="en-US" sz="1000" b="0" i="0" u="none" strike="noStrike" dirty="0">
                          <a:solidFill>
                            <a:schemeClr val="tx1"/>
                          </a:solidFill>
                          <a:effectLst/>
                          <a:latin typeface="+mn-lt"/>
                          <a:ea typeface="Calibri" panose="020F0502020204030204" pitchFamily="34" charset="0"/>
                          <a:cs typeface="Calibri" panose="020F0502020204030204" pitchFamily="34" charset="0"/>
                        </a:rPr>
                        <a:t>1,47%</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mn-lt"/>
                        </a:rPr>
                        <a:t>24,39</a:t>
                      </a:r>
                    </a:p>
                  </a:txBody>
                  <a:tcPr marL="6350" marR="6350" marT="6350" marB="0" anchor="ctr">
                    <a:lnL>
                      <a:noFill/>
                    </a:lnL>
                    <a:lnR>
                      <a:noFill/>
                    </a:lnR>
                    <a:lnT>
                      <a:noFill/>
                    </a:lnT>
                    <a:lnB>
                      <a:noFill/>
                    </a:lnB>
                  </a:tcPr>
                </a:tc>
                <a:extLst>
                  <a:ext uri="{0D108BD9-81ED-4DB2-BD59-A6C34878D82A}">
                    <a16:rowId xmlns:a16="http://schemas.microsoft.com/office/drawing/2014/main" val="3175216261"/>
                  </a:ext>
                </a:extLst>
              </a:tr>
              <a:tr h="244312">
                <a:tc>
                  <a:txBody>
                    <a:bodyPr/>
                    <a:lstStyle/>
                    <a:p>
                      <a:pPr algn="l" fontAlgn="ctr"/>
                      <a:r>
                        <a:rPr lang="en-US" sz="1000" b="0" i="0" u="none" strike="noStrike">
                          <a:solidFill>
                            <a:srgbClr val="000000"/>
                          </a:solidFill>
                          <a:effectLst/>
                          <a:latin typeface="+mn-lt"/>
                        </a:rPr>
                        <a:t>VHM</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mn-lt"/>
                        </a:rPr>
                        <a:t>40.650</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0" i="0" u="none" strike="noStrike" dirty="0">
                          <a:solidFill>
                            <a:schemeClr val="tx1"/>
                          </a:solidFill>
                          <a:effectLst/>
                          <a:latin typeface="+mn-lt"/>
                          <a:ea typeface="Calibri" panose="020F0502020204030204" pitchFamily="34" charset="0"/>
                          <a:cs typeface="Calibri" panose="020F0502020204030204" pitchFamily="34" charset="0"/>
                        </a:rPr>
                        <a:t>0,12%</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mn-lt"/>
                        </a:rPr>
                        <a:t>20,23</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280303265"/>
                  </a:ext>
                </a:extLst>
              </a:tr>
            </a:tbl>
          </a:graphicData>
        </a:graphic>
      </p:graphicFrame>
      <p:grpSp>
        <p:nvGrpSpPr>
          <p:cNvPr id="28" name="Group 27">
            <a:extLst>
              <a:ext uri="{FF2B5EF4-FFF2-40B4-BE49-F238E27FC236}">
                <a16:creationId xmlns:a16="http://schemas.microsoft.com/office/drawing/2014/main" id="{51CAD59B-A502-488B-A33D-7203DF8ADFA0}"/>
              </a:ext>
            </a:extLst>
          </p:cNvPr>
          <p:cNvGrpSpPr/>
          <p:nvPr/>
        </p:nvGrpSpPr>
        <p:grpSpPr>
          <a:xfrm>
            <a:off x="3853087" y="5572755"/>
            <a:ext cx="3272851" cy="319536"/>
            <a:chOff x="388618" y="1404787"/>
            <a:chExt cx="3272851" cy="319536"/>
          </a:xfrm>
        </p:grpSpPr>
        <p:cxnSp>
          <p:nvCxnSpPr>
            <p:cNvPr id="29" name="Straight Connector 28">
              <a:extLst>
                <a:ext uri="{FF2B5EF4-FFF2-40B4-BE49-F238E27FC236}">
                  <a16:creationId xmlns:a16="http://schemas.microsoft.com/office/drawing/2014/main" id="{47AE63A2-A54B-48DB-8418-085F62E8B048}"/>
                </a:ext>
              </a:extLst>
            </p:cNvPr>
            <p:cNvCxnSpPr/>
            <p:nvPr/>
          </p:nvCxnSpPr>
          <p:spPr>
            <a:xfrm>
              <a:off x="421469" y="1724323"/>
              <a:ext cx="324000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8AB6DCA9-5FFE-41A8-803C-5386BAC781E6}"/>
                </a:ext>
              </a:extLst>
            </p:cNvPr>
            <p:cNvSpPr txBox="1"/>
            <p:nvPr/>
          </p:nvSpPr>
          <p:spPr>
            <a:xfrm>
              <a:off x="388618" y="1404787"/>
              <a:ext cx="3004913" cy="307777"/>
            </a:xfrm>
            <a:prstGeom prst="rect">
              <a:avLst/>
            </a:prstGeom>
            <a:noFill/>
          </p:spPr>
          <p:txBody>
            <a:bodyPr wrap="square">
              <a:spAutoFit/>
            </a:bodyPr>
            <a:lstStyle/>
            <a:p>
              <a:r>
                <a:rPr lang="en-US" sz="1400" b="1" i="0" u="none" strike="noStrike" dirty="0">
                  <a:solidFill>
                    <a:srgbClr val="000000"/>
                  </a:solidFill>
                  <a:effectLst/>
                  <a:latin typeface="Calibri" panose="020F0502020204030204" pitchFamily="34" charset="0"/>
                </a:rPr>
                <a:t>Top NĐTNN </a:t>
              </a:r>
              <a:r>
                <a:rPr lang="en-US" sz="1400" b="1" i="0" u="none" strike="noStrike" dirty="0" err="1">
                  <a:solidFill>
                    <a:srgbClr val="000000"/>
                  </a:solidFill>
                  <a:effectLst/>
                  <a:latin typeface="Calibri" panose="020F0502020204030204" pitchFamily="34" charset="0"/>
                </a:rPr>
                <a:t>bán</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ròng</a:t>
              </a:r>
              <a:endParaRPr lang="en-US" sz="1400" dirty="0"/>
            </a:p>
          </p:txBody>
        </p:sp>
      </p:grpSp>
      <p:graphicFrame>
        <p:nvGraphicFramePr>
          <p:cNvPr id="31" name="Table 30">
            <a:extLst>
              <a:ext uri="{FF2B5EF4-FFF2-40B4-BE49-F238E27FC236}">
                <a16:creationId xmlns:a16="http://schemas.microsoft.com/office/drawing/2014/main" id="{C024305B-5775-4F13-88D8-84C93EDD4DDB}"/>
              </a:ext>
            </a:extLst>
          </p:cNvPr>
          <p:cNvGraphicFramePr>
            <a:graphicFrameLocks noGrp="1"/>
          </p:cNvGraphicFramePr>
          <p:nvPr>
            <p:extLst>
              <p:ext uri="{D42A27DB-BD31-4B8C-83A1-F6EECF244321}">
                <p14:modId xmlns:p14="http://schemas.microsoft.com/office/powerpoint/2010/main" val="3862216101"/>
              </p:ext>
            </p:extLst>
          </p:nvPr>
        </p:nvGraphicFramePr>
        <p:xfrm>
          <a:off x="3896516" y="5900250"/>
          <a:ext cx="3196572" cy="1460934"/>
        </p:xfrm>
        <a:graphic>
          <a:graphicData uri="http://schemas.openxmlformats.org/drawingml/2006/table">
            <a:tbl>
              <a:tblPr/>
              <a:tblGrid>
                <a:gridCol w="799143">
                  <a:extLst>
                    <a:ext uri="{9D8B030D-6E8A-4147-A177-3AD203B41FA5}">
                      <a16:colId xmlns:a16="http://schemas.microsoft.com/office/drawing/2014/main" val="3187764995"/>
                    </a:ext>
                  </a:extLst>
                </a:gridCol>
                <a:gridCol w="799143">
                  <a:extLst>
                    <a:ext uri="{9D8B030D-6E8A-4147-A177-3AD203B41FA5}">
                      <a16:colId xmlns:a16="http://schemas.microsoft.com/office/drawing/2014/main" val="2516977965"/>
                    </a:ext>
                  </a:extLst>
                </a:gridCol>
                <a:gridCol w="527616">
                  <a:extLst>
                    <a:ext uri="{9D8B030D-6E8A-4147-A177-3AD203B41FA5}">
                      <a16:colId xmlns:a16="http://schemas.microsoft.com/office/drawing/2014/main" val="2789339644"/>
                    </a:ext>
                  </a:extLst>
                </a:gridCol>
                <a:gridCol w="1070670">
                  <a:extLst>
                    <a:ext uri="{9D8B030D-6E8A-4147-A177-3AD203B41FA5}">
                      <a16:colId xmlns:a16="http://schemas.microsoft.com/office/drawing/2014/main" val="3666568146"/>
                    </a:ext>
                  </a:extLst>
                </a:gridCol>
              </a:tblGrid>
              <a:tr h="243489">
                <a:tc>
                  <a:txBody>
                    <a:bodyPr/>
                    <a:lstStyle/>
                    <a:p>
                      <a:pPr algn="l" fontAlgn="b"/>
                      <a:r>
                        <a:rPr lang="en-US" sz="1000" b="1" i="0" u="none" strike="noStrike" dirty="0" err="1">
                          <a:solidFill>
                            <a:srgbClr val="000000"/>
                          </a:solidFill>
                          <a:effectLst/>
                          <a:latin typeface="Calibri" panose="020F0502020204030204" pitchFamily="34" charset="0"/>
                        </a:rPr>
                        <a:t>Mã</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err="1">
                          <a:solidFill>
                            <a:srgbClr val="000000"/>
                          </a:solidFill>
                          <a:effectLst/>
                          <a:latin typeface="Calibri" panose="020F0502020204030204" pitchFamily="34" charset="0"/>
                        </a:rPr>
                        <a:t>Đóng</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cửa</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a:t>
                      </a:r>
                      <a:r>
                        <a:rPr lang="en-US" sz="1000" b="1" i="0" u="none" strike="noStrike" dirty="0" err="1">
                          <a:solidFill>
                            <a:srgbClr val="000000"/>
                          </a:solidFill>
                          <a:effectLst/>
                          <a:latin typeface="Calibri" panose="020F0502020204030204" pitchFamily="34" charset="0"/>
                        </a:rPr>
                        <a:t>Chg</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GT </a:t>
                      </a:r>
                      <a:r>
                        <a:rPr lang="en-US" sz="1000" b="1" i="0" u="none" strike="noStrike" dirty="0" err="1">
                          <a:solidFill>
                            <a:srgbClr val="000000"/>
                          </a:solidFill>
                          <a:effectLst/>
                          <a:latin typeface="Calibri" panose="020F0502020204030204" pitchFamily="34" charset="0"/>
                        </a:rPr>
                        <a:t>ròng</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tỷ</a:t>
                      </a:r>
                      <a:r>
                        <a:rPr lang="en-US" sz="1000" b="1" i="0" u="none" strike="noStrike" dirty="0">
                          <a:solidFill>
                            <a:srgbClr val="000000"/>
                          </a:solidFill>
                          <a:effectLst/>
                          <a:latin typeface="Calibri" panose="020F0502020204030204" pitchFamily="34" charset="0"/>
                        </a:rPr>
                        <a:t> VND)</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126223479"/>
                  </a:ext>
                </a:extLst>
              </a:tr>
              <a:tr h="243489">
                <a:tc>
                  <a:txBody>
                    <a:bodyPr/>
                    <a:lstStyle/>
                    <a:p>
                      <a:pPr algn="l" fontAlgn="ctr"/>
                      <a:r>
                        <a:rPr lang="en-US" sz="1000" b="0" i="0" u="none" strike="noStrike" dirty="0">
                          <a:solidFill>
                            <a:srgbClr val="000000"/>
                          </a:solidFill>
                          <a:effectLst/>
                          <a:latin typeface="+mn-lt"/>
                        </a:rPr>
                        <a:t>VCB</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a:solidFill>
                            <a:srgbClr val="000000"/>
                          </a:solidFill>
                          <a:effectLst/>
                          <a:latin typeface="+mn-lt"/>
                        </a:rPr>
                        <a:t>92.100</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r>
                        <a:rPr lang="en-US" sz="1000" b="0" i="0" u="none" strike="noStrike" dirty="0">
                          <a:solidFill>
                            <a:schemeClr val="tx1"/>
                          </a:solidFill>
                          <a:effectLst/>
                          <a:latin typeface="+mn-lt"/>
                          <a:ea typeface="Calibri" panose="020F0502020204030204" pitchFamily="34" charset="0"/>
                          <a:cs typeface="Calibri" panose="020F0502020204030204" pitchFamily="34" charset="0"/>
                        </a:rPr>
                        <a:t>-0,32%</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dirty="0">
                          <a:solidFill>
                            <a:srgbClr val="000000"/>
                          </a:solidFill>
                          <a:effectLst/>
                          <a:latin typeface="+mn-lt"/>
                        </a:rPr>
                        <a:t>-175,42</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2511490536"/>
                  </a:ext>
                </a:extLst>
              </a:tr>
              <a:tr h="243489">
                <a:tc>
                  <a:txBody>
                    <a:bodyPr/>
                    <a:lstStyle/>
                    <a:p>
                      <a:pPr algn="l" fontAlgn="ctr"/>
                      <a:r>
                        <a:rPr lang="en-US" sz="1000" b="0" i="0" u="none" strike="noStrike">
                          <a:solidFill>
                            <a:srgbClr val="000000"/>
                          </a:solidFill>
                          <a:effectLst/>
                          <a:latin typeface="+mn-lt"/>
                        </a:rPr>
                        <a:t>FPT</a:t>
                      </a:r>
                    </a:p>
                  </a:txBody>
                  <a:tcPr marL="6350" marR="6350" marT="635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mn-lt"/>
                        </a:rPr>
                        <a:t>149.800</a:t>
                      </a:r>
                    </a:p>
                  </a:txBody>
                  <a:tcPr marL="6350" marR="6350" marT="6350" marB="0" anchor="ctr">
                    <a:lnL>
                      <a:noFill/>
                    </a:lnL>
                    <a:lnR>
                      <a:noFill/>
                    </a:lnR>
                    <a:lnT>
                      <a:noFill/>
                    </a:lnT>
                    <a:lnB>
                      <a:noFill/>
                    </a:lnB>
                  </a:tcPr>
                </a:tc>
                <a:tc>
                  <a:txBody>
                    <a:bodyPr/>
                    <a:lstStyle/>
                    <a:p>
                      <a:pPr algn="r" fontAlgn="b"/>
                      <a:r>
                        <a:rPr lang="en-US" sz="1000" b="0" i="0" u="none" strike="noStrike" dirty="0">
                          <a:solidFill>
                            <a:schemeClr val="tx1"/>
                          </a:solidFill>
                          <a:effectLst/>
                          <a:latin typeface="+mn-lt"/>
                          <a:ea typeface="Calibri" panose="020F0502020204030204" pitchFamily="34" charset="0"/>
                          <a:cs typeface="Calibri" panose="020F0502020204030204" pitchFamily="34" charset="0"/>
                        </a:rPr>
                        <a:t>-0,66%</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mn-lt"/>
                        </a:rPr>
                        <a:t>-67,72</a:t>
                      </a:r>
                    </a:p>
                  </a:txBody>
                  <a:tcPr marL="6350" marR="6350" marT="6350" marB="0" anchor="ctr">
                    <a:lnL>
                      <a:noFill/>
                    </a:lnL>
                    <a:lnR>
                      <a:noFill/>
                    </a:lnR>
                    <a:lnT>
                      <a:noFill/>
                    </a:lnT>
                    <a:lnB>
                      <a:noFill/>
                    </a:lnB>
                  </a:tcPr>
                </a:tc>
                <a:extLst>
                  <a:ext uri="{0D108BD9-81ED-4DB2-BD59-A6C34878D82A}">
                    <a16:rowId xmlns:a16="http://schemas.microsoft.com/office/drawing/2014/main" val="851950736"/>
                  </a:ext>
                </a:extLst>
              </a:tr>
              <a:tr h="243489">
                <a:tc>
                  <a:txBody>
                    <a:bodyPr/>
                    <a:lstStyle/>
                    <a:p>
                      <a:pPr algn="l" fontAlgn="ctr"/>
                      <a:r>
                        <a:rPr lang="en-US" sz="1000" b="0" i="0" u="none" strike="noStrike">
                          <a:solidFill>
                            <a:srgbClr val="000000"/>
                          </a:solidFill>
                          <a:effectLst/>
                          <a:latin typeface="+mn-lt"/>
                        </a:rPr>
                        <a:t>VNM</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mn-lt"/>
                        </a:rPr>
                        <a:t>63.800</a:t>
                      </a:r>
                    </a:p>
                  </a:txBody>
                  <a:tcPr marL="6350" marR="6350" marT="6350" marB="0" anchor="ctr">
                    <a:lnL>
                      <a:noFill/>
                    </a:lnL>
                    <a:lnR>
                      <a:noFill/>
                    </a:lnR>
                    <a:lnT>
                      <a:noFill/>
                    </a:lnT>
                    <a:lnB>
                      <a:noFill/>
                    </a:lnB>
                  </a:tcPr>
                </a:tc>
                <a:tc>
                  <a:txBody>
                    <a:bodyPr/>
                    <a:lstStyle/>
                    <a:p>
                      <a:pPr algn="r" fontAlgn="b"/>
                      <a:r>
                        <a:rPr lang="en-US" sz="1000" b="0" i="0" u="none" strike="noStrike" dirty="0">
                          <a:solidFill>
                            <a:schemeClr val="tx1"/>
                          </a:solidFill>
                          <a:effectLst/>
                          <a:latin typeface="+mn-lt"/>
                          <a:ea typeface="Calibri" panose="020F0502020204030204" pitchFamily="34" charset="0"/>
                          <a:cs typeface="Calibri" panose="020F0502020204030204" pitchFamily="34" charset="0"/>
                        </a:rPr>
                        <a:t>-0,16%</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mn-lt"/>
                        </a:rPr>
                        <a:t>-49,22</a:t>
                      </a:r>
                    </a:p>
                  </a:txBody>
                  <a:tcPr marL="6350" marR="6350" marT="6350" marB="0" anchor="ctr">
                    <a:lnL>
                      <a:noFill/>
                    </a:lnL>
                    <a:lnR>
                      <a:noFill/>
                    </a:lnR>
                    <a:lnT>
                      <a:noFill/>
                    </a:lnT>
                    <a:lnB>
                      <a:noFill/>
                    </a:lnB>
                  </a:tcPr>
                </a:tc>
                <a:extLst>
                  <a:ext uri="{0D108BD9-81ED-4DB2-BD59-A6C34878D82A}">
                    <a16:rowId xmlns:a16="http://schemas.microsoft.com/office/drawing/2014/main" val="1400150494"/>
                  </a:ext>
                </a:extLst>
              </a:tr>
              <a:tr h="243489">
                <a:tc>
                  <a:txBody>
                    <a:bodyPr/>
                    <a:lstStyle/>
                    <a:p>
                      <a:pPr algn="l" fontAlgn="ctr"/>
                      <a:r>
                        <a:rPr lang="en-US" sz="1000" b="0" i="0" u="none" strike="noStrike">
                          <a:solidFill>
                            <a:srgbClr val="000000"/>
                          </a:solidFill>
                          <a:effectLst/>
                          <a:latin typeface="+mn-lt"/>
                        </a:rPr>
                        <a:t>STB</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mn-lt"/>
                        </a:rPr>
                        <a:t>37.100</a:t>
                      </a:r>
                    </a:p>
                  </a:txBody>
                  <a:tcPr marL="6350" marR="6350" marT="6350" marB="0" anchor="ctr">
                    <a:lnL>
                      <a:noFill/>
                    </a:lnL>
                    <a:lnR>
                      <a:noFill/>
                    </a:lnR>
                    <a:lnT>
                      <a:noFill/>
                    </a:lnT>
                    <a:lnB>
                      <a:noFill/>
                    </a:lnB>
                  </a:tcPr>
                </a:tc>
                <a:tc>
                  <a:txBody>
                    <a:bodyPr/>
                    <a:lstStyle/>
                    <a:p>
                      <a:pPr algn="r" fontAlgn="b"/>
                      <a:r>
                        <a:rPr lang="en-US" sz="1000" b="0" i="0" u="none" strike="noStrike" dirty="0">
                          <a:solidFill>
                            <a:schemeClr val="tx1"/>
                          </a:solidFill>
                          <a:effectLst/>
                          <a:latin typeface="+mn-lt"/>
                          <a:ea typeface="Calibri" panose="020F0502020204030204" pitchFamily="34" charset="0"/>
                          <a:cs typeface="Calibri" panose="020F0502020204030204" pitchFamily="34" charset="0"/>
                        </a:rPr>
                        <a:t>2,34%</a:t>
                      </a:r>
                    </a:p>
                  </a:txBody>
                  <a:tcPr marL="7620" marR="7620" marT="7620" marB="0" anchor="ctr">
                    <a:lnL>
                      <a:noFill/>
                    </a:lnL>
                    <a:lnR>
                      <a:noFill/>
                    </a:lnR>
                    <a:lnT>
                      <a:noFill/>
                    </a:lnT>
                    <a:lnB>
                      <a:noFill/>
                    </a:lnB>
                  </a:tcPr>
                </a:tc>
                <a:tc>
                  <a:txBody>
                    <a:bodyPr/>
                    <a:lstStyle/>
                    <a:p>
                      <a:pPr algn="r" fontAlgn="ctr"/>
                      <a:r>
                        <a:rPr lang="en-US" sz="1000" b="0" i="0" u="none" strike="noStrike" dirty="0">
                          <a:solidFill>
                            <a:srgbClr val="000000"/>
                          </a:solidFill>
                          <a:effectLst/>
                          <a:latin typeface="+mn-lt"/>
                        </a:rPr>
                        <a:t>-41,27</a:t>
                      </a:r>
                    </a:p>
                  </a:txBody>
                  <a:tcPr marL="6350" marR="6350" marT="6350" marB="0" anchor="ctr">
                    <a:lnL>
                      <a:noFill/>
                    </a:lnL>
                    <a:lnR>
                      <a:noFill/>
                    </a:lnR>
                    <a:lnT>
                      <a:noFill/>
                    </a:lnT>
                    <a:lnB>
                      <a:noFill/>
                    </a:lnB>
                  </a:tcPr>
                </a:tc>
                <a:extLst>
                  <a:ext uri="{0D108BD9-81ED-4DB2-BD59-A6C34878D82A}">
                    <a16:rowId xmlns:a16="http://schemas.microsoft.com/office/drawing/2014/main" val="3175216261"/>
                  </a:ext>
                </a:extLst>
              </a:tr>
              <a:tr h="243489">
                <a:tc>
                  <a:txBody>
                    <a:bodyPr/>
                    <a:lstStyle/>
                    <a:p>
                      <a:pPr algn="l" fontAlgn="ctr"/>
                      <a:r>
                        <a:rPr lang="en-US" sz="1000" b="0" i="0" u="none" strike="noStrike">
                          <a:solidFill>
                            <a:srgbClr val="000000"/>
                          </a:solidFill>
                          <a:effectLst/>
                          <a:latin typeface="+mn-lt"/>
                        </a:rPr>
                        <a:t>NLG</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mn-lt"/>
                        </a:rPr>
                        <a:t>36.200</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0" i="0" u="none" strike="noStrike" dirty="0">
                          <a:solidFill>
                            <a:schemeClr val="tx1"/>
                          </a:solidFill>
                          <a:effectLst/>
                          <a:latin typeface="+mn-lt"/>
                          <a:ea typeface="Calibri" panose="020F0502020204030204" pitchFamily="34" charset="0"/>
                          <a:cs typeface="Calibri" panose="020F0502020204030204" pitchFamily="34" charset="0"/>
                        </a:rPr>
                        <a:t>-0,28%</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mn-lt"/>
                        </a:rPr>
                        <a:t>-32,47</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280303265"/>
                  </a:ext>
                </a:extLst>
              </a:tr>
            </a:tbl>
          </a:graphicData>
        </a:graphic>
      </p:graphicFrame>
      <p:sp>
        <p:nvSpPr>
          <p:cNvPr id="32" name="Title 21">
            <a:extLst>
              <a:ext uri="{FF2B5EF4-FFF2-40B4-BE49-F238E27FC236}">
                <a16:creationId xmlns:a16="http://schemas.microsoft.com/office/drawing/2014/main" id="{0C259246-20E1-4FA6-8150-551E1E16B9F1}"/>
              </a:ext>
            </a:extLst>
          </p:cNvPr>
          <p:cNvSpPr txBox="1">
            <a:spLocks/>
          </p:cNvSpPr>
          <p:nvPr/>
        </p:nvSpPr>
        <p:spPr>
          <a:xfrm>
            <a:off x="432048" y="426617"/>
            <a:ext cx="3406141" cy="276999"/>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dirty="0"/>
              <a:t>DAILY RECAP</a:t>
            </a:r>
          </a:p>
        </p:txBody>
      </p:sp>
      <p:sp>
        <p:nvSpPr>
          <p:cNvPr id="17" name="TextBox 16">
            <a:extLst>
              <a:ext uri="{FF2B5EF4-FFF2-40B4-BE49-F238E27FC236}">
                <a16:creationId xmlns:a16="http://schemas.microsoft.com/office/drawing/2014/main" id="{528D0525-35F5-129C-91D0-5989C31434B0}"/>
              </a:ext>
            </a:extLst>
          </p:cNvPr>
          <p:cNvSpPr txBox="1"/>
          <p:nvPr/>
        </p:nvSpPr>
        <p:spPr>
          <a:xfrm>
            <a:off x="1436220" y="5362545"/>
            <a:ext cx="2196996" cy="200055"/>
          </a:xfrm>
          <a:prstGeom prst="rect">
            <a:avLst/>
          </a:prstGeom>
          <a:noFill/>
        </p:spPr>
        <p:txBody>
          <a:bodyPr wrap="square" rtlCol="0">
            <a:spAutoFit/>
          </a:bodyPr>
          <a:lstStyle/>
          <a:p>
            <a:pPr algn="r"/>
            <a:r>
              <a:rPr lang="en-GB" sz="700" i="1" dirty="0" err="1">
                <a:latin typeface="+mn-lt"/>
              </a:rPr>
              <a:t>Nguồn</a:t>
            </a:r>
            <a:r>
              <a:rPr lang="en-GB" sz="700" i="1" dirty="0">
                <a:latin typeface="+mn-lt"/>
              </a:rPr>
              <a:t>: EVS &amp; </a:t>
            </a:r>
            <a:r>
              <a:rPr lang="en-GB" sz="700" i="1" dirty="0" err="1">
                <a:latin typeface="+mn-lt"/>
              </a:rPr>
              <a:t>Fiinpro</a:t>
            </a:r>
            <a:endParaRPr lang="en-GB" sz="700" i="1" dirty="0">
              <a:latin typeface="+mn-lt"/>
            </a:endParaRPr>
          </a:p>
        </p:txBody>
      </p:sp>
      <p:sp>
        <p:nvSpPr>
          <p:cNvPr id="18" name="TextBox 17">
            <a:extLst>
              <a:ext uri="{FF2B5EF4-FFF2-40B4-BE49-F238E27FC236}">
                <a16:creationId xmlns:a16="http://schemas.microsoft.com/office/drawing/2014/main" id="{72820795-A7AA-6E7D-C325-B7A285E05968}"/>
              </a:ext>
            </a:extLst>
          </p:cNvPr>
          <p:cNvSpPr txBox="1"/>
          <p:nvPr/>
        </p:nvSpPr>
        <p:spPr>
          <a:xfrm>
            <a:off x="4961788" y="2971800"/>
            <a:ext cx="2170496" cy="200055"/>
          </a:xfrm>
          <a:prstGeom prst="rect">
            <a:avLst/>
          </a:prstGeom>
          <a:noFill/>
        </p:spPr>
        <p:txBody>
          <a:bodyPr wrap="square" rtlCol="0">
            <a:spAutoFit/>
          </a:bodyPr>
          <a:lstStyle/>
          <a:p>
            <a:pPr algn="r"/>
            <a:r>
              <a:rPr lang="en-GB" sz="700" i="1" dirty="0" err="1">
                <a:solidFill>
                  <a:schemeClr val="tx1"/>
                </a:solidFill>
                <a:latin typeface="+mn-lt"/>
              </a:rPr>
              <a:t>Nguồn</a:t>
            </a:r>
            <a:r>
              <a:rPr lang="en-GB" sz="700" i="1" dirty="0">
                <a:solidFill>
                  <a:schemeClr val="tx1"/>
                </a:solidFill>
                <a:latin typeface="+mn-lt"/>
              </a:rPr>
              <a:t>: EVS &amp; </a:t>
            </a:r>
            <a:r>
              <a:rPr lang="en-GB" sz="700" i="1" dirty="0" err="1">
                <a:solidFill>
                  <a:schemeClr val="tx1"/>
                </a:solidFill>
                <a:latin typeface="+mn-lt"/>
              </a:rPr>
              <a:t>Fiinpro</a:t>
            </a:r>
            <a:endParaRPr lang="en-GB" sz="700" i="1" dirty="0">
              <a:solidFill>
                <a:schemeClr val="tx1"/>
              </a:solidFill>
              <a:latin typeface="+mn-lt"/>
            </a:endParaRPr>
          </a:p>
        </p:txBody>
      </p:sp>
      <p:sp>
        <p:nvSpPr>
          <p:cNvPr id="20" name="TextBox 19">
            <a:extLst>
              <a:ext uri="{FF2B5EF4-FFF2-40B4-BE49-F238E27FC236}">
                <a16:creationId xmlns:a16="http://schemas.microsoft.com/office/drawing/2014/main" id="{36A639FC-E19A-0810-1161-F9B8CE23B97F}"/>
              </a:ext>
            </a:extLst>
          </p:cNvPr>
          <p:cNvSpPr txBox="1"/>
          <p:nvPr/>
        </p:nvSpPr>
        <p:spPr>
          <a:xfrm>
            <a:off x="4968138" y="5037147"/>
            <a:ext cx="2164146" cy="200055"/>
          </a:xfrm>
          <a:prstGeom prst="rect">
            <a:avLst/>
          </a:prstGeom>
          <a:noFill/>
        </p:spPr>
        <p:txBody>
          <a:bodyPr wrap="square" rtlCol="0">
            <a:spAutoFit/>
          </a:bodyPr>
          <a:lstStyle/>
          <a:p>
            <a:pPr algn="r"/>
            <a:r>
              <a:rPr lang="en-GB" sz="700" i="1" dirty="0" err="1">
                <a:solidFill>
                  <a:schemeClr val="tx1"/>
                </a:solidFill>
                <a:latin typeface="+mn-lt"/>
              </a:rPr>
              <a:t>Nguồn</a:t>
            </a:r>
            <a:r>
              <a:rPr lang="en-GB" sz="700" i="1" dirty="0">
                <a:solidFill>
                  <a:schemeClr val="tx1"/>
                </a:solidFill>
                <a:latin typeface="+mn-lt"/>
              </a:rPr>
              <a:t>: EVS &amp; </a:t>
            </a:r>
            <a:r>
              <a:rPr lang="en-GB" sz="700" i="1" dirty="0" err="1">
                <a:solidFill>
                  <a:schemeClr val="tx1"/>
                </a:solidFill>
                <a:latin typeface="+mn-lt"/>
              </a:rPr>
              <a:t>Fiinpro</a:t>
            </a:r>
            <a:endParaRPr lang="en-GB" sz="700" i="1" dirty="0">
              <a:solidFill>
                <a:schemeClr val="tx1"/>
              </a:solidFill>
              <a:latin typeface="+mn-lt"/>
            </a:endParaRPr>
          </a:p>
        </p:txBody>
      </p:sp>
      <p:sp>
        <p:nvSpPr>
          <p:cNvPr id="4" name="TextBox 3">
            <a:extLst>
              <a:ext uri="{FF2B5EF4-FFF2-40B4-BE49-F238E27FC236}">
                <a16:creationId xmlns:a16="http://schemas.microsoft.com/office/drawing/2014/main" id="{373169DB-E1E7-94E6-4C69-68C82B1F33F8}"/>
              </a:ext>
            </a:extLst>
          </p:cNvPr>
          <p:cNvSpPr txBox="1"/>
          <p:nvPr/>
        </p:nvSpPr>
        <p:spPr>
          <a:xfrm>
            <a:off x="3896516" y="3124200"/>
            <a:ext cx="3229418" cy="400110"/>
          </a:xfrm>
          <a:prstGeom prst="rect">
            <a:avLst/>
          </a:prstGeom>
          <a:noFill/>
        </p:spPr>
        <p:txBody>
          <a:bodyPr wrap="square" rtlCol="0">
            <a:spAutoFit/>
          </a:bodyPr>
          <a:lstStyle/>
          <a:p>
            <a:pPr algn="just"/>
            <a:r>
              <a:rPr lang="en-US" sz="1000" dirty="0" err="1">
                <a:solidFill>
                  <a:schemeClr val="tx1"/>
                </a:solidFill>
                <a:latin typeface="+mn-lt"/>
              </a:rPr>
              <a:t>Khối</a:t>
            </a:r>
            <a:r>
              <a:rPr lang="en-US" sz="1000" dirty="0">
                <a:solidFill>
                  <a:schemeClr val="tx1"/>
                </a:solidFill>
                <a:latin typeface="+mn-lt"/>
              </a:rPr>
              <a:t> tự </a:t>
            </a:r>
            <a:r>
              <a:rPr lang="en-US" sz="1000" dirty="0" err="1">
                <a:solidFill>
                  <a:schemeClr val="tx1"/>
                </a:solidFill>
                <a:latin typeface="+mn-lt"/>
              </a:rPr>
              <a:t>doanh</a:t>
            </a:r>
            <a:r>
              <a:rPr lang="en-US" sz="1000" dirty="0">
                <a:solidFill>
                  <a:schemeClr val="tx1"/>
                </a:solidFill>
                <a:latin typeface="+mn-lt"/>
              </a:rPr>
              <a:t> </a:t>
            </a:r>
            <a:r>
              <a:rPr lang="en-US" sz="1000" dirty="0" err="1">
                <a:solidFill>
                  <a:schemeClr val="tx1"/>
                </a:solidFill>
                <a:latin typeface="+mn-lt"/>
              </a:rPr>
              <a:t>hôm</a:t>
            </a:r>
            <a:r>
              <a:rPr lang="en-US" sz="1000" dirty="0">
                <a:solidFill>
                  <a:schemeClr val="tx1"/>
                </a:solidFill>
                <a:latin typeface="+mn-lt"/>
              </a:rPr>
              <a:t> nay </a:t>
            </a:r>
            <a:r>
              <a:rPr lang="en-US" sz="1000" dirty="0" err="1">
                <a:solidFill>
                  <a:schemeClr val="tx1"/>
                </a:solidFill>
                <a:latin typeface="+mn-lt"/>
              </a:rPr>
              <a:t>tiếp</a:t>
            </a:r>
            <a:r>
              <a:rPr lang="en-US" sz="1000" dirty="0">
                <a:solidFill>
                  <a:schemeClr val="tx1"/>
                </a:solidFill>
                <a:latin typeface="+mn-lt"/>
              </a:rPr>
              <a:t> </a:t>
            </a:r>
            <a:r>
              <a:rPr lang="en-US" sz="1000" dirty="0" err="1">
                <a:solidFill>
                  <a:schemeClr val="tx1"/>
                </a:solidFill>
                <a:latin typeface="+mn-lt"/>
              </a:rPr>
              <a:t>tục</a:t>
            </a:r>
            <a:r>
              <a:rPr lang="en-US" sz="1000" dirty="0">
                <a:solidFill>
                  <a:schemeClr val="tx1"/>
                </a:solidFill>
                <a:latin typeface="+mn-lt"/>
              </a:rPr>
              <a:t> </a:t>
            </a:r>
            <a:r>
              <a:rPr lang="en-US" sz="1000" dirty="0" err="1">
                <a:solidFill>
                  <a:schemeClr val="tx1"/>
                </a:solidFill>
                <a:latin typeface="+mn-lt"/>
              </a:rPr>
              <a:t>mua</a:t>
            </a:r>
            <a:r>
              <a:rPr lang="en-US" sz="1000" dirty="0">
                <a:solidFill>
                  <a:schemeClr val="tx1"/>
                </a:solidFill>
                <a:latin typeface="+mn-lt"/>
              </a:rPr>
              <a:t> </a:t>
            </a:r>
            <a:r>
              <a:rPr lang="en-US" sz="1000" dirty="0" err="1">
                <a:solidFill>
                  <a:schemeClr val="tx1"/>
                </a:solidFill>
                <a:latin typeface="+mn-lt"/>
              </a:rPr>
              <a:t>ròng</a:t>
            </a:r>
            <a:r>
              <a:rPr lang="en-US" sz="1000" dirty="0">
                <a:solidFill>
                  <a:schemeClr val="tx1"/>
                </a:solidFill>
                <a:latin typeface="+mn-lt"/>
              </a:rPr>
              <a:t> </a:t>
            </a:r>
            <a:r>
              <a:rPr lang="en-US" sz="1000" dirty="0" err="1">
                <a:solidFill>
                  <a:schemeClr val="tx1"/>
                </a:solidFill>
                <a:latin typeface="+mn-lt"/>
              </a:rPr>
              <a:t>mạnh</a:t>
            </a:r>
            <a:r>
              <a:rPr lang="en-US" sz="1000" dirty="0">
                <a:solidFill>
                  <a:schemeClr val="tx1"/>
                </a:solidFill>
                <a:latin typeface="+mn-lt"/>
              </a:rPr>
              <a:t> </a:t>
            </a:r>
            <a:r>
              <a:rPr lang="en-US" sz="1000" dirty="0" err="1">
                <a:solidFill>
                  <a:schemeClr val="tx1"/>
                </a:solidFill>
                <a:latin typeface="+mn-lt"/>
              </a:rPr>
              <a:t>mẽ</a:t>
            </a:r>
            <a:r>
              <a:rPr lang="en-US" sz="1000" dirty="0">
                <a:solidFill>
                  <a:schemeClr val="tx1"/>
                </a:solidFill>
                <a:latin typeface="+mn-lt"/>
              </a:rPr>
              <a:t> </a:t>
            </a:r>
            <a:r>
              <a:rPr lang="en-US" sz="1000" dirty="0" err="1">
                <a:solidFill>
                  <a:schemeClr val="tx1"/>
                </a:solidFill>
                <a:latin typeface="+mn-lt"/>
              </a:rPr>
              <a:t>và</a:t>
            </a:r>
            <a:r>
              <a:rPr lang="en-US" sz="1000" dirty="0">
                <a:solidFill>
                  <a:schemeClr val="tx1"/>
                </a:solidFill>
                <a:latin typeface="+mn-lt"/>
              </a:rPr>
              <a:t> </a:t>
            </a:r>
            <a:r>
              <a:rPr lang="en-US" sz="1000" dirty="0" err="1">
                <a:solidFill>
                  <a:schemeClr val="tx1"/>
                </a:solidFill>
                <a:latin typeface="+mn-lt"/>
              </a:rPr>
              <a:t>chủ</a:t>
            </a:r>
            <a:r>
              <a:rPr lang="en-US" sz="1000" dirty="0">
                <a:solidFill>
                  <a:schemeClr val="tx1"/>
                </a:solidFill>
                <a:latin typeface="+mn-lt"/>
              </a:rPr>
              <a:t> </a:t>
            </a:r>
            <a:r>
              <a:rPr lang="en-US" sz="1000" dirty="0" err="1">
                <a:solidFill>
                  <a:schemeClr val="tx1"/>
                </a:solidFill>
                <a:latin typeface="+mn-lt"/>
              </a:rPr>
              <a:t>yếu</a:t>
            </a:r>
            <a:r>
              <a:rPr lang="en-US" sz="1000" dirty="0">
                <a:solidFill>
                  <a:schemeClr val="tx1"/>
                </a:solidFill>
                <a:latin typeface="+mn-lt"/>
              </a:rPr>
              <a:t> </a:t>
            </a:r>
            <a:r>
              <a:rPr lang="en-US" sz="1000" dirty="0" err="1">
                <a:solidFill>
                  <a:schemeClr val="tx1"/>
                </a:solidFill>
                <a:latin typeface="+mn-lt"/>
              </a:rPr>
              <a:t>mua</a:t>
            </a:r>
            <a:r>
              <a:rPr lang="en-US" sz="1000" dirty="0">
                <a:solidFill>
                  <a:schemeClr val="tx1"/>
                </a:solidFill>
                <a:latin typeface="+mn-lt"/>
              </a:rPr>
              <a:t> </a:t>
            </a:r>
            <a:r>
              <a:rPr lang="en-US" sz="1000" dirty="0" err="1">
                <a:solidFill>
                  <a:schemeClr val="tx1"/>
                </a:solidFill>
                <a:latin typeface="+mn-lt"/>
              </a:rPr>
              <a:t>vào</a:t>
            </a:r>
            <a:r>
              <a:rPr lang="en-US" sz="1000" dirty="0">
                <a:solidFill>
                  <a:schemeClr val="tx1"/>
                </a:solidFill>
                <a:latin typeface="+mn-lt"/>
              </a:rPr>
              <a:t> ACB, VDS, E1VFVN30. </a:t>
            </a:r>
          </a:p>
        </p:txBody>
      </p:sp>
      <p:sp>
        <p:nvSpPr>
          <p:cNvPr id="12" name="TextBox 11">
            <a:extLst>
              <a:ext uri="{FF2B5EF4-FFF2-40B4-BE49-F238E27FC236}">
                <a16:creationId xmlns:a16="http://schemas.microsoft.com/office/drawing/2014/main" id="{5B6708A6-2401-9880-1060-439280C36DBC}"/>
              </a:ext>
            </a:extLst>
          </p:cNvPr>
          <p:cNvSpPr txBox="1"/>
          <p:nvPr/>
        </p:nvSpPr>
        <p:spPr>
          <a:xfrm>
            <a:off x="3892688" y="5181600"/>
            <a:ext cx="3200400" cy="400110"/>
          </a:xfrm>
          <a:prstGeom prst="rect">
            <a:avLst/>
          </a:prstGeom>
          <a:noFill/>
        </p:spPr>
        <p:txBody>
          <a:bodyPr wrap="square">
            <a:spAutoFit/>
          </a:bodyPr>
          <a:lstStyle/>
          <a:p>
            <a:pPr algn="just"/>
            <a:r>
              <a:rPr lang="en-US" sz="1000" dirty="0" err="1">
                <a:solidFill>
                  <a:schemeClr val="tx1"/>
                </a:solidFill>
                <a:latin typeface="Calibri (Body)"/>
              </a:rPr>
              <a:t>Khối</a:t>
            </a:r>
            <a:r>
              <a:rPr lang="en-US" sz="1000" dirty="0">
                <a:solidFill>
                  <a:schemeClr val="tx1"/>
                </a:solidFill>
                <a:latin typeface="Calibri (Body)"/>
              </a:rPr>
              <a:t> </a:t>
            </a:r>
            <a:r>
              <a:rPr lang="en-US" sz="1000" dirty="0" err="1">
                <a:solidFill>
                  <a:schemeClr val="tx1"/>
                </a:solidFill>
                <a:latin typeface="Calibri (Body)"/>
              </a:rPr>
              <a:t>ngoại</a:t>
            </a:r>
            <a:r>
              <a:rPr lang="en-US" sz="1000" dirty="0">
                <a:solidFill>
                  <a:schemeClr val="tx1"/>
                </a:solidFill>
                <a:latin typeface="Calibri (Body)"/>
              </a:rPr>
              <a:t> quay </a:t>
            </a:r>
            <a:r>
              <a:rPr lang="en-US" sz="1000" dirty="0" err="1">
                <a:solidFill>
                  <a:schemeClr val="tx1"/>
                </a:solidFill>
                <a:latin typeface="Calibri (Body)"/>
              </a:rPr>
              <a:t>đầu</a:t>
            </a:r>
            <a:r>
              <a:rPr lang="en-US" sz="1000" dirty="0">
                <a:solidFill>
                  <a:schemeClr val="tx1"/>
                </a:solidFill>
                <a:latin typeface="Calibri (Body)"/>
              </a:rPr>
              <a:t> </a:t>
            </a:r>
            <a:r>
              <a:rPr lang="en-US" sz="1000" dirty="0" err="1">
                <a:solidFill>
                  <a:schemeClr val="tx1"/>
                </a:solidFill>
                <a:latin typeface="Calibri (Body)"/>
              </a:rPr>
              <a:t>bán</a:t>
            </a:r>
            <a:r>
              <a:rPr lang="en-US" sz="1000" dirty="0">
                <a:solidFill>
                  <a:schemeClr val="tx1"/>
                </a:solidFill>
                <a:latin typeface="Calibri (Body)"/>
              </a:rPr>
              <a:t> </a:t>
            </a:r>
            <a:r>
              <a:rPr lang="en-US" sz="1000" dirty="0" err="1">
                <a:solidFill>
                  <a:schemeClr val="tx1"/>
                </a:solidFill>
                <a:latin typeface="Calibri (Body)"/>
              </a:rPr>
              <a:t>ròng</a:t>
            </a:r>
            <a:r>
              <a:rPr lang="en-US" sz="1000" dirty="0">
                <a:solidFill>
                  <a:schemeClr val="tx1"/>
                </a:solidFill>
                <a:latin typeface="Calibri (Body)"/>
              </a:rPr>
              <a:t> </a:t>
            </a:r>
            <a:r>
              <a:rPr lang="en-US" sz="1000" dirty="0" err="1">
                <a:solidFill>
                  <a:schemeClr val="tx1"/>
                </a:solidFill>
                <a:latin typeface="Calibri (Body)"/>
              </a:rPr>
              <a:t>và</a:t>
            </a:r>
            <a:r>
              <a:rPr lang="en-US" sz="1000" dirty="0">
                <a:solidFill>
                  <a:schemeClr val="tx1"/>
                </a:solidFill>
                <a:latin typeface="Calibri (Body)"/>
              </a:rPr>
              <a:t> </a:t>
            </a:r>
            <a:r>
              <a:rPr lang="en-US" sz="1000" dirty="0" err="1">
                <a:solidFill>
                  <a:schemeClr val="tx1"/>
                </a:solidFill>
                <a:latin typeface="Calibri (Body)"/>
              </a:rPr>
              <a:t>tập</a:t>
            </a:r>
            <a:r>
              <a:rPr lang="en-US" sz="1000" dirty="0">
                <a:solidFill>
                  <a:schemeClr val="tx1"/>
                </a:solidFill>
                <a:latin typeface="Calibri (Body)"/>
              </a:rPr>
              <a:t> </a:t>
            </a:r>
            <a:r>
              <a:rPr lang="en-US" sz="1000" dirty="0" err="1">
                <a:solidFill>
                  <a:schemeClr val="tx1"/>
                </a:solidFill>
                <a:latin typeface="Calibri (Body)"/>
              </a:rPr>
              <a:t>trung</a:t>
            </a:r>
            <a:r>
              <a:rPr lang="en-US" sz="1000" dirty="0">
                <a:solidFill>
                  <a:schemeClr val="tx1"/>
                </a:solidFill>
                <a:latin typeface="Calibri (Body)"/>
              </a:rPr>
              <a:t> </a:t>
            </a:r>
            <a:r>
              <a:rPr lang="en-US" sz="1000" dirty="0" err="1">
                <a:solidFill>
                  <a:schemeClr val="tx1"/>
                </a:solidFill>
                <a:latin typeface="Calibri (Body)"/>
              </a:rPr>
              <a:t>bán</a:t>
            </a:r>
            <a:r>
              <a:rPr lang="en-US" sz="1000" dirty="0">
                <a:solidFill>
                  <a:schemeClr val="tx1"/>
                </a:solidFill>
                <a:latin typeface="Calibri (Body)"/>
              </a:rPr>
              <a:t> </a:t>
            </a:r>
            <a:r>
              <a:rPr lang="en-US" sz="1000" dirty="0" err="1">
                <a:solidFill>
                  <a:schemeClr val="tx1"/>
                </a:solidFill>
                <a:latin typeface="Calibri (Body)"/>
              </a:rPr>
              <a:t>theo</a:t>
            </a:r>
            <a:r>
              <a:rPr lang="en-US" sz="1000" dirty="0">
                <a:solidFill>
                  <a:schemeClr val="tx1"/>
                </a:solidFill>
                <a:latin typeface="Calibri (Body)"/>
              </a:rPr>
              <a:t> </a:t>
            </a:r>
            <a:r>
              <a:rPr lang="en-US" sz="1000" dirty="0" err="1">
                <a:solidFill>
                  <a:schemeClr val="tx1"/>
                </a:solidFill>
                <a:latin typeface="Calibri (Body)"/>
              </a:rPr>
              <a:t>phương</a:t>
            </a:r>
            <a:r>
              <a:rPr lang="en-US" sz="1000" dirty="0">
                <a:solidFill>
                  <a:schemeClr val="tx1"/>
                </a:solidFill>
                <a:latin typeface="Calibri (Body)"/>
              </a:rPr>
              <a:t> </a:t>
            </a:r>
            <a:r>
              <a:rPr lang="en-US" sz="1000" dirty="0" err="1">
                <a:solidFill>
                  <a:schemeClr val="tx1"/>
                </a:solidFill>
                <a:latin typeface="Calibri (Body)"/>
              </a:rPr>
              <a:t>thức</a:t>
            </a:r>
            <a:r>
              <a:rPr lang="en-US" sz="1000" dirty="0">
                <a:solidFill>
                  <a:schemeClr val="tx1"/>
                </a:solidFill>
                <a:latin typeface="Calibri (Body)"/>
              </a:rPr>
              <a:t> </a:t>
            </a:r>
            <a:r>
              <a:rPr lang="en-US" sz="1000" dirty="0" err="1">
                <a:solidFill>
                  <a:schemeClr val="tx1"/>
                </a:solidFill>
                <a:latin typeface="Calibri (Body)"/>
              </a:rPr>
              <a:t>khớp</a:t>
            </a:r>
            <a:r>
              <a:rPr lang="en-US" sz="1000" dirty="0">
                <a:solidFill>
                  <a:schemeClr val="tx1"/>
                </a:solidFill>
                <a:latin typeface="Calibri (Body)"/>
              </a:rPr>
              <a:t> </a:t>
            </a:r>
            <a:r>
              <a:rPr lang="en-US" sz="1000" dirty="0" err="1">
                <a:solidFill>
                  <a:schemeClr val="tx1"/>
                </a:solidFill>
                <a:latin typeface="Calibri (Body)"/>
              </a:rPr>
              <a:t>lệnh</a:t>
            </a:r>
            <a:r>
              <a:rPr lang="en-US" sz="1000" dirty="0">
                <a:solidFill>
                  <a:schemeClr val="tx1"/>
                </a:solidFill>
                <a:latin typeface="Calibri (Body)"/>
              </a:rPr>
              <a:t>, </a:t>
            </a:r>
            <a:r>
              <a:rPr lang="en-US" sz="1000" dirty="0" err="1">
                <a:solidFill>
                  <a:schemeClr val="tx1"/>
                </a:solidFill>
                <a:latin typeface="Calibri (Body)"/>
              </a:rPr>
              <a:t>đạt</a:t>
            </a:r>
            <a:r>
              <a:rPr lang="en-US" sz="1000" dirty="0">
                <a:solidFill>
                  <a:schemeClr val="tx1"/>
                </a:solidFill>
                <a:latin typeface="Calibri (Body)"/>
              </a:rPr>
              <a:t> 362,74 </a:t>
            </a:r>
            <a:r>
              <a:rPr lang="en-US" sz="1000" dirty="0" err="1">
                <a:solidFill>
                  <a:schemeClr val="tx1"/>
                </a:solidFill>
                <a:latin typeface="Calibri (Body)"/>
              </a:rPr>
              <a:t>tỷ</a:t>
            </a:r>
            <a:r>
              <a:rPr lang="en-US" sz="1000" dirty="0">
                <a:solidFill>
                  <a:schemeClr val="tx1"/>
                </a:solidFill>
                <a:latin typeface="Calibri (Body)"/>
              </a:rPr>
              <a:t>.</a:t>
            </a:r>
          </a:p>
        </p:txBody>
      </p:sp>
      <p:sp>
        <p:nvSpPr>
          <p:cNvPr id="19" name="TextBox 18">
            <a:extLst>
              <a:ext uri="{FF2B5EF4-FFF2-40B4-BE49-F238E27FC236}">
                <a16:creationId xmlns:a16="http://schemas.microsoft.com/office/drawing/2014/main" id="{DA880A49-1A6F-1579-2F37-3B387F99FC53}"/>
              </a:ext>
            </a:extLst>
          </p:cNvPr>
          <p:cNvSpPr txBox="1"/>
          <p:nvPr/>
        </p:nvSpPr>
        <p:spPr>
          <a:xfrm>
            <a:off x="4927921" y="9372600"/>
            <a:ext cx="2194662" cy="200055"/>
          </a:xfrm>
          <a:prstGeom prst="rect">
            <a:avLst/>
          </a:prstGeom>
          <a:noFill/>
        </p:spPr>
        <p:txBody>
          <a:bodyPr wrap="square" rtlCol="0">
            <a:spAutoFit/>
          </a:bodyPr>
          <a:lstStyle/>
          <a:p>
            <a:pPr algn="r"/>
            <a:r>
              <a:rPr lang="en-GB" sz="700" i="1" dirty="0" err="1">
                <a:solidFill>
                  <a:schemeClr val="tx1"/>
                </a:solidFill>
                <a:latin typeface="+mn-lt"/>
              </a:rPr>
              <a:t>Nguồn</a:t>
            </a:r>
            <a:r>
              <a:rPr lang="en-GB" sz="700" i="1" dirty="0">
                <a:solidFill>
                  <a:schemeClr val="tx1"/>
                </a:solidFill>
                <a:latin typeface="+mn-lt"/>
              </a:rPr>
              <a:t>: EVS &amp; </a:t>
            </a:r>
            <a:r>
              <a:rPr lang="en-GB" sz="700" i="1" dirty="0" err="1">
                <a:solidFill>
                  <a:schemeClr val="tx1"/>
                </a:solidFill>
                <a:latin typeface="+mn-lt"/>
              </a:rPr>
              <a:t>Fiinpro</a:t>
            </a:r>
            <a:endParaRPr lang="en-GB" sz="700" i="1" dirty="0">
              <a:solidFill>
                <a:schemeClr val="tx1"/>
              </a:solidFill>
              <a:latin typeface="+mn-lt"/>
            </a:endParaRPr>
          </a:p>
        </p:txBody>
      </p:sp>
      <p:graphicFrame>
        <p:nvGraphicFramePr>
          <p:cNvPr id="15" name="Chart 14">
            <a:extLst>
              <a:ext uri="{FF2B5EF4-FFF2-40B4-BE49-F238E27FC236}">
                <a16:creationId xmlns:a16="http://schemas.microsoft.com/office/drawing/2014/main" id="{04344A0F-AAFD-4EAA-F1FB-5C37B4B28F4F}"/>
              </a:ext>
            </a:extLst>
          </p:cNvPr>
          <p:cNvGraphicFramePr>
            <a:graphicFrameLocks/>
          </p:cNvGraphicFramePr>
          <p:nvPr>
            <p:extLst>
              <p:ext uri="{D42A27DB-BD31-4B8C-83A1-F6EECF244321}">
                <p14:modId xmlns:p14="http://schemas.microsoft.com/office/powerpoint/2010/main" val="190239303"/>
              </p:ext>
            </p:extLst>
          </p:nvPr>
        </p:nvGraphicFramePr>
        <p:xfrm>
          <a:off x="464898" y="7848600"/>
          <a:ext cx="6656832" cy="160934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a:extLst>
              <a:ext uri="{FF2B5EF4-FFF2-40B4-BE49-F238E27FC236}">
                <a16:creationId xmlns:a16="http://schemas.microsoft.com/office/drawing/2014/main" id="{6DEF4245-27D7-8734-2A98-A6E1BC2E2150}"/>
              </a:ext>
            </a:extLst>
          </p:cNvPr>
          <p:cNvGraphicFramePr>
            <a:graphicFrameLocks/>
          </p:cNvGraphicFramePr>
          <p:nvPr>
            <p:extLst>
              <p:ext uri="{D42A27DB-BD31-4B8C-83A1-F6EECF244321}">
                <p14:modId xmlns:p14="http://schemas.microsoft.com/office/powerpoint/2010/main" val="3943800281"/>
              </p:ext>
            </p:extLst>
          </p:nvPr>
        </p:nvGraphicFramePr>
        <p:xfrm>
          <a:off x="425698" y="1824333"/>
          <a:ext cx="3238119" cy="35295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a:extLst>
              <a:ext uri="{FF2B5EF4-FFF2-40B4-BE49-F238E27FC236}">
                <a16:creationId xmlns:a16="http://schemas.microsoft.com/office/drawing/2014/main" id="{9E28DE8E-69F4-5657-9B1E-A7AD1B317073}"/>
              </a:ext>
            </a:extLst>
          </p:cNvPr>
          <p:cNvGraphicFramePr>
            <a:graphicFrameLocks/>
          </p:cNvGraphicFramePr>
          <p:nvPr>
            <p:extLst>
              <p:ext uri="{D42A27DB-BD31-4B8C-83A1-F6EECF244321}">
                <p14:modId xmlns:p14="http://schemas.microsoft.com/office/powerpoint/2010/main" val="3985081206"/>
              </p:ext>
            </p:extLst>
          </p:nvPr>
        </p:nvGraphicFramePr>
        <p:xfrm>
          <a:off x="3884754" y="3844047"/>
          <a:ext cx="3238632" cy="126135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Chart 13">
            <a:extLst>
              <a:ext uri="{FF2B5EF4-FFF2-40B4-BE49-F238E27FC236}">
                <a16:creationId xmlns:a16="http://schemas.microsoft.com/office/drawing/2014/main" id="{B5C7ACC9-CD58-EF4C-FF4E-5CAEF0F4FD5C}"/>
              </a:ext>
            </a:extLst>
          </p:cNvPr>
          <p:cNvGraphicFramePr>
            <a:graphicFrameLocks/>
          </p:cNvGraphicFramePr>
          <p:nvPr>
            <p:extLst>
              <p:ext uri="{D42A27DB-BD31-4B8C-83A1-F6EECF244321}">
                <p14:modId xmlns:p14="http://schemas.microsoft.com/office/powerpoint/2010/main" val="2059316100"/>
              </p:ext>
            </p:extLst>
          </p:nvPr>
        </p:nvGraphicFramePr>
        <p:xfrm>
          <a:off x="3884754" y="1752600"/>
          <a:ext cx="3236976" cy="127101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439578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310F48-3D65-475B-85E3-E3AB174B0EF8}"/>
              </a:ext>
            </a:extLst>
          </p:cNvPr>
          <p:cNvSpPr>
            <a:spLocks noGrp="1"/>
          </p:cNvSpPr>
          <p:nvPr>
            <p:ph type="ftr" sz="quarter" idx="5"/>
          </p:nvPr>
        </p:nvSpPr>
        <p:spPr/>
        <p:txBody>
          <a:bodyPr/>
          <a:lstStyle/>
          <a:p>
            <a:r>
              <a:rPr lang="en-US"/>
              <a:t>www.eves.com.vn</a:t>
            </a:r>
            <a:endParaRPr lang="en-US" dirty="0"/>
          </a:p>
        </p:txBody>
      </p:sp>
      <p:sp>
        <p:nvSpPr>
          <p:cNvPr id="3" name="Slide Number Placeholder 2">
            <a:extLst>
              <a:ext uri="{FF2B5EF4-FFF2-40B4-BE49-F238E27FC236}">
                <a16:creationId xmlns:a16="http://schemas.microsoft.com/office/drawing/2014/main" id="{3E36B9D6-08D5-4D69-86CD-4015C6BBE558}"/>
              </a:ext>
            </a:extLst>
          </p:cNvPr>
          <p:cNvSpPr>
            <a:spLocks noGrp="1"/>
          </p:cNvSpPr>
          <p:nvPr>
            <p:ph type="sldNum" sz="quarter" idx="7"/>
          </p:nvPr>
        </p:nvSpPr>
        <p:spPr/>
        <p:txBody>
          <a:bodyPr/>
          <a:lstStyle/>
          <a:p>
            <a:r>
              <a:rPr lang="en-US" dirty="0"/>
              <a:t>Trang 3</a:t>
            </a:r>
          </a:p>
        </p:txBody>
      </p:sp>
      <p:sp>
        <p:nvSpPr>
          <p:cNvPr id="5" name="TextBox 4">
            <a:extLst>
              <a:ext uri="{FF2B5EF4-FFF2-40B4-BE49-F238E27FC236}">
                <a16:creationId xmlns:a16="http://schemas.microsoft.com/office/drawing/2014/main" id="{CB573227-4A75-4248-A958-1B521908B54B}"/>
              </a:ext>
            </a:extLst>
          </p:cNvPr>
          <p:cNvSpPr txBox="1"/>
          <p:nvPr/>
        </p:nvSpPr>
        <p:spPr>
          <a:xfrm>
            <a:off x="388620" y="838200"/>
            <a:ext cx="6928936" cy="461665"/>
          </a:xfrm>
          <a:prstGeom prst="rect">
            <a:avLst/>
          </a:prstGeom>
          <a:noFill/>
        </p:spPr>
        <p:txBody>
          <a:bodyPr wrap="square" rtlCol="0">
            <a:spAutoFit/>
          </a:bodyPr>
          <a:lstStyle/>
          <a:p>
            <a:pPr algn="just"/>
            <a:r>
              <a:rPr lang="en-US" sz="2400" b="1" dirty="0">
                <a:gradFill>
                  <a:gsLst>
                    <a:gs pos="59000">
                      <a:srgbClr val="7C2E8A"/>
                    </a:gs>
                    <a:gs pos="0">
                      <a:srgbClr val="4C2683"/>
                    </a:gs>
                    <a:gs pos="100000">
                      <a:srgbClr val="D53D96"/>
                    </a:gs>
                  </a:gsLst>
                  <a:lin ang="5400000" scaled="1"/>
                </a:gradFill>
                <a:latin typeface="+mj-lt"/>
              </a:rPr>
              <a:t>VN-Index </a:t>
            </a:r>
            <a:r>
              <a:rPr lang="en-US" sz="2400" b="1" dirty="0" err="1">
                <a:gradFill>
                  <a:gsLst>
                    <a:gs pos="59000">
                      <a:srgbClr val="7C2E8A"/>
                    </a:gs>
                    <a:gs pos="0">
                      <a:srgbClr val="4C2683"/>
                    </a:gs>
                    <a:gs pos="100000">
                      <a:srgbClr val="D53D96"/>
                    </a:gs>
                  </a:gsLst>
                  <a:lin ang="5400000" scaled="1"/>
                </a:gradFill>
                <a:latin typeface="+mj-lt"/>
              </a:rPr>
              <a:t>duy</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trì</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biên</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độ</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tích</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lũy</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quanh</a:t>
            </a:r>
            <a:r>
              <a:rPr lang="en-US" sz="2400" b="1" dirty="0">
                <a:gradFill>
                  <a:gsLst>
                    <a:gs pos="59000">
                      <a:srgbClr val="7C2E8A"/>
                    </a:gs>
                    <a:gs pos="0">
                      <a:srgbClr val="4C2683"/>
                    </a:gs>
                    <a:gs pos="100000">
                      <a:srgbClr val="D53D96"/>
                    </a:gs>
                  </a:gsLst>
                  <a:lin ang="5400000" scaled="1"/>
                </a:gradFill>
                <a:latin typeface="+mj-lt"/>
              </a:rPr>
              <a:t> 1.255 – 1.275</a:t>
            </a:r>
          </a:p>
        </p:txBody>
      </p:sp>
      <p:sp>
        <p:nvSpPr>
          <p:cNvPr id="12" name="TextBox 11">
            <a:extLst>
              <a:ext uri="{FF2B5EF4-FFF2-40B4-BE49-F238E27FC236}">
                <a16:creationId xmlns:a16="http://schemas.microsoft.com/office/drawing/2014/main" id="{0EFA41DF-9D65-4F38-A01C-3C461ACEA385}"/>
              </a:ext>
            </a:extLst>
          </p:cNvPr>
          <p:cNvSpPr txBox="1"/>
          <p:nvPr/>
        </p:nvSpPr>
        <p:spPr>
          <a:xfrm>
            <a:off x="364530" y="5386626"/>
            <a:ext cx="6798270" cy="861774"/>
          </a:xfrm>
          <a:prstGeom prst="rect">
            <a:avLst/>
          </a:prstGeom>
          <a:noFill/>
        </p:spPr>
        <p:txBody>
          <a:bodyPr wrap="square" rtlCol="0">
            <a:spAutoFit/>
          </a:bodyPr>
          <a:lstStyle/>
          <a:p>
            <a:pPr algn="just"/>
            <a:r>
              <a:rPr lang="en-US" sz="1000" b="0" i="0" dirty="0" err="1">
                <a:solidFill>
                  <a:srgbClr val="081C36"/>
                </a:solidFill>
                <a:effectLst/>
                <a:highlight>
                  <a:srgbClr val="FFFFFF"/>
                </a:highlight>
                <a:latin typeface="Calibri (Body)"/>
              </a:rPr>
              <a:t>Trên</a:t>
            </a:r>
            <a:r>
              <a:rPr lang="en-US" sz="1000" b="0" i="0" dirty="0">
                <a:solidFill>
                  <a:srgbClr val="081C36"/>
                </a:solidFill>
                <a:effectLst/>
                <a:highlight>
                  <a:srgbClr val="FFFFFF"/>
                </a:highlight>
                <a:latin typeface="Calibri (Body)"/>
              </a:rPr>
              <a:t> </a:t>
            </a:r>
            <a:r>
              <a:rPr lang="en-US" sz="1000" b="0" i="0" dirty="0" err="1">
                <a:solidFill>
                  <a:srgbClr val="081C36"/>
                </a:solidFill>
                <a:effectLst/>
                <a:highlight>
                  <a:srgbClr val="FFFFFF"/>
                </a:highlight>
                <a:latin typeface="Calibri (Body)"/>
              </a:rPr>
              <a:t>khung</a:t>
            </a:r>
            <a:r>
              <a:rPr lang="en-US" sz="1000" b="0" i="0" dirty="0">
                <a:solidFill>
                  <a:srgbClr val="081C36"/>
                </a:solidFill>
                <a:effectLst/>
                <a:highlight>
                  <a:srgbClr val="FFFFFF"/>
                </a:highlight>
                <a:latin typeface="Calibri (Body)"/>
              </a:rPr>
              <a:t> </a:t>
            </a:r>
            <a:r>
              <a:rPr lang="en-US" sz="1000" dirty="0" err="1">
                <a:solidFill>
                  <a:srgbClr val="081C36"/>
                </a:solidFill>
                <a:highlight>
                  <a:srgbClr val="FFFFFF"/>
                </a:highlight>
                <a:latin typeface="Calibri (Body)"/>
              </a:rPr>
              <a:t>tuần</a:t>
            </a:r>
            <a:r>
              <a:rPr lang="en-US" sz="1000" b="0" i="0" dirty="0">
                <a:solidFill>
                  <a:srgbClr val="081C36"/>
                </a:solidFill>
                <a:effectLst/>
                <a:highlight>
                  <a:srgbClr val="FFFFFF"/>
                </a:highlight>
                <a:latin typeface="Calibri (Body)"/>
              </a:rPr>
              <a:t>,</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thị</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trường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tiếp</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tục</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giữ</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vững</a:t>
            </a:r>
            <a:r>
              <a:rPr lang="en-US" sz="1000" dirty="0">
                <a:solidFill>
                  <a:srgbClr val="081C36"/>
                </a:solidFill>
                <a:highlight>
                  <a:srgbClr val="FFFFFF"/>
                </a:highlight>
                <a:latin typeface="Calibri (Body)"/>
              </a:rPr>
              <a:t> xu </a:t>
            </a:r>
            <a:r>
              <a:rPr lang="en-US" sz="1000" dirty="0" err="1">
                <a:solidFill>
                  <a:srgbClr val="081C36"/>
                </a:solidFill>
                <a:highlight>
                  <a:srgbClr val="FFFFFF"/>
                </a:highlight>
                <a:latin typeface="Calibri (Body)"/>
              </a:rPr>
              <a:t>hướng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tích</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lũy</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hướng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lên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với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đáy</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sau</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cao</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hơn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đáy</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trước</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Tuy</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nhiên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đường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giá</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trong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ngắn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hạn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liên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tục</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đi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ngang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và</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hướng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xuống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sau</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khi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không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chinh</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phục</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thành</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công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vùng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kháng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cự</a:t>
            </a:r>
            <a:r>
              <a:rPr lang="en-US" sz="1000" dirty="0">
                <a:solidFill>
                  <a:srgbClr val="081C36"/>
                </a:solidFill>
                <a:highlight>
                  <a:srgbClr val="FFFFFF"/>
                </a:highlight>
                <a:latin typeface="Calibri (Body)"/>
              </a:rPr>
              <a:t> 1.280 – 1.300 </a:t>
            </a:r>
            <a:r>
              <a:rPr lang="en-US" sz="1000" dirty="0" err="1">
                <a:solidFill>
                  <a:srgbClr val="081C36"/>
                </a:solidFill>
                <a:highlight>
                  <a:srgbClr val="FFFFFF"/>
                </a:highlight>
                <a:latin typeface="Calibri (Body)"/>
              </a:rPr>
              <a:t>điểm</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Đồng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thời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các</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chỉ</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báo</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kĩ</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thuật</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như</a:t>
            </a:r>
            <a:r>
              <a:rPr lang="en-US" sz="1000" dirty="0">
                <a:solidFill>
                  <a:srgbClr val="081C36"/>
                </a:solidFill>
                <a:highlight>
                  <a:srgbClr val="FFFFFF"/>
                </a:highlight>
                <a:latin typeface="Calibri (Body)"/>
              </a:rPr>
              <a:t> MACD </a:t>
            </a:r>
            <a:r>
              <a:rPr lang="en-US" sz="1000" dirty="0" err="1">
                <a:solidFill>
                  <a:srgbClr val="081C36"/>
                </a:solidFill>
                <a:highlight>
                  <a:srgbClr val="FFFFFF"/>
                </a:highlight>
                <a:latin typeface="Calibri (Body)"/>
              </a:rPr>
              <a:t>và</a:t>
            </a:r>
            <a:r>
              <a:rPr lang="en-US" sz="1000" dirty="0">
                <a:solidFill>
                  <a:srgbClr val="081C36"/>
                </a:solidFill>
                <a:highlight>
                  <a:srgbClr val="FFFFFF"/>
                </a:highlight>
                <a:latin typeface="Calibri (Body)"/>
              </a:rPr>
              <a:t> RSI </a:t>
            </a:r>
            <a:r>
              <a:rPr lang="en-US" sz="1000" dirty="0" err="1">
                <a:solidFill>
                  <a:srgbClr val="081C36"/>
                </a:solidFill>
                <a:highlight>
                  <a:srgbClr val="FFFFFF"/>
                </a:highlight>
                <a:latin typeface="Calibri (Body)"/>
              </a:rPr>
              <a:t>trên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khung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ngày</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lại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đang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có</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dấu</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hiệu</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đảo</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chiều</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giảm</a:t>
            </a:r>
            <a:r>
              <a:rPr lang="en-US" sz="1000" dirty="0">
                <a:solidFill>
                  <a:srgbClr val="081C36"/>
                </a:solidFill>
                <a:highlight>
                  <a:srgbClr val="FFFFFF"/>
                </a:highlight>
                <a:latin typeface="Calibri (Body)"/>
              </a:rPr>
              <a:t>. Do </a:t>
            </a:r>
            <a:r>
              <a:rPr lang="en-US" sz="1000" dirty="0" err="1">
                <a:solidFill>
                  <a:srgbClr val="081C36"/>
                </a:solidFill>
                <a:highlight>
                  <a:srgbClr val="FFFFFF"/>
                </a:highlight>
                <a:latin typeface="Calibri (Body)"/>
              </a:rPr>
              <a:t>đó</a:t>
            </a:r>
            <a:r>
              <a:rPr lang="en-US" sz="1000" dirty="0">
                <a:solidFill>
                  <a:srgbClr val="081C36"/>
                </a:solidFill>
                <a:highlight>
                  <a:srgbClr val="FFFFFF"/>
                </a:highlight>
                <a:latin typeface="Calibri (Body)"/>
              </a:rPr>
              <a:t>, NĐT </a:t>
            </a:r>
            <a:r>
              <a:rPr lang="en-US" sz="1000" dirty="0" err="1">
                <a:solidFill>
                  <a:srgbClr val="081C36"/>
                </a:solidFill>
                <a:highlight>
                  <a:srgbClr val="FFFFFF"/>
                </a:highlight>
                <a:latin typeface="Calibri (Body)"/>
              </a:rPr>
              <a:t>tạm</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thời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ưu</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tiên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quan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sát</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biến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động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thị</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trường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và</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chờ</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đợi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các</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điểm</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bùng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nổ</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dòng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tiền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trong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thời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gian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tới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Tập</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trung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nắm</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giữ</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danh</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mục</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với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tỉ</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trọng</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cổ</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phiếu</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vừa</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phải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và</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hạn</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chế</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mua</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mới</a:t>
            </a:r>
            <a:r>
              <a:rPr lang="en-US" sz="1000" dirty="0">
                <a:solidFill>
                  <a:srgbClr val="081C36"/>
                </a:solidFill>
                <a:highlight>
                  <a:srgbClr val="FFFFFF"/>
                </a:highlight>
                <a:latin typeface="Calibri (Body)"/>
              </a:rPr>
              <a:t> </a:t>
            </a:r>
            <a:r>
              <a:rPr lang="en-US" sz="1000" dirty="0" err="1">
                <a:solidFill>
                  <a:srgbClr val="081C36"/>
                </a:solidFill>
                <a:highlight>
                  <a:srgbClr val="FFFFFF"/>
                </a:highlight>
                <a:latin typeface="Calibri (Body)"/>
              </a:rPr>
              <a:t>sớm</a:t>
            </a:r>
            <a:r>
              <a:rPr lang="en-US" sz="1000" dirty="0">
                <a:solidFill>
                  <a:srgbClr val="081C36"/>
                </a:solidFill>
                <a:highlight>
                  <a:srgbClr val="FFFFFF"/>
                </a:highlight>
                <a:latin typeface="Calibri (Body)"/>
              </a:rPr>
              <a:t>.</a:t>
            </a:r>
            <a:endParaRPr lang="en-US" sz="1000" dirty="0">
              <a:latin typeface="Calibri (Body)"/>
            </a:endParaRPr>
          </a:p>
        </p:txBody>
      </p:sp>
      <p:grpSp>
        <p:nvGrpSpPr>
          <p:cNvPr id="7" name="Group 6">
            <a:extLst>
              <a:ext uri="{FF2B5EF4-FFF2-40B4-BE49-F238E27FC236}">
                <a16:creationId xmlns:a16="http://schemas.microsoft.com/office/drawing/2014/main" id="{F3210BCF-3F81-4565-84FC-05F557360892}"/>
              </a:ext>
            </a:extLst>
          </p:cNvPr>
          <p:cNvGrpSpPr/>
          <p:nvPr/>
        </p:nvGrpSpPr>
        <p:grpSpPr>
          <a:xfrm>
            <a:off x="421471" y="6324600"/>
            <a:ext cx="6741329" cy="319536"/>
            <a:chOff x="421471" y="6096000"/>
            <a:chExt cx="6741329" cy="319536"/>
          </a:xfrm>
        </p:grpSpPr>
        <p:cxnSp>
          <p:nvCxnSpPr>
            <p:cNvPr id="51" name="Straight Connector 50">
              <a:extLst>
                <a:ext uri="{FF2B5EF4-FFF2-40B4-BE49-F238E27FC236}">
                  <a16:creationId xmlns:a16="http://schemas.microsoft.com/office/drawing/2014/main" id="{3C0FF46B-F828-4ECB-BE3C-5F5891DC747F}"/>
                </a:ext>
              </a:extLst>
            </p:cNvPr>
            <p:cNvCxnSpPr>
              <a:cxnSpLocks/>
            </p:cNvCxnSpPr>
            <p:nvPr/>
          </p:nvCxnSpPr>
          <p:spPr>
            <a:xfrm>
              <a:off x="421471" y="6415536"/>
              <a:ext cx="6741329"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87F00406-B298-45CF-BE68-9C166298EE26}"/>
                </a:ext>
              </a:extLst>
            </p:cNvPr>
            <p:cNvSpPr txBox="1"/>
            <p:nvPr/>
          </p:nvSpPr>
          <p:spPr>
            <a:xfrm>
              <a:off x="421471" y="6096000"/>
              <a:ext cx="5124355" cy="307777"/>
            </a:xfrm>
            <a:prstGeom prst="rect">
              <a:avLst/>
            </a:prstGeom>
            <a:noFill/>
          </p:spPr>
          <p:txBody>
            <a:bodyPr wrap="square">
              <a:spAutoFit/>
            </a:bodyPr>
            <a:lstStyle/>
            <a:p>
              <a:r>
                <a:rPr lang="en-US" sz="1400" b="1" i="0" u="none" strike="noStrike" dirty="0" err="1">
                  <a:solidFill>
                    <a:srgbClr val="000000"/>
                  </a:solidFill>
                  <a:effectLst/>
                  <a:latin typeface="Calibri" panose="020F0502020204030204" pitchFamily="34" charset="0"/>
                </a:rPr>
                <a:t>Thay</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đổi</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giá</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các</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nhóm</a:t>
              </a:r>
              <a:endParaRPr lang="en-US" sz="1400" dirty="0"/>
            </a:p>
          </p:txBody>
        </p:sp>
      </p:grpSp>
      <p:grpSp>
        <p:nvGrpSpPr>
          <p:cNvPr id="6" name="Group 5">
            <a:extLst>
              <a:ext uri="{FF2B5EF4-FFF2-40B4-BE49-F238E27FC236}">
                <a16:creationId xmlns:a16="http://schemas.microsoft.com/office/drawing/2014/main" id="{CAE81611-DBC6-47F6-AC3A-4B601989FA73}"/>
              </a:ext>
            </a:extLst>
          </p:cNvPr>
          <p:cNvGrpSpPr/>
          <p:nvPr/>
        </p:nvGrpSpPr>
        <p:grpSpPr>
          <a:xfrm>
            <a:off x="388620" y="1334233"/>
            <a:ext cx="6774180" cy="319536"/>
            <a:chOff x="388620" y="1334233"/>
            <a:chExt cx="6774180" cy="319536"/>
          </a:xfrm>
        </p:grpSpPr>
        <p:cxnSp>
          <p:nvCxnSpPr>
            <p:cNvPr id="23" name="Straight Connector 22">
              <a:extLst>
                <a:ext uri="{FF2B5EF4-FFF2-40B4-BE49-F238E27FC236}">
                  <a16:creationId xmlns:a16="http://schemas.microsoft.com/office/drawing/2014/main" id="{AA86CF91-051D-4791-A174-4FCC3842E13E}"/>
                </a:ext>
              </a:extLst>
            </p:cNvPr>
            <p:cNvCxnSpPr>
              <a:cxnSpLocks/>
            </p:cNvCxnSpPr>
            <p:nvPr/>
          </p:nvCxnSpPr>
          <p:spPr>
            <a:xfrm>
              <a:off x="421471" y="1653769"/>
              <a:ext cx="6741329"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5F417812-6475-4313-9C0D-C063B18D7EAA}"/>
                </a:ext>
              </a:extLst>
            </p:cNvPr>
            <p:cNvSpPr txBox="1"/>
            <p:nvPr/>
          </p:nvSpPr>
          <p:spPr>
            <a:xfrm>
              <a:off x="388620" y="1334233"/>
              <a:ext cx="3004913" cy="307777"/>
            </a:xfrm>
            <a:prstGeom prst="rect">
              <a:avLst/>
            </a:prstGeom>
            <a:noFill/>
          </p:spPr>
          <p:txBody>
            <a:bodyPr wrap="square">
              <a:spAutoFit/>
            </a:bodyPr>
            <a:lstStyle/>
            <a:p>
              <a:r>
                <a:rPr lang="en-US" sz="1400" b="1" i="0" u="none" strike="noStrike" dirty="0">
                  <a:solidFill>
                    <a:srgbClr val="000000"/>
                  </a:solidFill>
                  <a:effectLst/>
                  <a:latin typeface="Calibri" panose="020F0502020204030204" pitchFamily="34" charset="0"/>
                </a:rPr>
                <a:t>Xu </a:t>
              </a:r>
              <a:r>
                <a:rPr lang="en-US" sz="1400" b="1" i="0" u="none" strike="noStrike" dirty="0" err="1">
                  <a:solidFill>
                    <a:srgbClr val="000000"/>
                  </a:solidFill>
                  <a:effectLst/>
                  <a:latin typeface="Calibri" panose="020F0502020204030204" pitchFamily="34" charset="0"/>
                </a:rPr>
                <a:t>hướng</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kỹ</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thuật</a:t>
              </a:r>
              <a:endParaRPr lang="en-US" sz="1400" dirty="0"/>
            </a:p>
          </p:txBody>
        </p:sp>
      </p:grpSp>
      <p:sp>
        <p:nvSpPr>
          <p:cNvPr id="15" name="Title 21">
            <a:extLst>
              <a:ext uri="{FF2B5EF4-FFF2-40B4-BE49-F238E27FC236}">
                <a16:creationId xmlns:a16="http://schemas.microsoft.com/office/drawing/2014/main" id="{CD4BB6B2-99AA-402A-A996-527E8B6C94B5}"/>
              </a:ext>
            </a:extLst>
          </p:cNvPr>
          <p:cNvSpPr txBox="1">
            <a:spLocks/>
          </p:cNvSpPr>
          <p:nvPr/>
        </p:nvSpPr>
        <p:spPr>
          <a:xfrm>
            <a:off x="432048" y="426617"/>
            <a:ext cx="3406141" cy="276999"/>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dirty="0"/>
              <a:t>DAILY RECAP</a:t>
            </a:r>
          </a:p>
        </p:txBody>
      </p:sp>
      <p:sp>
        <p:nvSpPr>
          <p:cNvPr id="10" name="TextBox 9">
            <a:extLst>
              <a:ext uri="{FF2B5EF4-FFF2-40B4-BE49-F238E27FC236}">
                <a16:creationId xmlns:a16="http://schemas.microsoft.com/office/drawing/2014/main" id="{03D18749-7579-A1CB-9091-2FD699C9F2B1}"/>
              </a:ext>
            </a:extLst>
          </p:cNvPr>
          <p:cNvSpPr txBox="1"/>
          <p:nvPr/>
        </p:nvSpPr>
        <p:spPr>
          <a:xfrm>
            <a:off x="4968138" y="5181600"/>
            <a:ext cx="2194662" cy="200055"/>
          </a:xfrm>
          <a:prstGeom prst="rect">
            <a:avLst/>
          </a:prstGeom>
          <a:noFill/>
        </p:spPr>
        <p:txBody>
          <a:bodyPr wrap="square" rtlCol="0">
            <a:spAutoFit/>
          </a:bodyPr>
          <a:lstStyle/>
          <a:p>
            <a:pPr algn="r"/>
            <a:r>
              <a:rPr lang="en-GB" sz="700" i="1" dirty="0" err="1">
                <a:solidFill>
                  <a:schemeClr val="tx1"/>
                </a:solidFill>
                <a:latin typeface="+mn-lt"/>
              </a:rPr>
              <a:t>Nguồn</a:t>
            </a:r>
            <a:r>
              <a:rPr lang="en-GB" sz="700" i="1" dirty="0">
                <a:solidFill>
                  <a:schemeClr val="tx1"/>
                </a:solidFill>
                <a:latin typeface="+mn-lt"/>
              </a:rPr>
              <a:t>: EVS &amp; </a:t>
            </a:r>
            <a:r>
              <a:rPr lang="en-GB" sz="700" i="1" dirty="0" err="1">
                <a:solidFill>
                  <a:schemeClr val="tx1"/>
                </a:solidFill>
                <a:latin typeface="+mn-lt"/>
              </a:rPr>
              <a:t>Fiinpro</a:t>
            </a:r>
            <a:endParaRPr lang="en-GB" sz="700" i="1" dirty="0">
              <a:solidFill>
                <a:schemeClr val="tx1"/>
              </a:solidFill>
              <a:latin typeface="+mn-lt"/>
            </a:endParaRPr>
          </a:p>
        </p:txBody>
      </p:sp>
      <p:sp>
        <p:nvSpPr>
          <p:cNvPr id="11" name="TextBox 10">
            <a:extLst>
              <a:ext uri="{FF2B5EF4-FFF2-40B4-BE49-F238E27FC236}">
                <a16:creationId xmlns:a16="http://schemas.microsoft.com/office/drawing/2014/main" id="{9F988A64-098B-6334-9FB9-ECE725632580}"/>
              </a:ext>
            </a:extLst>
          </p:cNvPr>
          <p:cNvSpPr txBox="1"/>
          <p:nvPr/>
        </p:nvSpPr>
        <p:spPr>
          <a:xfrm>
            <a:off x="4968138" y="9239310"/>
            <a:ext cx="2194662" cy="200055"/>
          </a:xfrm>
          <a:prstGeom prst="rect">
            <a:avLst/>
          </a:prstGeom>
          <a:noFill/>
        </p:spPr>
        <p:txBody>
          <a:bodyPr wrap="square" rtlCol="0">
            <a:spAutoFit/>
          </a:bodyPr>
          <a:lstStyle/>
          <a:p>
            <a:pPr algn="r"/>
            <a:r>
              <a:rPr lang="en-GB" sz="700" i="1" dirty="0" err="1">
                <a:solidFill>
                  <a:schemeClr val="tx1"/>
                </a:solidFill>
                <a:latin typeface="+mn-lt"/>
              </a:rPr>
              <a:t>Nguồn</a:t>
            </a:r>
            <a:r>
              <a:rPr lang="en-GB" sz="700" i="1" dirty="0">
                <a:solidFill>
                  <a:schemeClr val="tx1"/>
                </a:solidFill>
                <a:latin typeface="+mn-lt"/>
              </a:rPr>
              <a:t>: EVS &amp; </a:t>
            </a:r>
            <a:r>
              <a:rPr lang="en-GB" sz="700" i="1" dirty="0" err="1">
                <a:solidFill>
                  <a:schemeClr val="tx1"/>
                </a:solidFill>
                <a:latin typeface="+mn-lt"/>
              </a:rPr>
              <a:t>Fiinpro</a:t>
            </a:r>
            <a:endParaRPr lang="en-GB" sz="700" i="1" dirty="0">
              <a:solidFill>
                <a:schemeClr val="tx1"/>
              </a:solidFill>
              <a:latin typeface="+mn-lt"/>
            </a:endParaRPr>
          </a:p>
        </p:txBody>
      </p:sp>
      <p:graphicFrame>
        <p:nvGraphicFramePr>
          <p:cNvPr id="9" name="Chart 8">
            <a:extLst>
              <a:ext uri="{FF2B5EF4-FFF2-40B4-BE49-F238E27FC236}">
                <a16:creationId xmlns:a16="http://schemas.microsoft.com/office/drawing/2014/main" id="{227D73F8-381A-F21D-FBBE-57DA58B1206E}"/>
              </a:ext>
            </a:extLst>
          </p:cNvPr>
          <p:cNvGraphicFramePr>
            <a:graphicFrameLocks/>
          </p:cNvGraphicFramePr>
          <p:nvPr>
            <p:extLst>
              <p:ext uri="{D42A27DB-BD31-4B8C-83A1-F6EECF244321}">
                <p14:modId xmlns:p14="http://schemas.microsoft.com/office/powerpoint/2010/main" val="1532660311"/>
              </p:ext>
            </p:extLst>
          </p:nvPr>
        </p:nvGraphicFramePr>
        <p:xfrm>
          <a:off x="432816" y="6705600"/>
          <a:ext cx="6729984" cy="2532888"/>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7" descr="A screenshot of a graph">
            <a:extLst>
              <a:ext uri="{FF2B5EF4-FFF2-40B4-BE49-F238E27FC236}">
                <a16:creationId xmlns:a16="http://schemas.microsoft.com/office/drawing/2014/main" id="{A198F610-F784-DF9C-BD0F-ABE45AA209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048" y="1752600"/>
            <a:ext cx="6730751" cy="3338583"/>
          </a:xfrm>
          <a:prstGeom prst="rect">
            <a:avLst/>
          </a:prstGeom>
        </p:spPr>
      </p:pic>
    </p:spTree>
    <p:extLst>
      <p:ext uri="{BB962C8B-B14F-4D97-AF65-F5344CB8AC3E}">
        <p14:creationId xmlns:p14="http://schemas.microsoft.com/office/powerpoint/2010/main" val="194771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310F48-3D65-475B-85E3-E3AB174B0EF8}"/>
              </a:ext>
            </a:extLst>
          </p:cNvPr>
          <p:cNvSpPr>
            <a:spLocks noGrp="1"/>
          </p:cNvSpPr>
          <p:nvPr>
            <p:ph type="ftr" sz="quarter" idx="5"/>
          </p:nvPr>
        </p:nvSpPr>
        <p:spPr/>
        <p:txBody>
          <a:bodyPr/>
          <a:lstStyle/>
          <a:p>
            <a:r>
              <a:rPr lang="en-US"/>
              <a:t>www.eves.com.vn</a:t>
            </a:r>
            <a:endParaRPr lang="en-US" dirty="0"/>
          </a:p>
        </p:txBody>
      </p:sp>
      <p:sp>
        <p:nvSpPr>
          <p:cNvPr id="3" name="Slide Number Placeholder 2">
            <a:extLst>
              <a:ext uri="{FF2B5EF4-FFF2-40B4-BE49-F238E27FC236}">
                <a16:creationId xmlns:a16="http://schemas.microsoft.com/office/drawing/2014/main" id="{3E36B9D6-08D5-4D69-86CD-4015C6BBE558}"/>
              </a:ext>
            </a:extLst>
          </p:cNvPr>
          <p:cNvSpPr>
            <a:spLocks noGrp="1"/>
          </p:cNvSpPr>
          <p:nvPr>
            <p:ph type="sldNum" sz="quarter" idx="7"/>
          </p:nvPr>
        </p:nvSpPr>
        <p:spPr/>
        <p:txBody>
          <a:bodyPr/>
          <a:lstStyle/>
          <a:p>
            <a:r>
              <a:rPr lang="en-US" dirty="0"/>
              <a:t>Trang 4</a:t>
            </a:r>
          </a:p>
        </p:txBody>
      </p:sp>
      <p:sp>
        <p:nvSpPr>
          <p:cNvPr id="5" name="TextBox 4">
            <a:extLst>
              <a:ext uri="{FF2B5EF4-FFF2-40B4-BE49-F238E27FC236}">
                <a16:creationId xmlns:a16="http://schemas.microsoft.com/office/drawing/2014/main" id="{CB573227-4A75-4248-A958-1B521908B54B}"/>
              </a:ext>
            </a:extLst>
          </p:cNvPr>
          <p:cNvSpPr txBox="1"/>
          <p:nvPr/>
        </p:nvSpPr>
        <p:spPr>
          <a:xfrm>
            <a:off x="388620" y="838200"/>
            <a:ext cx="6928936" cy="461665"/>
          </a:xfrm>
          <a:prstGeom prst="rect">
            <a:avLst/>
          </a:prstGeom>
          <a:noFill/>
        </p:spPr>
        <p:txBody>
          <a:bodyPr wrap="square" rtlCol="0">
            <a:spAutoFit/>
          </a:bodyPr>
          <a:lstStyle/>
          <a:p>
            <a:r>
              <a:rPr lang="en-US" sz="2400" b="1" dirty="0" err="1">
                <a:gradFill>
                  <a:gsLst>
                    <a:gs pos="59000">
                      <a:srgbClr val="7C2E8A"/>
                    </a:gs>
                    <a:gs pos="0">
                      <a:srgbClr val="4C2683"/>
                    </a:gs>
                    <a:gs pos="100000">
                      <a:srgbClr val="D53D96"/>
                    </a:gs>
                  </a:gsLst>
                  <a:lin ang="5400000" scaled="1"/>
                </a:gradFill>
                <a:latin typeface="+mj-lt"/>
              </a:rPr>
              <a:t>Thị</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trường</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phái</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sinh</a:t>
            </a:r>
            <a:r>
              <a:rPr lang="en-US" sz="2400" b="1" dirty="0">
                <a:gradFill>
                  <a:gsLst>
                    <a:gs pos="59000">
                      <a:srgbClr val="7C2E8A"/>
                    </a:gs>
                    <a:gs pos="0">
                      <a:srgbClr val="4C2683"/>
                    </a:gs>
                    <a:gs pos="100000">
                      <a:srgbClr val="D53D96"/>
                    </a:gs>
                  </a:gsLst>
                  <a:lin ang="5400000" scaled="1"/>
                </a:gradFill>
                <a:latin typeface="+mj-lt"/>
              </a:rPr>
              <a:t> &amp; </a:t>
            </a:r>
            <a:r>
              <a:rPr lang="en-US" sz="2400" b="1" dirty="0" err="1">
                <a:gradFill>
                  <a:gsLst>
                    <a:gs pos="59000">
                      <a:srgbClr val="7C2E8A"/>
                    </a:gs>
                    <a:gs pos="0">
                      <a:srgbClr val="4C2683"/>
                    </a:gs>
                    <a:gs pos="100000">
                      <a:srgbClr val="D53D96"/>
                    </a:gs>
                  </a:gsLst>
                  <a:lin ang="5400000" scaled="1"/>
                </a:gradFill>
                <a:latin typeface="+mj-lt"/>
              </a:rPr>
              <a:t>Chứng</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quyền</a:t>
            </a:r>
            <a:endParaRPr lang="en-US" sz="2400" b="1" dirty="0">
              <a:gradFill>
                <a:gsLst>
                  <a:gs pos="59000">
                    <a:srgbClr val="7C2E8A"/>
                  </a:gs>
                  <a:gs pos="0">
                    <a:srgbClr val="4C2683"/>
                  </a:gs>
                  <a:gs pos="100000">
                    <a:srgbClr val="D53D96"/>
                  </a:gs>
                </a:gsLst>
                <a:lin ang="5400000" scaled="1"/>
              </a:gradFill>
              <a:latin typeface="+mj-lt"/>
            </a:endParaRPr>
          </a:p>
        </p:txBody>
      </p:sp>
      <p:sp>
        <p:nvSpPr>
          <p:cNvPr id="12" name="TextBox 11">
            <a:extLst>
              <a:ext uri="{FF2B5EF4-FFF2-40B4-BE49-F238E27FC236}">
                <a16:creationId xmlns:a16="http://schemas.microsoft.com/office/drawing/2014/main" id="{0EFA41DF-9D65-4F38-A01C-3C461ACEA385}"/>
              </a:ext>
            </a:extLst>
          </p:cNvPr>
          <p:cNvSpPr txBox="1"/>
          <p:nvPr/>
        </p:nvSpPr>
        <p:spPr>
          <a:xfrm>
            <a:off x="426511" y="6781800"/>
            <a:ext cx="6729984" cy="400110"/>
          </a:xfrm>
          <a:prstGeom prst="rect">
            <a:avLst/>
          </a:prstGeom>
          <a:noFill/>
        </p:spPr>
        <p:txBody>
          <a:bodyPr wrap="square" rtlCol="0">
            <a:spAutoFit/>
          </a:bodyPr>
          <a:lstStyle/>
          <a:p>
            <a:pPr algn="just"/>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Thị</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trường</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chứng</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quyền</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hôm</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nay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diễn</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ra</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với</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sắc</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đỏ</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chiếm</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ưu</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thế</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khi</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có</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51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mã</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giảm</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và</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31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mã</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tăng</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Trong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đó</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mã</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tăng</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mạnh</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nhất</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thuộc</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về</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CSTB2333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khi</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đạt</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mức</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kern="100" dirty="0" err="1">
                <a:solidFill>
                  <a:schemeClr val="tx1"/>
                </a:solidFill>
                <a:latin typeface="Calibri" panose="020F0502020204030204" pitchFamily="34" charset="0"/>
                <a:ea typeface="Calibri" panose="020F0502020204030204" pitchFamily="34" charset="0"/>
                <a:cs typeface="Calibri" panose="020F0502020204030204" pitchFamily="34" charset="0"/>
              </a:rPr>
              <a:t>tăng</a:t>
            </a:r>
            <a:r>
              <a:rPr lang="en-US" sz="1000" kern="100" dirty="0">
                <a:solidFill>
                  <a:schemeClr val="tx1"/>
                </a:solidFill>
                <a:latin typeface="Calibri" panose="020F0502020204030204" pitchFamily="34" charset="0"/>
                <a:ea typeface="Calibri" panose="020F0502020204030204" pitchFamily="34" charset="0"/>
                <a:cs typeface="Calibri" panose="020F0502020204030204" pitchFamily="34" charset="0"/>
              </a:rPr>
              <a:t> 46,34%.</a:t>
            </a:r>
            <a:endParaRPr lang="en-US" sz="1000" dirty="0">
              <a:solidFill>
                <a:schemeClr val="tx1"/>
              </a:solidFill>
            </a:endParaRPr>
          </a:p>
        </p:txBody>
      </p:sp>
      <p:grpSp>
        <p:nvGrpSpPr>
          <p:cNvPr id="6" name="Group 5">
            <a:extLst>
              <a:ext uri="{FF2B5EF4-FFF2-40B4-BE49-F238E27FC236}">
                <a16:creationId xmlns:a16="http://schemas.microsoft.com/office/drawing/2014/main" id="{4CB5F4FA-0E89-4874-930D-663D578B5F54}"/>
              </a:ext>
            </a:extLst>
          </p:cNvPr>
          <p:cNvGrpSpPr/>
          <p:nvPr/>
        </p:nvGrpSpPr>
        <p:grpSpPr>
          <a:xfrm>
            <a:off x="426511" y="4267200"/>
            <a:ext cx="6741329" cy="319536"/>
            <a:chOff x="426511" y="4600575"/>
            <a:chExt cx="6741329" cy="319536"/>
          </a:xfrm>
        </p:grpSpPr>
        <p:cxnSp>
          <p:nvCxnSpPr>
            <p:cNvPr id="51" name="Straight Connector 50">
              <a:extLst>
                <a:ext uri="{FF2B5EF4-FFF2-40B4-BE49-F238E27FC236}">
                  <a16:creationId xmlns:a16="http://schemas.microsoft.com/office/drawing/2014/main" id="{3C0FF46B-F828-4ECB-BE3C-5F5891DC747F}"/>
                </a:ext>
              </a:extLst>
            </p:cNvPr>
            <p:cNvCxnSpPr>
              <a:cxnSpLocks/>
            </p:cNvCxnSpPr>
            <p:nvPr/>
          </p:nvCxnSpPr>
          <p:spPr>
            <a:xfrm>
              <a:off x="426511" y="4920111"/>
              <a:ext cx="6741329"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87F00406-B298-45CF-BE68-9C166298EE26}"/>
                </a:ext>
              </a:extLst>
            </p:cNvPr>
            <p:cNvSpPr txBox="1"/>
            <p:nvPr/>
          </p:nvSpPr>
          <p:spPr>
            <a:xfrm>
              <a:off x="426511" y="4600575"/>
              <a:ext cx="5124355" cy="307777"/>
            </a:xfrm>
            <a:prstGeom prst="rect">
              <a:avLst/>
            </a:prstGeom>
            <a:noFill/>
          </p:spPr>
          <p:txBody>
            <a:bodyPr wrap="square">
              <a:spAutoFit/>
            </a:bodyPr>
            <a:lstStyle/>
            <a:p>
              <a:r>
                <a:rPr lang="en-US" sz="1400" b="1" i="0" u="none" strike="noStrike" dirty="0">
                  <a:solidFill>
                    <a:srgbClr val="000000"/>
                  </a:solidFill>
                  <a:effectLst/>
                  <a:latin typeface="Calibri" panose="020F0502020204030204" pitchFamily="34" charset="0"/>
                </a:rPr>
                <a:t>Top </a:t>
              </a:r>
              <a:r>
                <a:rPr lang="en-US" sz="1400" b="1" i="0" u="none" strike="noStrike" dirty="0" err="1">
                  <a:solidFill>
                    <a:srgbClr val="000000"/>
                  </a:solidFill>
                  <a:effectLst/>
                  <a:latin typeface="Calibri" panose="020F0502020204030204" pitchFamily="34" charset="0"/>
                </a:rPr>
                <a:t>mã</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chứng</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quyền</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tác</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động</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mạnh</a:t>
              </a:r>
              <a:endParaRPr lang="en-US" sz="1400" dirty="0"/>
            </a:p>
          </p:txBody>
        </p:sp>
      </p:grpSp>
      <p:sp>
        <p:nvSpPr>
          <p:cNvPr id="21" name="TextBox 20">
            <a:extLst>
              <a:ext uri="{FF2B5EF4-FFF2-40B4-BE49-F238E27FC236}">
                <a16:creationId xmlns:a16="http://schemas.microsoft.com/office/drawing/2014/main" id="{8FFB8A98-F4AC-4B88-B1B9-5BA4C53AF73E}"/>
              </a:ext>
            </a:extLst>
          </p:cNvPr>
          <p:cNvSpPr txBox="1"/>
          <p:nvPr/>
        </p:nvSpPr>
        <p:spPr>
          <a:xfrm>
            <a:off x="388620" y="3409890"/>
            <a:ext cx="6928936" cy="861774"/>
          </a:xfrm>
          <a:prstGeom prst="rect">
            <a:avLst/>
          </a:prstGeom>
          <a:noFill/>
        </p:spPr>
        <p:txBody>
          <a:bodyPr wrap="square" rtlCol="0">
            <a:spAutoFit/>
          </a:bodyPr>
          <a:lstStyle/>
          <a:p>
            <a:pPr algn="just"/>
            <a:r>
              <a:rPr lang="vi-VN" sz="1000" dirty="0">
                <a:solidFill>
                  <a:schemeClr val="tx1"/>
                </a:solidFill>
                <a:latin typeface="Calibri" panose="020F0502020204030204" pitchFamily="34" charset="0"/>
                <a:ea typeface="Calibri" panose="020F0502020204030204" pitchFamily="34" charset="0"/>
                <a:cs typeface="Calibri" panose="020F0502020204030204" pitchFamily="34" charset="0"/>
              </a:rPr>
              <a:t>Thị trường Phái Sinh hôm nay</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kết</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phiên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với</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biên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độ</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từ</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-6,90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đến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1,00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điểm</a:t>
            </a:r>
            <a:r>
              <a:rPr lang="vi-VN" sz="10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Thanh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khoản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giảm</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mạnh</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46,74% so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với</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phiên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qua,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đạt</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114.315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hợp</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đồng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Tổng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thể</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chung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chỉ</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số</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VN30F1M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vận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động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trong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biên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độ</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hẹp</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và</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đóng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cửa</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tăng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nhẹ</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với</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thanh</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khoản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thấp</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Đây</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là</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vận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động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thông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thường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khi</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chỉ</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số</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tiến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tới</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mốc</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kháng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cự</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1.350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điểm</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dẫn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đến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những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nhịp</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rung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lắc</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diễn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ra</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trong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phiên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Ngoài</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ra</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các</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chỉ</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báo</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kĩ</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thuật</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trên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khung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ngày</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như</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MACD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và</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RSI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vẫn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tiếp</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tục</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hướng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lên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tích</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cực</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nhưng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NĐT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cần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tập</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trung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theo</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dõi</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thêm</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biến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động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thị</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trường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chờ</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đợi</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các</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tín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hiệu</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xác</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nhận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rõ</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ràng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hơn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quanh</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vùng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1.350 – 1.360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điểm</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a:t>
            </a:r>
          </a:p>
        </p:txBody>
      </p:sp>
      <p:grpSp>
        <p:nvGrpSpPr>
          <p:cNvPr id="16" name="Group 15">
            <a:extLst>
              <a:ext uri="{FF2B5EF4-FFF2-40B4-BE49-F238E27FC236}">
                <a16:creationId xmlns:a16="http://schemas.microsoft.com/office/drawing/2014/main" id="{ADE1DC16-6251-4AE7-B748-C243C754A145}"/>
              </a:ext>
            </a:extLst>
          </p:cNvPr>
          <p:cNvGrpSpPr/>
          <p:nvPr/>
        </p:nvGrpSpPr>
        <p:grpSpPr>
          <a:xfrm>
            <a:off x="388620" y="1334233"/>
            <a:ext cx="6774180" cy="319536"/>
            <a:chOff x="388620" y="1334233"/>
            <a:chExt cx="6774180" cy="319536"/>
          </a:xfrm>
        </p:grpSpPr>
        <p:cxnSp>
          <p:nvCxnSpPr>
            <p:cNvPr id="17" name="Straight Connector 16">
              <a:extLst>
                <a:ext uri="{FF2B5EF4-FFF2-40B4-BE49-F238E27FC236}">
                  <a16:creationId xmlns:a16="http://schemas.microsoft.com/office/drawing/2014/main" id="{3594CC34-334F-4C4D-A4D5-54122876A467}"/>
                </a:ext>
              </a:extLst>
            </p:cNvPr>
            <p:cNvCxnSpPr>
              <a:cxnSpLocks/>
            </p:cNvCxnSpPr>
            <p:nvPr/>
          </p:nvCxnSpPr>
          <p:spPr>
            <a:xfrm>
              <a:off x="421471" y="1653769"/>
              <a:ext cx="6741329"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5D7E4C83-4082-4A30-88AE-33A2187B64AC}"/>
                </a:ext>
              </a:extLst>
            </p:cNvPr>
            <p:cNvSpPr txBox="1"/>
            <p:nvPr/>
          </p:nvSpPr>
          <p:spPr>
            <a:xfrm>
              <a:off x="388620" y="1334233"/>
              <a:ext cx="3004913" cy="307777"/>
            </a:xfrm>
            <a:prstGeom prst="rect">
              <a:avLst/>
            </a:prstGeom>
            <a:noFill/>
          </p:spPr>
          <p:txBody>
            <a:bodyPr wrap="square">
              <a:spAutoFit/>
            </a:bodyPr>
            <a:lstStyle/>
            <a:p>
              <a:r>
                <a:rPr lang="en-US" sz="1400" b="1" i="0" u="none" strike="noStrike" dirty="0" err="1">
                  <a:solidFill>
                    <a:srgbClr val="000000"/>
                  </a:solidFill>
                  <a:effectLst/>
                  <a:latin typeface="Calibri" panose="020F0502020204030204" pitchFamily="34" charset="0"/>
                </a:rPr>
                <a:t>Hợp</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đồng</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tương</a:t>
              </a:r>
              <a:r>
                <a:rPr lang="en-US" sz="1400" b="1" i="0" u="none" strike="noStrike" dirty="0">
                  <a:solidFill>
                    <a:srgbClr val="000000"/>
                  </a:solidFill>
                  <a:effectLst/>
                  <a:latin typeface="Calibri" panose="020F0502020204030204" pitchFamily="34" charset="0"/>
                </a:rPr>
                <a:t> </a:t>
              </a:r>
              <a:r>
                <a:rPr lang="en-US" sz="1400" b="1" i="0" u="none" strike="noStrike" dirty="0" err="1">
                  <a:solidFill>
                    <a:srgbClr val="000000"/>
                  </a:solidFill>
                  <a:effectLst/>
                  <a:latin typeface="Calibri" panose="020F0502020204030204" pitchFamily="34" charset="0"/>
                </a:rPr>
                <a:t>lai</a:t>
              </a:r>
              <a:endParaRPr lang="en-US" sz="1400" dirty="0"/>
            </a:p>
          </p:txBody>
        </p:sp>
      </p:grpSp>
      <p:graphicFrame>
        <p:nvGraphicFramePr>
          <p:cNvPr id="9" name="Table 8">
            <a:extLst>
              <a:ext uri="{FF2B5EF4-FFF2-40B4-BE49-F238E27FC236}">
                <a16:creationId xmlns:a16="http://schemas.microsoft.com/office/drawing/2014/main" id="{7E4C541D-BDEC-4BCF-B2FE-1301F8386088}"/>
              </a:ext>
            </a:extLst>
          </p:cNvPr>
          <p:cNvGraphicFramePr>
            <a:graphicFrameLocks noGrp="1"/>
          </p:cNvGraphicFramePr>
          <p:nvPr>
            <p:extLst>
              <p:ext uri="{D42A27DB-BD31-4B8C-83A1-F6EECF244321}">
                <p14:modId xmlns:p14="http://schemas.microsoft.com/office/powerpoint/2010/main" val="1481579858"/>
              </p:ext>
            </p:extLst>
          </p:nvPr>
        </p:nvGraphicFramePr>
        <p:xfrm>
          <a:off x="421470" y="1833406"/>
          <a:ext cx="6896088" cy="1467390"/>
        </p:xfrm>
        <a:graphic>
          <a:graphicData uri="http://schemas.openxmlformats.org/drawingml/2006/table">
            <a:tbl>
              <a:tblPr/>
              <a:tblGrid>
                <a:gridCol w="1149348">
                  <a:extLst>
                    <a:ext uri="{9D8B030D-6E8A-4147-A177-3AD203B41FA5}">
                      <a16:colId xmlns:a16="http://schemas.microsoft.com/office/drawing/2014/main" val="2426632818"/>
                    </a:ext>
                  </a:extLst>
                </a:gridCol>
                <a:gridCol w="1149348">
                  <a:extLst>
                    <a:ext uri="{9D8B030D-6E8A-4147-A177-3AD203B41FA5}">
                      <a16:colId xmlns:a16="http://schemas.microsoft.com/office/drawing/2014/main" val="2297218477"/>
                    </a:ext>
                  </a:extLst>
                </a:gridCol>
                <a:gridCol w="1149348">
                  <a:extLst>
                    <a:ext uri="{9D8B030D-6E8A-4147-A177-3AD203B41FA5}">
                      <a16:colId xmlns:a16="http://schemas.microsoft.com/office/drawing/2014/main" val="3101501562"/>
                    </a:ext>
                  </a:extLst>
                </a:gridCol>
                <a:gridCol w="1149348">
                  <a:extLst>
                    <a:ext uri="{9D8B030D-6E8A-4147-A177-3AD203B41FA5}">
                      <a16:colId xmlns:a16="http://schemas.microsoft.com/office/drawing/2014/main" val="154509503"/>
                    </a:ext>
                  </a:extLst>
                </a:gridCol>
                <a:gridCol w="1149348">
                  <a:extLst>
                    <a:ext uri="{9D8B030D-6E8A-4147-A177-3AD203B41FA5}">
                      <a16:colId xmlns:a16="http://schemas.microsoft.com/office/drawing/2014/main" val="1130189800"/>
                    </a:ext>
                  </a:extLst>
                </a:gridCol>
                <a:gridCol w="1149348">
                  <a:extLst>
                    <a:ext uri="{9D8B030D-6E8A-4147-A177-3AD203B41FA5}">
                      <a16:colId xmlns:a16="http://schemas.microsoft.com/office/drawing/2014/main" val="3743415220"/>
                    </a:ext>
                  </a:extLst>
                </a:gridCol>
              </a:tblGrid>
              <a:tr h="244565">
                <a:tc>
                  <a:txBody>
                    <a:bodyPr/>
                    <a:lstStyle/>
                    <a:p>
                      <a:pPr algn="l" fontAlgn="b"/>
                      <a:r>
                        <a:rPr lang="en-US" sz="1000" b="1" i="0" u="none" strike="noStrike" dirty="0" err="1">
                          <a:solidFill>
                            <a:srgbClr val="000000"/>
                          </a:solidFill>
                          <a:effectLst/>
                          <a:latin typeface="Calibri" panose="020F0502020204030204" pitchFamily="34" charset="0"/>
                        </a:rPr>
                        <a:t>Mã</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err="1">
                          <a:solidFill>
                            <a:srgbClr val="000000"/>
                          </a:solidFill>
                          <a:effectLst/>
                          <a:latin typeface="Calibri" panose="020F0502020204030204" pitchFamily="34" charset="0"/>
                        </a:rPr>
                        <a:t>Đóng</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cửa</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err="1">
                          <a:solidFill>
                            <a:srgbClr val="000000"/>
                          </a:solidFill>
                          <a:effectLst/>
                          <a:latin typeface="Calibri" panose="020F0502020204030204" pitchFamily="34" charset="0"/>
                        </a:rPr>
                        <a:t>Thay</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đổi</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a:t>
                      </a:r>
                      <a:r>
                        <a:rPr lang="en-US" sz="1000" b="1" i="0" u="none" strike="noStrike" dirty="0" err="1">
                          <a:solidFill>
                            <a:srgbClr val="000000"/>
                          </a:solidFill>
                          <a:effectLst/>
                          <a:latin typeface="Calibri" panose="020F0502020204030204" pitchFamily="34" charset="0"/>
                        </a:rPr>
                        <a:t>Chg</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KLGD (</a:t>
                      </a:r>
                      <a:r>
                        <a:rPr lang="en-US" sz="1000" b="1" i="0" u="none" strike="noStrike" dirty="0" err="1">
                          <a:solidFill>
                            <a:srgbClr val="000000"/>
                          </a:solidFill>
                          <a:effectLst/>
                          <a:latin typeface="Calibri" panose="020F0502020204030204" pitchFamily="34" charset="0"/>
                        </a:rPr>
                        <a:t>nghìn</a:t>
                      </a:r>
                      <a:r>
                        <a:rPr lang="en-US" sz="1000" b="1" i="0" u="none" strike="noStrike" dirty="0">
                          <a:solidFill>
                            <a:srgbClr val="000000"/>
                          </a:solidFill>
                          <a:effectLst/>
                          <a:latin typeface="Calibri" panose="020F0502020204030204" pitchFamily="34" charset="0"/>
                        </a:rPr>
                        <a:t> CP)</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000000"/>
                          </a:solidFill>
                          <a:effectLst/>
                          <a:latin typeface="Calibri" panose="020F0502020204030204" pitchFamily="34" charset="0"/>
                        </a:rPr>
                        <a:t>Đáo</a:t>
                      </a:r>
                      <a:r>
                        <a:rPr lang="en-US" sz="1000" b="1" i="0" u="none" strike="noStrike" dirty="0">
                          <a:solidFill>
                            <a:srgbClr val="000000"/>
                          </a:solidFill>
                          <a:effectLst/>
                          <a:latin typeface="Calibri" panose="020F0502020204030204" pitchFamily="34" charset="0"/>
                        </a:rPr>
                        <a:t> </a:t>
                      </a:r>
                      <a:r>
                        <a:rPr lang="en-US" sz="1000" b="1" i="0" u="none" strike="noStrike" dirty="0" err="1">
                          <a:solidFill>
                            <a:srgbClr val="000000"/>
                          </a:solidFill>
                          <a:effectLst/>
                          <a:latin typeface="Calibri" panose="020F0502020204030204" pitchFamily="34" charset="0"/>
                        </a:rPr>
                        <a:t>hạn</a:t>
                      </a:r>
                      <a:endParaRPr lang="en-US" sz="1000" b="1" i="0" u="none" strike="noStrike" dirty="0">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862483282"/>
                  </a:ext>
                </a:extLst>
              </a:tr>
              <a:tr h="244565">
                <a:tc>
                  <a:txBody>
                    <a:bodyPr/>
                    <a:lstStyle/>
                    <a:p>
                      <a:pPr algn="l" fontAlgn="ctr"/>
                      <a:r>
                        <a:rPr lang="en-US" sz="1000" b="0" i="0" u="none" strike="noStrike" dirty="0">
                          <a:solidFill>
                            <a:srgbClr val="000000"/>
                          </a:solidFill>
                          <a:effectLst/>
                          <a:latin typeface="Calibri" panose="020F0502020204030204" pitchFamily="34" charset="0"/>
                        </a:rPr>
                        <a:t>VN30F2501</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1.350,70</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a:solidFill>
                            <a:srgbClr val="000000"/>
                          </a:solidFill>
                          <a:effectLst/>
                          <a:latin typeface="Calibri" panose="020F0502020204030204" pitchFamily="34" charset="0"/>
                        </a:rPr>
                        <a:t>0,60</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a:solidFill>
                            <a:srgbClr val="000000"/>
                          </a:solidFill>
                          <a:effectLst/>
                          <a:latin typeface="Calibri" panose="020F0502020204030204" pitchFamily="34" charset="0"/>
                        </a:rPr>
                        <a:t>0,04%</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a:solidFill>
                            <a:srgbClr val="000000"/>
                          </a:solidFill>
                          <a:effectLst/>
                          <a:latin typeface="Calibri" panose="020F0502020204030204" pitchFamily="34" charset="0"/>
                        </a:rPr>
                        <a:t>114,315</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dirty="0">
                          <a:solidFill>
                            <a:srgbClr val="000000"/>
                          </a:solidFill>
                          <a:effectLst/>
                          <a:latin typeface="Calibri" panose="020F0502020204030204" pitchFamily="34" charset="0"/>
                        </a:rPr>
                        <a:t>16/01/2025</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4058059305"/>
                  </a:ext>
                </a:extLst>
              </a:tr>
              <a:tr h="244565">
                <a:tc>
                  <a:txBody>
                    <a:bodyPr/>
                    <a:lstStyle/>
                    <a:p>
                      <a:pPr algn="l" fontAlgn="ctr"/>
                      <a:r>
                        <a:rPr lang="en-US" sz="1000" b="0" i="0" u="none" strike="noStrike">
                          <a:solidFill>
                            <a:srgbClr val="000000"/>
                          </a:solidFill>
                          <a:effectLst/>
                          <a:latin typeface="Calibri" panose="020F0502020204030204" pitchFamily="34" charset="0"/>
                        </a:rPr>
                        <a:t>VN30F2502</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1.353,20</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0,20</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0,01%</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0,079</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20/02/2025</a:t>
                      </a:r>
                    </a:p>
                  </a:txBody>
                  <a:tcPr marL="6350" marR="6350" marT="6350" marB="0" anchor="ctr">
                    <a:lnL>
                      <a:noFill/>
                    </a:lnL>
                    <a:lnR>
                      <a:noFill/>
                    </a:lnR>
                    <a:lnT>
                      <a:noFill/>
                    </a:lnT>
                    <a:lnB>
                      <a:noFill/>
                    </a:lnB>
                  </a:tcPr>
                </a:tc>
                <a:extLst>
                  <a:ext uri="{0D108BD9-81ED-4DB2-BD59-A6C34878D82A}">
                    <a16:rowId xmlns:a16="http://schemas.microsoft.com/office/drawing/2014/main" val="2827966604"/>
                  </a:ext>
                </a:extLst>
              </a:tr>
              <a:tr h="244565">
                <a:tc>
                  <a:txBody>
                    <a:bodyPr/>
                    <a:lstStyle/>
                    <a:p>
                      <a:pPr algn="l" fontAlgn="ctr"/>
                      <a:r>
                        <a:rPr lang="en-US" sz="1000" b="0" i="0" u="none" strike="noStrike">
                          <a:solidFill>
                            <a:srgbClr val="000000"/>
                          </a:solidFill>
                          <a:effectLst/>
                          <a:latin typeface="Calibri" panose="020F0502020204030204" pitchFamily="34" charset="0"/>
                        </a:rPr>
                        <a:t>VN30F2503</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1.351,50</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-6,90</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-0,51%</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0,209</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20/03/2025</a:t>
                      </a:r>
                    </a:p>
                  </a:txBody>
                  <a:tcPr marL="6350" marR="6350" marT="6350" marB="0" anchor="ctr">
                    <a:lnL>
                      <a:noFill/>
                    </a:lnL>
                    <a:lnR>
                      <a:noFill/>
                    </a:lnR>
                    <a:lnT>
                      <a:noFill/>
                    </a:lnT>
                    <a:lnB>
                      <a:noFill/>
                    </a:lnB>
                  </a:tcPr>
                </a:tc>
                <a:extLst>
                  <a:ext uri="{0D108BD9-81ED-4DB2-BD59-A6C34878D82A}">
                    <a16:rowId xmlns:a16="http://schemas.microsoft.com/office/drawing/2014/main" val="4063725356"/>
                  </a:ext>
                </a:extLst>
              </a:tr>
              <a:tr h="244565">
                <a:tc>
                  <a:txBody>
                    <a:bodyPr/>
                    <a:lstStyle/>
                    <a:p>
                      <a:pPr algn="l" fontAlgn="ctr"/>
                      <a:r>
                        <a:rPr lang="en-US" sz="1000" b="0" i="0" u="none" strike="noStrike">
                          <a:solidFill>
                            <a:srgbClr val="000000"/>
                          </a:solidFill>
                          <a:effectLst/>
                          <a:latin typeface="Calibri" panose="020F0502020204030204" pitchFamily="34" charset="0"/>
                        </a:rPr>
                        <a:t>VN30F2506</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1.356,50</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1,00</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0,07%</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0,212</a:t>
                      </a: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19/06/2025</a:t>
                      </a:r>
                    </a:p>
                  </a:txBody>
                  <a:tcPr marL="6350" marR="6350" marT="6350" marB="0" anchor="ctr">
                    <a:lnL>
                      <a:noFill/>
                    </a:lnL>
                    <a:lnR>
                      <a:noFill/>
                    </a:lnR>
                    <a:lnT>
                      <a:noFill/>
                    </a:lnT>
                    <a:lnB>
                      <a:noFill/>
                    </a:lnB>
                  </a:tcPr>
                </a:tc>
                <a:extLst>
                  <a:ext uri="{0D108BD9-81ED-4DB2-BD59-A6C34878D82A}">
                    <a16:rowId xmlns:a16="http://schemas.microsoft.com/office/drawing/2014/main" val="1197662356"/>
                  </a:ext>
                </a:extLst>
              </a:tr>
              <a:tr h="244565">
                <a:tc>
                  <a:txBody>
                    <a:bodyPr/>
                    <a:lstStyle/>
                    <a:p>
                      <a:pPr algn="l" fontAlgn="ctr"/>
                      <a:r>
                        <a:rPr lang="en-US" sz="1000" b="0" i="0" u="none" strike="noStrike" dirty="0">
                          <a:solidFill>
                            <a:srgbClr val="000000"/>
                          </a:solidFill>
                          <a:effectLst/>
                          <a:latin typeface="Calibri" panose="020F0502020204030204" pitchFamily="34" charset="0"/>
                        </a:rPr>
                        <a:t>GB05F2503</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a:solidFill>
                            <a:srgbClr val="000000"/>
                          </a:solidFill>
                          <a:effectLst/>
                          <a:latin typeface="Calibri" panose="020F0502020204030204" pitchFamily="34" charset="0"/>
                        </a:rPr>
                        <a:t>0,00</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a:solidFill>
                            <a:srgbClr val="000000"/>
                          </a:solidFill>
                          <a:effectLst/>
                          <a:latin typeface="Calibri" panose="020F0502020204030204" pitchFamily="34" charset="0"/>
                        </a:rPr>
                        <a:t>0,00</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a:solidFill>
                            <a:srgbClr val="000000"/>
                          </a:solidFill>
                          <a:effectLst/>
                          <a:latin typeface="Calibri" panose="020F0502020204030204" pitchFamily="34" charset="0"/>
                        </a:rPr>
                        <a:t>0,00%</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Calibri" panose="020F0502020204030204" pitchFamily="34" charset="0"/>
                        </a:rPr>
                        <a:t>0,000</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Calibri" panose="020F0502020204030204" pitchFamily="34" charset="0"/>
                        </a:rPr>
                        <a:t>14/03/2025</a:t>
                      </a: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12084967"/>
                  </a:ext>
                </a:extLst>
              </a:tr>
            </a:tbl>
          </a:graphicData>
        </a:graphic>
      </p:graphicFrame>
      <p:sp>
        <p:nvSpPr>
          <p:cNvPr id="22" name="Title 21">
            <a:extLst>
              <a:ext uri="{FF2B5EF4-FFF2-40B4-BE49-F238E27FC236}">
                <a16:creationId xmlns:a16="http://schemas.microsoft.com/office/drawing/2014/main" id="{139E3FE9-C0A9-432D-836F-D843D5CAF521}"/>
              </a:ext>
            </a:extLst>
          </p:cNvPr>
          <p:cNvSpPr txBox="1">
            <a:spLocks/>
          </p:cNvSpPr>
          <p:nvPr/>
        </p:nvSpPr>
        <p:spPr>
          <a:xfrm>
            <a:off x="432048" y="426617"/>
            <a:ext cx="3406141" cy="276999"/>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dirty="0"/>
              <a:t>DAILY RECAP</a:t>
            </a:r>
          </a:p>
        </p:txBody>
      </p:sp>
      <p:sp>
        <p:nvSpPr>
          <p:cNvPr id="10" name="TextBox 9">
            <a:extLst>
              <a:ext uri="{FF2B5EF4-FFF2-40B4-BE49-F238E27FC236}">
                <a16:creationId xmlns:a16="http://schemas.microsoft.com/office/drawing/2014/main" id="{A40B6C1D-ABAF-4941-30D3-31D8EB5C8A69}"/>
              </a:ext>
            </a:extLst>
          </p:cNvPr>
          <p:cNvSpPr txBox="1"/>
          <p:nvPr/>
        </p:nvSpPr>
        <p:spPr>
          <a:xfrm>
            <a:off x="4968138" y="6600855"/>
            <a:ext cx="2194661" cy="200055"/>
          </a:xfrm>
          <a:prstGeom prst="rect">
            <a:avLst/>
          </a:prstGeom>
          <a:noFill/>
        </p:spPr>
        <p:txBody>
          <a:bodyPr wrap="square" rtlCol="0">
            <a:spAutoFit/>
          </a:bodyPr>
          <a:lstStyle/>
          <a:p>
            <a:pPr algn="r"/>
            <a:r>
              <a:rPr lang="en-GB" sz="700" i="1" dirty="0" err="1">
                <a:solidFill>
                  <a:schemeClr val="tx1"/>
                </a:solidFill>
                <a:latin typeface="+mn-lt"/>
              </a:rPr>
              <a:t>Nguồn</a:t>
            </a:r>
            <a:r>
              <a:rPr lang="en-GB" sz="700" i="1" dirty="0">
                <a:solidFill>
                  <a:schemeClr val="tx1"/>
                </a:solidFill>
                <a:latin typeface="+mn-lt"/>
              </a:rPr>
              <a:t>: EVS &amp; </a:t>
            </a:r>
            <a:r>
              <a:rPr lang="en-GB" sz="700" i="1" dirty="0" err="1">
                <a:solidFill>
                  <a:schemeClr val="tx1"/>
                </a:solidFill>
                <a:latin typeface="+mn-lt"/>
              </a:rPr>
              <a:t>Fiinpro</a:t>
            </a:r>
            <a:endParaRPr lang="en-GB" sz="700" i="1" dirty="0">
              <a:solidFill>
                <a:schemeClr val="tx1"/>
              </a:solidFill>
              <a:latin typeface="+mn-lt"/>
            </a:endParaRPr>
          </a:p>
        </p:txBody>
      </p:sp>
      <p:graphicFrame>
        <p:nvGraphicFramePr>
          <p:cNvPr id="4" name="Chart 3">
            <a:extLst>
              <a:ext uri="{FF2B5EF4-FFF2-40B4-BE49-F238E27FC236}">
                <a16:creationId xmlns:a16="http://schemas.microsoft.com/office/drawing/2014/main" id="{9321050F-C676-1864-2EBA-971A0F470F4B}"/>
              </a:ext>
            </a:extLst>
          </p:cNvPr>
          <p:cNvGraphicFramePr>
            <a:graphicFrameLocks/>
          </p:cNvGraphicFramePr>
          <p:nvPr>
            <p:extLst>
              <p:ext uri="{D42A27DB-BD31-4B8C-83A1-F6EECF244321}">
                <p14:modId xmlns:p14="http://schemas.microsoft.com/office/powerpoint/2010/main" val="18663622"/>
              </p:ext>
            </p:extLst>
          </p:nvPr>
        </p:nvGraphicFramePr>
        <p:xfrm>
          <a:off x="432048" y="4669536"/>
          <a:ext cx="6739128" cy="188366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7209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310F48-3D65-475B-85E3-E3AB174B0EF8}"/>
              </a:ext>
            </a:extLst>
          </p:cNvPr>
          <p:cNvSpPr>
            <a:spLocks noGrp="1"/>
          </p:cNvSpPr>
          <p:nvPr>
            <p:ph type="ftr" sz="quarter" idx="5"/>
          </p:nvPr>
        </p:nvSpPr>
        <p:spPr/>
        <p:txBody>
          <a:bodyPr/>
          <a:lstStyle/>
          <a:p>
            <a:r>
              <a:rPr lang="en-US"/>
              <a:t>www.eves.com.vn</a:t>
            </a:r>
            <a:endParaRPr lang="en-US" dirty="0"/>
          </a:p>
        </p:txBody>
      </p:sp>
      <p:sp>
        <p:nvSpPr>
          <p:cNvPr id="3" name="Slide Number Placeholder 2">
            <a:extLst>
              <a:ext uri="{FF2B5EF4-FFF2-40B4-BE49-F238E27FC236}">
                <a16:creationId xmlns:a16="http://schemas.microsoft.com/office/drawing/2014/main" id="{3E36B9D6-08D5-4D69-86CD-4015C6BBE558}"/>
              </a:ext>
            </a:extLst>
          </p:cNvPr>
          <p:cNvSpPr>
            <a:spLocks noGrp="1"/>
          </p:cNvSpPr>
          <p:nvPr>
            <p:ph type="sldNum" sz="quarter" idx="7"/>
          </p:nvPr>
        </p:nvSpPr>
        <p:spPr/>
        <p:txBody>
          <a:bodyPr/>
          <a:lstStyle/>
          <a:p>
            <a:r>
              <a:rPr lang="en-US" dirty="0"/>
              <a:t>Trang 5</a:t>
            </a:r>
          </a:p>
        </p:txBody>
      </p:sp>
      <p:sp>
        <p:nvSpPr>
          <p:cNvPr id="5" name="TextBox 4">
            <a:extLst>
              <a:ext uri="{FF2B5EF4-FFF2-40B4-BE49-F238E27FC236}">
                <a16:creationId xmlns:a16="http://schemas.microsoft.com/office/drawing/2014/main" id="{CB573227-4A75-4248-A958-1B521908B54B}"/>
              </a:ext>
            </a:extLst>
          </p:cNvPr>
          <p:cNvSpPr txBox="1"/>
          <p:nvPr/>
        </p:nvSpPr>
        <p:spPr>
          <a:xfrm>
            <a:off x="388620" y="838200"/>
            <a:ext cx="6928936" cy="461665"/>
          </a:xfrm>
          <a:prstGeom prst="rect">
            <a:avLst/>
          </a:prstGeom>
          <a:noFill/>
        </p:spPr>
        <p:txBody>
          <a:bodyPr wrap="square" rtlCol="0">
            <a:spAutoFit/>
          </a:bodyPr>
          <a:lstStyle/>
          <a:p>
            <a:r>
              <a:rPr lang="en-US" sz="2400" b="1" dirty="0">
                <a:gradFill>
                  <a:gsLst>
                    <a:gs pos="59000">
                      <a:srgbClr val="7C2E8A"/>
                    </a:gs>
                    <a:gs pos="0">
                      <a:srgbClr val="4C2683"/>
                    </a:gs>
                    <a:gs pos="100000">
                      <a:srgbClr val="D53D96"/>
                    </a:gs>
                  </a:gsLst>
                  <a:lin ang="5400000" scaled="1"/>
                </a:gradFill>
                <a:latin typeface="+mj-lt"/>
              </a:rPr>
              <a:t>Tin </a:t>
            </a:r>
            <a:r>
              <a:rPr lang="en-US" sz="2400" b="1" dirty="0" err="1">
                <a:gradFill>
                  <a:gsLst>
                    <a:gs pos="59000">
                      <a:srgbClr val="7C2E8A"/>
                    </a:gs>
                    <a:gs pos="0">
                      <a:srgbClr val="4C2683"/>
                    </a:gs>
                    <a:gs pos="100000">
                      <a:srgbClr val="D53D96"/>
                    </a:gs>
                  </a:gsLst>
                  <a:lin ang="5400000" scaled="1"/>
                </a:gradFill>
                <a:latin typeface="+mj-lt"/>
              </a:rPr>
              <a:t>tức</a:t>
            </a:r>
            <a:r>
              <a:rPr lang="en-US" sz="2400" b="1" dirty="0">
                <a:gradFill>
                  <a:gsLst>
                    <a:gs pos="59000">
                      <a:srgbClr val="7C2E8A"/>
                    </a:gs>
                    <a:gs pos="0">
                      <a:srgbClr val="4C2683"/>
                    </a:gs>
                    <a:gs pos="100000">
                      <a:srgbClr val="D53D96"/>
                    </a:gs>
                  </a:gsLst>
                  <a:lin ang="5400000" scaled="1"/>
                </a:gradFill>
                <a:latin typeface="+mj-lt"/>
              </a:rPr>
              <a:t> &amp; </a:t>
            </a:r>
            <a:r>
              <a:rPr lang="en-US" sz="2400" b="1" dirty="0" err="1">
                <a:gradFill>
                  <a:gsLst>
                    <a:gs pos="59000">
                      <a:srgbClr val="7C2E8A"/>
                    </a:gs>
                    <a:gs pos="0">
                      <a:srgbClr val="4C2683"/>
                    </a:gs>
                    <a:gs pos="100000">
                      <a:srgbClr val="D53D96"/>
                    </a:gs>
                  </a:gsLst>
                  <a:lin ang="5400000" scaled="1"/>
                </a:gradFill>
                <a:latin typeface="+mj-lt"/>
              </a:rPr>
              <a:t>Sự</a:t>
            </a:r>
            <a:r>
              <a:rPr lang="en-US" sz="2400" b="1" dirty="0">
                <a:gradFill>
                  <a:gsLst>
                    <a:gs pos="59000">
                      <a:srgbClr val="7C2E8A"/>
                    </a:gs>
                    <a:gs pos="0">
                      <a:srgbClr val="4C2683"/>
                    </a:gs>
                    <a:gs pos="100000">
                      <a:srgbClr val="D53D96"/>
                    </a:gs>
                  </a:gsLst>
                  <a:lin ang="5400000" scaled="1"/>
                </a:gradFill>
                <a:latin typeface="+mj-lt"/>
              </a:rPr>
              <a:t> </a:t>
            </a:r>
            <a:r>
              <a:rPr lang="en-US" sz="2400" b="1" dirty="0" err="1">
                <a:gradFill>
                  <a:gsLst>
                    <a:gs pos="59000">
                      <a:srgbClr val="7C2E8A"/>
                    </a:gs>
                    <a:gs pos="0">
                      <a:srgbClr val="4C2683"/>
                    </a:gs>
                    <a:gs pos="100000">
                      <a:srgbClr val="D53D96"/>
                    </a:gs>
                  </a:gsLst>
                  <a:lin ang="5400000" scaled="1"/>
                </a:gradFill>
                <a:latin typeface="+mj-lt"/>
              </a:rPr>
              <a:t>kiện</a:t>
            </a:r>
            <a:endParaRPr lang="en-US" sz="2400" b="1" dirty="0">
              <a:gradFill>
                <a:gsLst>
                  <a:gs pos="59000">
                    <a:srgbClr val="7C2E8A"/>
                  </a:gs>
                  <a:gs pos="0">
                    <a:srgbClr val="4C2683"/>
                  </a:gs>
                  <a:gs pos="100000">
                    <a:srgbClr val="D53D96"/>
                  </a:gs>
                </a:gsLst>
                <a:lin ang="5400000" scaled="1"/>
              </a:gradFill>
              <a:latin typeface="+mj-lt"/>
            </a:endParaRPr>
          </a:p>
        </p:txBody>
      </p:sp>
      <p:graphicFrame>
        <p:nvGraphicFramePr>
          <p:cNvPr id="9" name="Table 8">
            <a:extLst>
              <a:ext uri="{FF2B5EF4-FFF2-40B4-BE49-F238E27FC236}">
                <a16:creationId xmlns:a16="http://schemas.microsoft.com/office/drawing/2014/main" id="{C2DA4862-0F1D-4A3D-8B72-047386FFFA1C}"/>
              </a:ext>
            </a:extLst>
          </p:cNvPr>
          <p:cNvGraphicFramePr>
            <a:graphicFrameLocks noGrp="1"/>
          </p:cNvGraphicFramePr>
          <p:nvPr>
            <p:extLst>
              <p:ext uri="{D42A27DB-BD31-4B8C-83A1-F6EECF244321}">
                <p14:modId xmlns:p14="http://schemas.microsoft.com/office/powerpoint/2010/main" val="928515885"/>
              </p:ext>
            </p:extLst>
          </p:nvPr>
        </p:nvGraphicFramePr>
        <p:xfrm>
          <a:off x="388620" y="6324600"/>
          <a:ext cx="6774181" cy="3168072"/>
        </p:xfrm>
        <a:graphic>
          <a:graphicData uri="http://schemas.openxmlformats.org/drawingml/2006/table">
            <a:tbl>
              <a:tblPr firstRow="1" bandRow="1"/>
              <a:tblGrid>
                <a:gridCol w="841238">
                  <a:extLst>
                    <a:ext uri="{9D8B030D-6E8A-4147-A177-3AD203B41FA5}">
                      <a16:colId xmlns:a16="http://schemas.microsoft.com/office/drawing/2014/main" val="4258390427"/>
                    </a:ext>
                  </a:extLst>
                </a:gridCol>
                <a:gridCol w="5091705">
                  <a:extLst>
                    <a:ext uri="{9D8B030D-6E8A-4147-A177-3AD203B41FA5}">
                      <a16:colId xmlns:a16="http://schemas.microsoft.com/office/drawing/2014/main" val="4156999575"/>
                    </a:ext>
                  </a:extLst>
                </a:gridCol>
                <a:gridCol w="841238">
                  <a:extLst>
                    <a:ext uri="{9D8B030D-6E8A-4147-A177-3AD203B41FA5}">
                      <a16:colId xmlns:a16="http://schemas.microsoft.com/office/drawing/2014/main" val="3793001353"/>
                    </a:ext>
                  </a:extLst>
                </a:gridCol>
              </a:tblGrid>
              <a:tr h="264006">
                <a:tc>
                  <a:txBody>
                    <a:bodyPr/>
                    <a:lstStyle/>
                    <a:p>
                      <a:pPr algn="ctr" fontAlgn="ctr"/>
                      <a:r>
                        <a:rPr lang="en-US" sz="1000" b="1" i="0" u="none" strike="noStrike" dirty="0" err="1">
                          <a:solidFill>
                            <a:schemeClr val="bg1"/>
                          </a:solidFill>
                          <a:effectLst/>
                          <a:latin typeface="Calibri" panose="020F0502020204030204" pitchFamily="34" charset="0"/>
                        </a:rPr>
                        <a:t>Ngày</a:t>
                      </a:r>
                      <a:endParaRPr lang="en-US" sz="1000" b="1" i="0" u="none" strike="noStrike" dirty="0">
                        <a:solidFill>
                          <a:schemeClr val="bg1"/>
                        </a:solidFill>
                        <a:effectLst/>
                        <a:latin typeface="Calibri" panose="020F0502020204030204" pitchFamily="34" charset="0"/>
                      </a:endParaRP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4C2683"/>
                    </a:solidFill>
                  </a:tcPr>
                </a:tc>
                <a:tc>
                  <a:txBody>
                    <a:bodyPr/>
                    <a:lstStyle/>
                    <a:p>
                      <a:pPr algn="ctr" fontAlgn="ctr"/>
                      <a:r>
                        <a:rPr lang="en-US" sz="1000" b="1" i="0" u="none" strike="noStrike" dirty="0">
                          <a:solidFill>
                            <a:schemeClr val="bg1"/>
                          </a:solidFill>
                          <a:effectLst/>
                          <a:latin typeface="Calibri" panose="020F0502020204030204" pitchFamily="34" charset="0"/>
                        </a:rPr>
                        <a:t>LỊCH SỰ KIỆN KINH TẾ TRONG THÁNG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4C2683"/>
                    </a:solidFill>
                  </a:tcPr>
                </a:tc>
                <a:tc>
                  <a:txBody>
                    <a:bodyPr/>
                    <a:lstStyle/>
                    <a:p>
                      <a:pPr algn="ctr" fontAlgn="ctr"/>
                      <a:r>
                        <a:rPr lang="vi-VN" sz="1000" b="1" i="0" u="none" strike="noStrike" dirty="0">
                          <a:solidFill>
                            <a:schemeClr val="bg1"/>
                          </a:solidFill>
                          <a:effectLst/>
                          <a:latin typeface="Calibri" panose="020F0502020204030204" pitchFamily="34" charset="0"/>
                        </a:rPr>
                        <a:t>NƯỚC</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4C2683"/>
                    </a:solidFill>
                  </a:tcPr>
                </a:tc>
                <a:extLst>
                  <a:ext uri="{0D108BD9-81ED-4DB2-BD59-A6C34878D82A}">
                    <a16:rowId xmlns:a16="http://schemas.microsoft.com/office/drawing/2014/main" val="1131571289"/>
                  </a:ext>
                </a:extLst>
              </a:tr>
              <a:tr h="264006">
                <a:tc>
                  <a:txBody>
                    <a:bodyPr/>
                    <a:lstStyle/>
                    <a:p>
                      <a:pPr algn="ctr" fontAlgn="ctr"/>
                      <a:r>
                        <a:rPr lang="en-US" sz="1000" b="0" i="0" u="none" strike="noStrike" dirty="0">
                          <a:solidFill>
                            <a:srgbClr val="000000"/>
                          </a:solidFill>
                          <a:effectLst/>
                          <a:latin typeface="Calibri" panose="020F0502020204030204" pitchFamily="34" charset="0"/>
                        </a:rPr>
                        <a:t>02/12/2024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CÔNG BỐ CHỈ SỐ QUẢN LÝ THU MUA (PMI)</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VN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801880497"/>
                  </a:ext>
                </a:extLst>
              </a:tr>
              <a:tr h="264006">
                <a:tc>
                  <a:txBody>
                    <a:bodyPr/>
                    <a:lstStyle/>
                    <a:p>
                      <a:pPr algn="ctr" fontAlgn="ctr"/>
                      <a:r>
                        <a:rPr lang="en-US" sz="1000" b="0" i="0" u="none" strike="noStrike" dirty="0">
                          <a:solidFill>
                            <a:srgbClr val="000000"/>
                          </a:solidFill>
                          <a:effectLst/>
                          <a:latin typeface="Calibri" panose="020F0502020204030204" pitchFamily="34" charset="0"/>
                        </a:rPr>
                        <a:t>02/12/2024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CÔNG BỐ CHỈ SỐ QUẢN LÝ THU MUA (PMI)</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MỸ</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59380756"/>
                  </a:ext>
                </a:extLst>
              </a:tr>
              <a:tr h="264006">
                <a:tc>
                  <a:txBody>
                    <a:bodyPr/>
                    <a:lstStyle/>
                    <a:p>
                      <a:pPr algn="ctr" fontAlgn="ctr"/>
                      <a:r>
                        <a:rPr lang="en-US" sz="1000" b="0" i="0" u="none" strike="noStrike" dirty="0">
                          <a:solidFill>
                            <a:srgbClr val="000000"/>
                          </a:solidFill>
                          <a:effectLst/>
                          <a:latin typeface="Calibri" panose="020F0502020204030204" pitchFamily="34" charset="0"/>
                        </a:rPr>
                        <a:t>06/12/2024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CÔNG BỐ TỶ LỆ THẤT NGHIỆP</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MỸ</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420195752"/>
                  </a:ext>
                </a:extLst>
              </a:tr>
              <a:tr h="264006">
                <a:tc>
                  <a:txBody>
                    <a:bodyPr/>
                    <a:lstStyle/>
                    <a:p>
                      <a:pPr algn="ctr" fontAlgn="ctr"/>
                      <a:r>
                        <a:rPr lang="en-US" sz="1000" b="0" i="0" u="none" strike="noStrike" dirty="0">
                          <a:solidFill>
                            <a:srgbClr val="000000"/>
                          </a:solidFill>
                          <a:effectLst/>
                          <a:latin typeface="Calibri" panose="020F0502020204030204" pitchFamily="34" charset="0"/>
                        </a:rPr>
                        <a:t>06/12/2024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FTSE CÔNG BỐ ĐẢO DANH MỤC</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VN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54071018"/>
                  </a:ext>
                </a:extLst>
              </a:tr>
              <a:tr h="264006">
                <a:tc>
                  <a:txBody>
                    <a:bodyPr/>
                    <a:lstStyle/>
                    <a:p>
                      <a:pPr algn="ctr" fontAlgn="ctr"/>
                      <a:r>
                        <a:rPr lang="en-US" sz="1000" b="0" i="0" u="none" strike="noStrike" dirty="0">
                          <a:solidFill>
                            <a:srgbClr val="000000"/>
                          </a:solidFill>
                          <a:effectLst/>
                          <a:latin typeface="Calibri" panose="020F0502020204030204" pitchFamily="34" charset="0"/>
                        </a:rPr>
                        <a:t>11/12/2024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CÔNG BỐ CHỈ SỐ GIÁ TIÊU DÙNG (CPI) THÁNG 11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MỸ</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573255696"/>
                  </a:ext>
                </a:extLst>
              </a:tr>
              <a:tr h="264006">
                <a:tc>
                  <a:txBody>
                    <a:bodyPr/>
                    <a:lstStyle/>
                    <a:p>
                      <a:pPr algn="ctr" fontAlgn="ctr"/>
                      <a:r>
                        <a:rPr lang="en-US" sz="1000" b="0" i="0" u="none" strike="noStrike" dirty="0">
                          <a:solidFill>
                            <a:srgbClr val="000000"/>
                          </a:solidFill>
                          <a:effectLst/>
                          <a:latin typeface="Calibri" panose="020F0502020204030204" pitchFamily="34" charset="0"/>
                        </a:rPr>
                        <a:t>12/12/2024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ctr" defTabSz="914400" eaLnBrk="1" fontAlgn="ctr"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CÔNG BỐ CHỈ SỐ GIÁ SẢN XUẤT (PPI) THÁNG 11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MỸ</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060281698"/>
                  </a:ext>
                </a:extLst>
              </a:tr>
              <a:tr h="264006">
                <a:tc>
                  <a:txBody>
                    <a:bodyPr/>
                    <a:lstStyle/>
                    <a:p>
                      <a:pPr algn="ctr" fontAlgn="ctr"/>
                      <a:r>
                        <a:rPr lang="en-US" sz="1000" b="0" i="0" u="none" strike="noStrike" dirty="0">
                          <a:solidFill>
                            <a:srgbClr val="000000"/>
                          </a:solidFill>
                          <a:effectLst/>
                          <a:latin typeface="Calibri" panose="020F0502020204030204" pitchFamily="34" charset="0"/>
                        </a:rPr>
                        <a:t>13/12/2024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lvl="0" indent="0" algn="ctr" defTabSz="914400" eaLnBrk="1" fontAlgn="ctr"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VANECK CÔNG BỐ DANH MỤC</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VN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643328354"/>
                  </a:ext>
                </a:extLst>
              </a:tr>
              <a:tr h="264006">
                <a:tc>
                  <a:txBody>
                    <a:bodyPr/>
                    <a:lstStyle/>
                    <a:p>
                      <a:pPr algn="ctr" fontAlgn="ctr"/>
                      <a:r>
                        <a:rPr lang="en-US" sz="1000" b="0" i="0" u="none" strike="noStrike" dirty="0">
                          <a:solidFill>
                            <a:srgbClr val="000000"/>
                          </a:solidFill>
                          <a:effectLst/>
                          <a:latin typeface="Calibri" panose="020F0502020204030204" pitchFamily="34" charset="0"/>
                        </a:rPr>
                        <a:t>19/12/2024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FED CÔNG BỐ LÃI SUẤT ĐIỀU HÀNH</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MỸ</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913998344"/>
                  </a:ext>
                </a:extLst>
              </a:tr>
              <a:tr h="264006">
                <a:tc>
                  <a:txBody>
                    <a:bodyPr/>
                    <a:lstStyle/>
                    <a:p>
                      <a:pPr algn="ctr" fontAlgn="ctr"/>
                      <a:r>
                        <a:rPr lang="en-US" sz="1000" b="0" i="0" u="none" strike="noStrike" dirty="0">
                          <a:solidFill>
                            <a:srgbClr val="000000"/>
                          </a:solidFill>
                          <a:effectLst/>
                          <a:latin typeface="Calibri" panose="020F0502020204030204" pitchFamily="34" charset="0"/>
                        </a:rPr>
                        <a:t>19/12/2024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ĐÁO HẠN HĐTL THÁNG 12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VN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565645928"/>
                  </a:ext>
                </a:extLst>
              </a:tr>
              <a:tr h="264006">
                <a:tc>
                  <a:txBody>
                    <a:bodyPr/>
                    <a:lstStyle/>
                    <a:p>
                      <a:pPr algn="ctr" fontAlgn="ctr"/>
                      <a:r>
                        <a:rPr lang="en-US" sz="1000" b="0" i="0" u="none" strike="noStrike" dirty="0">
                          <a:solidFill>
                            <a:srgbClr val="000000"/>
                          </a:solidFill>
                          <a:effectLst/>
                          <a:latin typeface="Calibri" panose="020F0502020204030204" pitchFamily="34" charset="0"/>
                        </a:rPr>
                        <a:t>20/12/2024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QUỸ VANECK VÀ FTSE THỰC HIỆN CƠ CẤU DANH MỤC</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VN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105916426"/>
                  </a:ext>
                </a:extLst>
              </a:tr>
              <a:tr h="264006">
                <a:tc>
                  <a:txBody>
                    <a:bodyPr/>
                    <a:lstStyle/>
                    <a:p>
                      <a:pPr algn="ctr" fontAlgn="ctr"/>
                      <a:r>
                        <a:rPr lang="en-US" sz="1000" b="0" i="0" u="none" strike="noStrike" dirty="0">
                          <a:solidFill>
                            <a:srgbClr val="000000"/>
                          </a:solidFill>
                          <a:effectLst/>
                          <a:latin typeface="Calibri" panose="020F0502020204030204" pitchFamily="34" charset="0"/>
                        </a:rPr>
                        <a:t>27/12/2024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CÔNG BỐ SỐ LIỆU KINH TẾ QUÝ IV VÀ NĂM 2024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VN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050874131"/>
                  </a:ext>
                </a:extLst>
              </a:tr>
            </a:tbl>
          </a:graphicData>
        </a:graphic>
      </p:graphicFrame>
      <p:grpSp>
        <p:nvGrpSpPr>
          <p:cNvPr id="15" name="Group 14">
            <a:extLst>
              <a:ext uri="{FF2B5EF4-FFF2-40B4-BE49-F238E27FC236}">
                <a16:creationId xmlns:a16="http://schemas.microsoft.com/office/drawing/2014/main" id="{4B2AFC0A-1EF9-4E83-BB1F-E489F994C906}"/>
              </a:ext>
            </a:extLst>
          </p:cNvPr>
          <p:cNvGrpSpPr/>
          <p:nvPr/>
        </p:nvGrpSpPr>
        <p:grpSpPr>
          <a:xfrm>
            <a:off x="388620" y="1424185"/>
            <a:ext cx="3778041" cy="276999"/>
            <a:chOff x="4574880" y="1663714"/>
            <a:chExt cx="2749530" cy="269492"/>
          </a:xfrm>
        </p:grpSpPr>
        <p:pic>
          <p:nvPicPr>
            <p:cNvPr id="16" name="Picture 15">
              <a:extLst>
                <a:ext uri="{FF2B5EF4-FFF2-40B4-BE49-F238E27FC236}">
                  <a16:creationId xmlns:a16="http://schemas.microsoft.com/office/drawing/2014/main" id="{288F4B94-4F52-4169-881C-33E9A8774C9A}"/>
                </a:ext>
              </a:extLst>
            </p:cNvPr>
            <p:cNvPicPr/>
            <p:nvPr/>
          </p:nvPicPr>
          <p:blipFill rotWithShape="1">
            <a:blip r:embed="rId2"/>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17" name="TextBox 16">
              <a:extLst>
                <a:ext uri="{FF2B5EF4-FFF2-40B4-BE49-F238E27FC236}">
                  <a16:creationId xmlns:a16="http://schemas.microsoft.com/office/drawing/2014/main" id="{F334EE3C-2D49-44D3-A788-4906954403A5}"/>
                </a:ext>
              </a:extLst>
            </p:cNvPr>
            <p:cNvSpPr txBox="1"/>
            <p:nvPr/>
          </p:nvSpPr>
          <p:spPr>
            <a:xfrm>
              <a:off x="4580495" y="1668372"/>
              <a:ext cx="1602420" cy="246221"/>
            </a:xfrm>
            <a:prstGeom prst="rect">
              <a:avLst/>
            </a:prstGeom>
            <a:noFill/>
          </p:spPr>
          <p:txBody>
            <a:bodyPr wrap="square" rtlCol="0">
              <a:spAutoFit/>
            </a:bodyPr>
            <a:lstStyle/>
            <a:p>
              <a:r>
                <a:rPr lang="en-US" sz="1000" b="1" dirty="0">
                  <a:solidFill>
                    <a:schemeClr val="bg1"/>
                  </a:solidFill>
                  <a:latin typeface="+mj-lt"/>
                </a:rPr>
                <a:t>Tin </a:t>
              </a:r>
              <a:r>
                <a:rPr lang="en-US" sz="1000" b="1" dirty="0" err="1">
                  <a:solidFill>
                    <a:schemeClr val="bg1"/>
                  </a:solidFill>
                  <a:latin typeface="+mj-lt"/>
                </a:rPr>
                <a:t>tức</a:t>
              </a:r>
              <a:r>
                <a:rPr lang="en-US" sz="1000" b="1" dirty="0">
                  <a:solidFill>
                    <a:schemeClr val="bg1"/>
                  </a:solidFill>
                  <a:latin typeface="+mj-lt"/>
                </a:rPr>
                <a:t> </a:t>
              </a:r>
              <a:r>
                <a:rPr lang="en-US" sz="1000" b="1" dirty="0" err="1">
                  <a:solidFill>
                    <a:schemeClr val="bg1"/>
                  </a:solidFill>
                  <a:latin typeface="+mj-lt"/>
                </a:rPr>
                <a:t>trong</a:t>
              </a:r>
              <a:r>
                <a:rPr lang="en-US" sz="1000" b="1" dirty="0">
                  <a:solidFill>
                    <a:schemeClr val="bg1"/>
                  </a:solidFill>
                  <a:latin typeface="+mj-lt"/>
                </a:rPr>
                <a:t> </a:t>
              </a:r>
              <a:r>
                <a:rPr lang="en-US" sz="1000" b="1" dirty="0" err="1">
                  <a:solidFill>
                    <a:schemeClr val="bg1"/>
                  </a:solidFill>
                  <a:latin typeface="+mj-lt"/>
                </a:rPr>
                <a:t>nước</a:t>
              </a:r>
              <a:endParaRPr lang="vi-VN" sz="1000" b="1" dirty="0">
                <a:solidFill>
                  <a:schemeClr val="bg1"/>
                </a:solidFill>
                <a:latin typeface="+mj-lt"/>
              </a:endParaRPr>
            </a:p>
          </p:txBody>
        </p:sp>
      </p:grpSp>
      <p:sp>
        <p:nvSpPr>
          <p:cNvPr id="10" name="TextBox 9">
            <a:extLst>
              <a:ext uri="{FF2B5EF4-FFF2-40B4-BE49-F238E27FC236}">
                <a16:creationId xmlns:a16="http://schemas.microsoft.com/office/drawing/2014/main" id="{3F53A51A-BA74-4785-AFA7-DDC35959E116}"/>
              </a:ext>
            </a:extLst>
          </p:cNvPr>
          <p:cNvSpPr txBox="1"/>
          <p:nvPr/>
        </p:nvSpPr>
        <p:spPr>
          <a:xfrm>
            <a:off x="2710160" y="2743200"/>
            <a:ext cx="4564632" cy="1323439"/>
          </a:xfrm>
          <a:prstGeom prst="rect">
            <a:avLst/>
          </a:prstGeom>
          <a:noFill/>
        </p:spPr>
        <p:txBody>
          <a:bodyPr wrap="square" rtlCol="0">
            <a:spAutoFit/>
          </a:bodyPr>
          <a:lstStyle/>
          <a:p>
            <a:pPr algn="just"/>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Cụ thể, </a:t>
            </a:r>
            <a:r>
              <a:rPr lang="en-US" sz="1000" b="1"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công</a:t>
            </a:r>
            <a:r>
              <a:rPr lang="en-US"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ty </a:t>
            </a:r>
            <a:r>
              <a:rPr lang="vi-VN"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ước dạt 10.550 tỷ đồng doanh thu và 2.371,7 tỷ đồng l</a:t>
            </a:r>
            <a:r>
              <a:rPr lang="en-US" sz="1000" b="1"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ợi</a:t>
            </a:r>
            <a:r>
              <a:rPr lang="en-US"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1"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nhuận</a:t>
            </a:r>
            <a:r>
              <a:rPr lang="vi-VN"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sau thuế</a:t>
            </a:r>
            <a:r>
              <a:rPr lang="en-US"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1"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trong</a:t>
            </a:r>
            <a:r>
              <a:rPr lang="en-US"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1"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năm</a:t>
            </a:r>
            <a:r>
              <a:rPr lang="en-US"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2024,</a:t>
            </a:r>
            <a:r>
              <a:rPr lang="vi-VN"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tăng lần lượt 5% và 9% so với năm 2023</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So với kế hoạch đề ra</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từ</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đầu</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năm</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QNS đã vượt 17% chỉ tiêu doanh thu và 77% mục tiêu lợi nhuận</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Đây cũng là con số doanh thu và lợi nhuận cao kỷ lục của Đường Quảng Ngãi.</a:t>
            </a:r>
            <a:endPar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just"/>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Bên</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cạnh</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đó</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c</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ông ty cũng vừa thông báo ngày 10/1/2025 tới là ngày cuối cùng để chốt danh sách cổ đông </a:t>
            </a:r>
            <a:r>
              <a:rPr lang="vi-VN"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trả cổ tức đợt 2 năm 2024 bằng tiền</a:t>
            </a:r>
            <a:r>
              <a:rPr lang="en-US"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1"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với</a:t>
            </a:r>
            <a:r>
              <a:rPr lang="en-US"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1"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tỷ</a:t>
            </a:r>
            <a:r>
              <a:rPr lang="en-US"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1"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lệ</a:t>
            </a:r>
            <a:r>
              <a:rPr lang="en-US"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10%</a:t>
            </a:r>
            <a:r>
              <a:rPr lang="en-US" sz="10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tương đương mỗi cổ đông sở hữu 1 cổ phiếu nhận về 1.000 đồng</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ước</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tính</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doanh</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nghiệp</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sẽ</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chi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ra</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gần</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3</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68 tỷ đồng để trả cổ tức đợt này.</a:t>
            </a:r>
          </a:p>
        </p:txBody>
      </p:sp>
      <p:sp>
        <p:nvSpPr>
          <p:cNvPr id="11" name="TextBox 10">
            <a:extLst>
              <a:ext uri="{FF2B5EF4-FFF2-40B4-BE49-F238E27FC236}">
                <a16:creationId xmlns:a16="http://schemas.microsoft.com/office/drawing/2014/main" id="{AC70A8E7-90DB-46BD-AF93-AC3609F7DD45}"/>
              </a:ext>
            </a:extLst>
          </p:cNvPr>
          <p:cNvSpPr txBox="1"/>
          <p:nvPr/>
        </p:nvSpPr>
        <p:spPr>
          <a:xfrm>
            <a:off x="381000" y="2743200"/>
            <a:ext cx="2209549" cy="400110"/>
          </a:xfrm>
          <a:prstGeom prst="rect">
            <a:avLst/>
          </a:prstGeom>
          <a:noFill/>
        </p:spPr>
        <p:txBody>
          <a:bodyPr wrap="square" rtlCol="0">
            <a:spAutoFit/>
          </a:bodyPr>
          <a:lstStyle/>
          <a:p>
            <a:pPr algn="just"/>
            <a:r>
              <a:rPr lang="en-US" sz="1000" b="1" dirty="0" err="1">
                <a:solidFill>
                  <a:schemeClr val="tx1"/>
                </a:solidFill>
                <a:latin typeface="Calibri (Body)"/>
                <a:ea typeface="Calibri" panose="020F0502020204030204" pitchFamily="34" charset="0"/>
                <a:cs typeface="Calibri" panose="020F0502020204030204" pitchFamily="34" charset="0"/>
              </a:rPr>
              <a:t>Đường</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Quảng</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Ngãi</a:t>
            </a:r>
            <a:r>
              <a:rPr lang="en-US" sz="1000" b="1" dirty="0">
                <a:solidFill>
                  <a:schemeClr val="tx1"/>
                </a:solidFill>
                <a:latin typeface="Calibri (Body)"/>
                <a:ea typeface="Calibri" panose="020F0502020204030204" pitchFamily="34" charset="0"/>
                <a:cs typeface="Calibri" panose="020F0502020204030204" pitchFamily="34" charset="0"/>
              </a:rPr>
              <a:t> (QNS) </a:t>
            </a:r>
            <a:r>
              <a:rPr lang="en-US" sz="1000" b="1" dirty="0" err="1">
                <a:solidFill>
                  <a:schemeClr val="tx1"/>
                </a:solidFill>
                <a:latin typeface="Calibri (Body)"/>
                <a:ea typeface="Calibri" panose="020F0502020204030204" pitchFamily="34" charset="0"/>
                <a:cs typeface="Calibri" panose="020F0502020204030204" pitchFamily="34" charset="0"/>
              </a:rPr>
              <a:t>đạt</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kỷ</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lục</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lợi</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nhuận</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trong</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năm</a:t>
            </a:r>
            <a:r>
              <a:rPr lang="en-US" sz="1000" b="1" dirty="0">
                <a:solidFill>
                  <a:schemeClr val="tx1"/>
                </a:solidFill>
                <a:latin typeface="Calibri (Body)"/>
                <a:ea typeface="Calibri" panose="020F0502020204030204" pitchFamily="34" charset="0"/>
                <a:cs typeface="Calibri" panose="020F0502020204030204" pitchFamily="34" charset="0"/>
              </a:rPr>
              <a:t> 2024.</a:t>
            </a:r>
          </a:p>
        </p:txBody>
      </p:sp>
      <p:grpSp>
        <p:nvGrpSpPr>
          <p:cNvPr id="20" name="Group 19">
            <a:extLst>
              <a:ext uri="{FF2B5EF4-FFF2-40B4-BE49-F238E27FC236}">
                <a16:creationId xmlns:a16="http://schemas.microsoft.com/office/drawing/2014/main" id="{A28A39A8-3DDE-4A70-8B98-5F8A4AA80187}"/>
              </a:ext>
            </a:extLst>
          </p:cNvPr>
          <p:cNvGrpSpPr/>
          <p:nvPr/>
        </p:nvGrpSpPr>
        <p:grpSpPr>
          <a:xfrm>
            <a:off x="381000" y="4191000"/>
            <a:ext cx="3778041" cy="276999"/>
            <a:chOff x="4574880" y="1663714"/>
            <a:chExt cx="2749530" cy="269492"/>
          </a:xfrm>
        </p:grpSpPr>
        <p:pic>
          <p:nvPicPr>
            <p:cNvPr id="22" name="Picture 21">
              <a:extLst>
                <a:ext uri="{FF2B5EF4-FFF2-40B4-BE49-F238E27FC236}">
                  <a16:creationId xmlns:a16="http://schemas.microsoft.com/office/drawing/2014/main" id="{AB79FEE5-1FF6-4D52-AE81-6D6B73B63334}"/>
                </a:ext>
              </a:extLst>
            </p:cNvPr>
            <p:cNvPicPr/>
            <p:nvPr/>
          </p:nvPicPr>
          <p:blipFill rotWithShape="1">
            <a:blip r:embed="rId2"/>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23" name="TextBox 22">
              <a:extLst>
                <a:ext uri="{FF2B5EF4-FFF2-40B4-BE49-F238E27FC236}">
                  <a16:creationId xmlns:a16="http://schemas.microsoft.com/office/drawing/2014/main" id="{F14D148A-AD87-4D27-9016-D10817F53EA4}"/>
                </a:ext>
              </a:extLst>
            </p:cNvPr>
            <p:cNvSpPr txBox="1"/>
            <p:nvPr/>
          </p:nvSpPr>
          <p:spPr>
            <a:xfrm>
              <a:off x="4580495" y="1668372"/>
              <a:ext cx="1602420" cy="246221"/>
            </a:xfrm>
            <a:prstGeom prst="rect">
              <a:avLst/>
            </a:prstGeom>
            <a:noFill/>
          </p:spPr>
          <p:txBody>
            <a:bodyPr wrap="square" rtlCol="0">
              <a:spAutoFit/>
            </a:bodyPr>
            <a:lstStyle/>
            <a:p>
              <a:r>
                <a:rPr lang="en-US" sz="1000" b="1" dirty="0">
                  <a:solidFill>
                    <a:schemeClr val="bg1"/>
                  </a:solidFill>
                  <a:latin typeface="+mj-lt"/>
                </a:rPr>
                <a:t>Tin </a:t>
              </a:r>
              <a:r>
                <a:rPr lang="en-US" sz="1000" b="1" dirty="0" err="1">
                  <a:solidFill>
                    <a:schemeClr val="bg1"/>
                  </a:solidFill>
                  <a:latin typeface="+mj-lt"/>
                </a:rPr>
                <a:t>tức</a:t>
              </a:r>
              <a:r>
                <a:rPr lang="en-US" sz="1000" b="1" dirty="0">
                  <a:solidFill>
                    <a:schemeClr val="bg1"/>
                  </a:solidFill>
                  <a:latin typeface="+mj-lt"/>
                </a:rPr>
                <a:t> </a:t>
              </a:r>
              <a:r>
                <a:rPr lang="en-US" sz="1000" b="1" dirty="0" err="1">
                  <a:solidFill>
                    <a:schemeClr val="bg1"/>
                  </a:solidFill>
                  <a:latin typeface="+mj-lt"/>
                </a:rPr>
                <a:t>nước</a:t>
              </a:r>
              <a:r>
                <a:rPr lang="en-US" sz="1000" b="1" dirty="0">
                  <a:solidFill>
                    <a:schemeClr val="bg1"/>
                  </a:solidFill>
                  <a:latin typeface="+mj-lt"/>
                </a:rPr>
                <a:t> </a:t>
              </a:r>
              <a:r>
                <a:rPr lang="en-US" sz="1000" b="1" dirty="0" err="1">
                  <a:solidFill>
                    <a:schemeClr val="bg1"/>
                  </a:solidFill>
                  <a:latin typeface="+mj-lt"/>
                </a:rPr>
                <a:t>ngoài</a:t>
              </a:r>
              <a:endParaRPr lang="vi-VN" sz="1000" b="1" dirty="0">
                <a:solidFill>
                  <a:schemeClr val="bg1"/>
                </a:solidFill>
                <a:latin typeface="+mj-lt"/>
              </a:endParaRPr>
            </a:p>
          </p:txBody>
        </p:sp>
      </p:grpSp>
      <p:grpSp>
        <p:nvGrpSpPr>
          <p:cNvPr id="26" name="Group 25">
            <a:extLst>
              <a:ext uri="{FF2B5EF4-FFF2-40B4-BE49-F238E27FC236}">
                <a16:creationId xmlns:a16="http://schemas.microsoft.com/office/drawing/2014/main" id="{7CB7995C-BB64-4A93-B477-C1274EEF3E49}"/>
              </a:ext>
            </a:extLst>
          </p:cNvPr>
          <p:cNvGrpSpPr/>
          <p:nvPr/>
        </p:nvGrpSpPr>
        <p:grpSpPr>
          <a:xfrm>
            <a:off x="381000" y="5943600"/>
            <a:ext cx="3778041" cy="276999"/>
            <a:chOff x="4574880" y="1663714"/>
            <a:chExt cx="2749530" cy="269492"/>
          </a:xfrm>
        </p:grpSpPr>
        <p:pic>
          <p:nvPicPr>
            <p:cNvPr id="27" name="Picture 26">
              <a:extLst>
                <a:ext uri="{FF2B5EF4-FFF2-40B4-BE49-F238E27FC236}">
                  <a16:creationId xmlns:a16="http://schemas.microsoft.com/office/drawing/2014/main" id="{646075AB-EF67-45E8-B932-201DDA00DB6F}"/>
                </a:ext>
              </a:extLst>
            </p:cNvPr>
            <p:cNvPicPr/>
            <p:nvPr/>
          </p:nvPicPr>
          <p:blipFill rotWithShape="1">
            <a:blip r:embed="rId2"/>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28" name="TextBox 27">
              <a:extLst>
                <a:ext uri="{FF2B5EF4-FFF2-40B4-BE49-F238E27FC236}">
                  <a16:creationId xmlns:a16="http://schemas.microsoft.com/office/drawing/2014/main" id="{4D09D157-84EA-4812-948A-7B911836CE9E}"/>
                </a:ext>
              </a:extLst>
            </p:cNvPr>
            <p:cNvSpPr txBox="1"/>
            <p:nvPr/>
          </p:nvSpPr>
          <p:spPr>
            <a:xfrm>
              <a:off x="4580495" y="1668372"/>
              <a:ext cx="1602420" cy="246221"/>
            </a:xfrm>
            <a:prstGeom prst="rect">
              <a:avLst/>
            </a:prstGeom>
            <a:noFill/>
          </p:spPr>
          <p:txBody>
            <a:bodyPr wrap="square" rtlCol="0">
              <a:spAutoFit/>
            </a:bodyPr>
            <a:lstStyle/>
            <a:p>
              <a:r>
                <a:rPr lang="en-US" sz="1000" b="1" dirty="0" err="1">
                  <a:solidFill>
                    <a:schemeClr val="bg1"/>
                  </a:solidFill>
                  <a:latin typeface="+mj-lt"/>
                </a:rPr>
                <a:t>Lịch</a:t>
              </a:r>
              <a:r>
                <a:rPr lang="en-US" sz="1000" b="1" dirty="0">
                  <a:solidFill>
                    <a:schemeClr val="bg1"/>
                  </a:solidFill>
                  <a:latin typeface="+mj-lt"/>
                </a:rPr>
                <a:t> </a:t>
              </a:r>
              <a:r>
                <a:rPr lang="en-US" sz="1000" b="1" dirty="0" err="1">
                  <a:solidFill>
                    <a:schemeClr val="bg1"/>
                  </a:solidFill>
                  <a:latin typeface="+mj-lt"/>
                </a:rPr>
                <a:t>sự</a:t>
              </a:r>
              <a:r>
                <a:rPr lang="en-US" sz="1000" b="1" dirty="0">
                  <a:solidFill>
                    <a:schemeClr val="bg1"/>
                  </a:solidFill>
                  <a:latin typeface="+mj-lt"/>
                </a:rPr>
                <a:t> </a:t>
              </a:r>
              <a:r>
                <a:rPr lang="en-US" sz="1000" b="1" dirty="0" err="1">
                  <a:solidFill>
                    <a:schemeClr val="bg1"/>
                  </a:solidFill>
                  <a:latin typeface="+mj-lt"/>
                </a:rPr>
                <a:t>kiện</a:t>
              </a:r>
              <a:r>
                <a:rPr lang="en-US" sz="1000" b="1" dirty="0">
                  <a:solidFill>
                    <a:schemeClr val="bg1"/>
                  </a:solidFill>
                  <a:latin typeface="+mj-lt"/>
                </a:rPr>
                <a:t> </a:t>
              </a:r>
              <a:r>
                <a:rPr lang="en-US" sz="1000" b="1" dirty="0" err="1">
                  <a:solidFill>
                    <a:schemeClr val="bg1"/>
                  </a:solidFill>
                  <a:latin typeface="+mj-lt"/>
                </a:rPr>
                <a:t>trong</a:t>
              </a:r>
              <a:r>
                <a:rPr lang="en-US" sz="1000" b="1" dirty="0">
                  <a:solidFill>
                    <a:schemeClr val="bg1"/>
                  </a:solidFill>
                  <a:latin typeface="+mj-lt"/>
                </a:rPr>
                <a:t> </a:t>
              </a:r>
              <a:r>
                <a:rPr lang="en-US" sz="1000" b="1" dirty="0" err="1">
                  <a:solidFill>
                    <a:schemeClr val="bg1"/>
                  </a:solidFill>
                  <a:latin typeface="+mj-lt"/>
                </a:rPr>
                <a:t>tháng</a:t>
              </a:r>
              <a:endParaRPr lang="vi-VN" sz="1000" b="1" dirty="0">
                <a:solidFill>
                  <a:schemeClr val="bg1"/>
                </a:solidFill>
                <a:latin typeface="+mj-lt"/>
              </a:endParaRPr>
            </a:p>
          </p:txBody>
        </p:sp>
      </p:grpSp>
      <p:sp>
        <p:nvSpPr>
          <p:cNvPr id="21" name="Title 21">
            <a:extLst>
              <a:ext uri="{FF2B5EF4-FFF2-40B4-BE49-F238E27FC236}">
                <a16:creationId xmlns:a16="http://schemas.microsoft.com/office/drawing/2014/main" id="{92671AAD-C9B5-4672-8E09-D8D225E7969E}"/>
              </a:ext>
            </a:extLst>
          </p:cNvPr>
          <p:cNvSpPr txBox="1">
            <a:spLocks/>
          </p:cNvSpPr>
          <p:nvPr/>
        </p:nvSpPr>
        <p:spPr>
          <a:xfrm>
            <a:off x="432048" y="426617"/>
            <a:ext cx="3406141" cy="276999"/>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dirty="0"/>
              <a:t>DAILY RECAP</a:t>
            </a:r>
          </a:p>
        </p:txBody>
      </p:sp>
      <p:sp>
        <p:nvSpPr>
          <p:cNvPr id="4" name="TextBox 3">
            <a:extLst>
              <a:ext uri="{FF2B5EF4-FFF2-40B4-BE49-F238E27FC236}">
                <a16:creationId xmlns:a16="http://schemas.microsoft.com/office/drawing/2014/main" id="{689E9FA5-2217-0764-5F7A-45D92C6B5CEE}"/>
              </a:ext>
            </a:extLst>
          </p:cNvPr>
          <p:cNvSpPr txBox="1"/>
          <p:nvPr/>
        </p:nvSpPr>
        <p:spPr>
          <a:xfrm>
            <a:off x="381000" y="4517648"/>
            <a:ext cx="2209549" cy="400110"/>
          </a:xfrm>
          <a:prstGeom prst="rect">
            <a:avLst/>
          </a:prstGeom>
          <a:noFill/>
        </p:spPr>
        <p:txBody>
          <a:bodyPr wrap="square" rtlCol="0">
            <a:spAutoFit/>
          </a:bodyPr>
          <a:lstStyle/>
          <a:p>
            <a:pPr algn="just"/>
            <a:r>
              <a:rPr lang="en-US" sz="1000" b="1" dirty="0" err="1">
                <a:solidFill>
                  <a:schemeClr val="tx1"/>
                </a:solidFill>
                <a:latin typeface="Calibri (Body)"/>
                <a:ea typeface="Calibri" panose="020F0502020204030204" pitchFamily="34" charset="0"/>
                <a:cs typeface="Calibri" panose="020F0502020204030204" pitchFamily="34" charset="0"/>
              </a:rPr>
              <a:t>Ngân</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sách</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Nhật</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Bản</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tăng</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lớn</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chưa</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từng</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thấy</a:t>
            </a:r>
            <a:r>
              <a:rPr lang="en-US" sz="1000" b="1" dirty="0">
                <a:solidFill>
                  <a:schemeClr val="tx1"/>
                </a:solidFill>
                <a:latin typeface="Calibri (Body)"/>
                <a:ea typeface="Calibri" panose="020F0502020204030204" pitchFamily="34" charset="0"/>
                <a:cs typeface="Calibri" panose="020F0502020204030204" pitchFamily="34" charset="0"/>
              </a:rPr>
              <a:t>.</a:t>
            </a:r>
          </a:p>
        </p:txBody>
      </p:sp>
      <p:sp>
        <p:nvSpPr>
          <p:cNvPr id="6" name="TextBox 5">
            <a:extLst>
              <a:ext uri="{FF2B5EF4-FFF2-40B4-BE49-F238E27FC236}">
                <a16:creationId xmlns:a16="http://schemas.microsoft.com/office/drawing/2014/main" id="{2B89D808-67EA-284D-8B1D-D2118DDB3EAB}"/>
              </a:ext>
            </a:extLst>
          </p:cNvPr>
          <p:cNvSpPr txBox="1"/>
          <p:nvPr/>
        </p:nvSpPr>
        <p:spPr>
          <a:xfrm>
            <a:off x="2710160" y="4517648"/>
            <a:ext cx="4564632" cy="1323439"/>
          </a:xfrm>
          <a:prstGeom prst="rect">
            <a:avLst/>
          </a:prstGeom>
          <a:noFill/>
        </p:spPr>
        <p:txBody>
          <a:bodyPr wrap="square" rtlCol="0">
            <a:spAutoFit/>
          </a:bodyPr>
          <a:lstStyle/>
          <a:p>
            <a:pPr algn="just"/>
            <a:r>
              <a:rPr lang="vi-VN"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Chính phủ Nhật Bản đang soạn thảo một kế hoạch ngân sách kỷ lục</a:t>
            </a:r>
            <a:r>
              <a:rPr lang="en-US"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1"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đạt</a:t>
            </a:r>
            <a:r>
              <a:rPr lang="vi-VN"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735 tỷ USD cho năm tài khóa bắt đầu từ tháng 4/2025</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Mục</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tiêu</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nhằm</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chi tiêu nhiều hơn cho an sinh xã hội và trả lãi nợ công, nhưng lượng phát hành trái phiếu chính phủ mới dự kiến sẽ ít hơn trước.</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algn="just"/>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Ngoài</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ra</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trong</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bối cảnh Ngân hàng Trung ương Nhật Bản (BOJ)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đang</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dần rút khỏi các biện pháp kích thích kinh tế bằng chính sách tiền tệ</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đã</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duy</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trì</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hàng</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thập</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kỷ</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nay,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từ</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đó</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sẽ</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đặt ra gánh nặng lớn hơn lên Chính phủ Nhật</a:t>
            </a:r>
            <a:r>
              <a:rPr lang="en-US"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Bản</a:t>
            </a:r>
            <a:r>
              <a:rPr lang="vi-VN" sz="10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trong việc kích thích nền kinh tế.</a:t>
            </a:r>
          </a:p>
        </p:txBody>
      </p:sp>
      <p:sp>
        <p:nvSpPr>
          <p:cNvPr id="12" name="TextBox 11">
            <a:extLst>
              <a:ext uri="{FF2B5EF4-FFF2-40B4-BE49-F238E27FC236}">
                <a16:creationId xmlns:a16="http://schemas.microsoft.com/office/drawing/2014/main" id="{A234ED83-CB8A-8C96-DAF0-475C621AE0EF}"/>
              </a:ext>
            </a:extLst>
          </p:cNvPr>
          <p:cNvSpPr txBox="1"/>
          <p:nvPr/>
        </p:nvSpPr>
        <p:spPr>
          <a:xfrm>
            <a:off x="2710160" y="1752600"/>
            <a:ext cx="4605040" cy="1015663"/>
          </a:xfrm>
          <a:prstGeom prst="rect">
            <a:avLst/>
          </a:prstGeom>
          <a:noFill/>
        </p:spPr>
        <p:txBody>
          <a:bodyPr wrap="square" rtlCol="0">
            <a:spAutoFit/>
          </a:bodyPr>
          <a:lstStyle/>
          <a:p>
            <a:pPr algn="just"/>
            <a:r>
              <a:rPr lang="vi-VN" sz="100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Ngân hàng TMCP Quân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Đội</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(MBB) </a:t>
            </a:r>
            <a:r>
              <a:rPr lang="vi-VN" sz="100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công bố ngày đăng ký cuối cùng để </a:t>
            </a:r>
            <a:r>
              <a:rPr lang="vi-VN"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thực hiện quyền nhận cổ tức bằng cổ phiếu tỷ lệ 15% là vào ngày 8/1/2025</a:t>
            </a:r>
            <a:r>
              <a:rPr lang="vi-VN" sz="100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Nguồn vốn phát hành</a:t>
            </a: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err="1">
                <a:solidFill>
                  <a:schemeClr val="tx1"/>
                </a:solidFill>
                <a:latin typeface="Calibri" panose="020F0502020204030204" pitchFamily="34" charset="0"/>
                <a:ea typeface="Calibri" panose="020F0502020204030204" pitchFamily="34" charset="0"/>
                <a:cs typeface="Calibri" panose="020F0502020204030204" pitchFamily="34" charset="0"/>
              </a:rPr>
              <a:t>sẽ</a:t>
            </a:r>
            <a:r>
              <a:rPr lang="vi-VN" sz="100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được lấy từ lợi nhuận lũy kế chưa phân phối </a:t>
            </a:r>
            <a:r>
              <a:rPr lang="en-US" sz="100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trong</a:t>
            </a:r>
            <a:r>
              <a:rPr lang="vi-VN" sz="100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năm 2023</a:t>
            </a:r>
            <a:r>
              <a:rPr lang="en-US" sz="100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algn="just"/>
            <a:r>
              <a:rPr lang="vi-VN" sz="100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Dự kiến, ngân hàng sẽ phát hành</a:t>
            </a:r>
            <a:r>
              <a:rPr lang="en-US" sz="100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i="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thêm</a:t>
            </a:r>
            <a:r>
              <a:rPr lang="vi-VN" sz="100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gần 796 triệu cổ phiếu để trả cổ tức cho cổ đông hiện hữu. Sau khi hoàn tất phát hành, </a:t>
            </a:r>
            <a:r>
              <a:rPr lang="vi-VN" sz="1000" b="1"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vốn điều lệ của MB sẽ tăng thêm tối đa 7.959 tỷ đồng, từ 53.063 tỷ đồng lên khoảng 61.022 tỷ đồng</a:t>
            </a:r>
            <a:r>
              <a:rPr lang="en-US" sz="1000" i="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endParaRPr lang="en-US" sz="1000" dirty="0">
              <a:solidFill>
                <a:schemeClr val="tx1"/>
              </a:solidFill>
              <a:effectLst/>
              <a:latin typeface="+mn-lt"/>
              <a:ea typeface="Aptos" panose="020B000402020202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7B003938-AB70-4935-2C76-7D1126F5E521}"/>
              </a:ext>
            </a:extLst>
          </p:cNvPr>
          <p:cNvSpPr txBox="1"/>
          <p:nvPr/>
        </p:nvSpPr>
        <p:spPr>
          <a:xfrm>
            <a:off x="381000" y="1752600"/>
            <a:ext cx="2209549" cy="400110"/>
          </a:xfrm>
          <a:prstGeom prst="rect">
            <a:avLst/>
          </a:prstGeom>
          <a:noFill/>
        </p:spPr>
        <p:txBody>
          <a:bodyPr wrap="square" rtlCol="0">
            <a:spAutoFit/>
          </a:bodyPr>
          <a:lstStyle/>
          <a:p>
            <a:pPr algn="just">
              <a:defRPr/>
            </a:pPr>
            <a:r>
              <a:rPr lang="en-US" sz="1000" b="1" dirty="0" err="1">
                <a:solidFill>
                  <a:schemeClr val="tx1"/>
                </a:solidFill>
                <a:latin typeface="Calibri (Body)"/>
                <a:ea typeface="Calibri" panose="020F0502020204030204" pitchFamily="34" charset="0"/>
                <a:cs typeface="Calibri" panose="020F0502020204030204" pitchFamily="34" charset="0"/>
              </a:rPr>
              <a:t>Ngân</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hàng</a:t>
            </a:r>
            <a:r>
              <a:rPr lang="en-US" sz="1000" b="1" dirty="0">
                <a:solidFill>
                  <a:schemeClr val="tx1"/>
                </a:solidFill>
                <a:latin typeface="Calibri (Body)"/>
                <a:ea typeface="Calibri" panose="020F0502020204030204" pitchFamily="34" charset="0"/>
                <a:cs typeface="Calibri" panose="020F0502020204030204" pitchFamily="34" charset="0"/>
              </a:rPr>
              <a:t> TMCP </a:t>
            </a:r>
            <a:r>
              <a:rPr lang="en-US" sz="1000" b="1" dirty="0" err="1">
                <a:solidFill>
                  <a:schemeClr val="tx1"/>
                </a:solidFill>
                <a:latin typeface="Calibri (Body)"/>
                <a:ea typeface="Calibri" panose="020F0502020204030204" pitchFamily="34" charset="0"/>
                <a:cs typeface="Calibri" panose="020F0502020204030204" pitchFamily="34" charset="0"/>
              </a:rPr>
              <a:t>Quân</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Đội</a:t>
            </a:r>
            <a:r>
              <a:rPr lang="en-US" sz="1000" b="1" dirty="0">
                <a:solidFill>
                  <a:schemeClr val="tx1"/>
                </a:solidFill>
                <a:latin typeface="Calibri (Body)"/>
                <a:ea typeface="Calibri" panose="020F0502020204030204" pitchFamily="34" charset="0"/>
                <a:cs typeface="Calibri" panose="020F0502020204030204" pitchFamily="34" charset="0"/>
              </a:rPr>
              <a:t> (MBB) </a:t>
            </a:r>
            <a:r>
              <a:rPr lang="en-US" sz="1000" b="1" dirty="0" err="1">
                <a:solidFill>
                  <a:schemeClr val="tx1"/>
                </a:solidFill>
                <a:latin typeface="Calibri (Body)"/>
                <a:ea typeface="Calibri" panose="020F0502020204030204" pitchFamily="34" charset="0"/>
                <a:cs typeface="Calibri" panose="020F0502020204030204" pitchFamily="34" charset="0"/>
              </a:rPr>
              <a:t>chốt</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ngày</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nhận</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cổ</a:t>
            </a:r>
            <a:r>
              <a:rPr lang="en-US" sz="1000" b="1" dirty="0">
                <a:solidFill>
                  <a:schemeClr val="tx1"/>
                </a:solidFill>
                <a:latin typeface="Calibri (Body)"/>
                <a:ea typeface="Calibri" panose="020F0502020204030204" pitchFamily="34" charset="0"/>
                <a:cs typeface="Calibri" panose="020F0502020204030204" pitchFamily="34" charset="0"/>
              </a:rPr>
              <a:t> </a:t>
            </a:r>
            <a:r>
              <a:rPr lang="en-US" sz="1000" b="1" dirty="0" err="1">
                <a:solidFill>
                  <a:schemeClr val="tx1"/>
                </a:solidFill>
                <a:latin typeface="Calibri (Body)"/>
                <a:ea typeface="Calibri" panose="020F0502020204030204" pitchFamily="34" charset="0"/>
                <a:cs typeface="Calibri" panose="020F0502020204030204" pitchFamily="34" charset="0"/>
              </a:rPr>
              <a:t>tức</a:t>
            </a:r>
            <a:r>
              <a:rPr lang="en-US" sz="1000" b="1" dirty="0">
                <a:solidFill>
                  <a:schemeClr val="tx1"/>
                </a:solidFill>
                <a:latin typeface="Calibri (Body)"/>
                <a:ea typeface="Calibri" panose="020F0502020204030204" pitchFamily="34" charset="0"/>
                <a:cs typeface="Calibri" panose="020F0502020204030204" pitchFamily="34" charset="0"/>
              </a:rPr>
              <a:t> 15%.</a:t>
            </a:r>
            <a:endParaRPr lang="en-GB" sz="1000" b="1" i="0" dirty="0">
              <a:solidFill>
                <a:schemeClr val="tx1"/>
              </a:solidFill>
              <a:effectLst/>
              <a:latin typeface="+mn-lt"/>
              <a:ea typeface="+mn-ea"/>
              <a:cs typeface="+mn-cs"/>
            </a:endParaRPr>
          </a:p>
        </p:txBody>
      </p:sp>
    </p:spTree>
    <p:extLst>
      <p:ext uri="{BB962C8B-B14F-4D97-AF65-F5344CB8AC3E}">
        <p14:creationId xmlns:p14="http://schemas.microsoft.com/office/powerpoint/2010/main" val="3913765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310F48-3D65-475B-85E3-E3AB174B0EF8}"/>
              </a:ext>
            </a:extLst>
          </p:cNvPr>
          <p:cNvSpPr>
            <a:spLocks noGrp="1"/>
          </p:cNvSpPr>
          <p:nvPr>
            <p:ph type="ftr" sz="quarter" idx="5"/>
          </p:nvPr>
        </p:nvSpPr>
        <p:spPr/>
        <p:txBody>
          <a:bodyPr/>
          <a:lstStyle/>
          <a:p>
            <a:r>
              <a:rPr lang="en-US"/>
              <a:t>www.eves.com.vn</a:t>
            </a:r>
            <a:endParaRPr lang="en-US" dirty="0"/>
          </a:p>
        </p:txBody>
      </p:sp>
      <p:sp>
        <p:nvSpPr>
          <p:cNvPr id="3" name="Slide Number Placeholder 2">
            <a:extLst>
              <a:ext uri="{FF2B5EF4-FFF2-40B4-BE49-F238E27FC236}">
                <a16:creationId xmlns:a16="http://schemas.microsoft.com/office/drawing/2014/main" id="{3E36B9D6-08D5-4D69-86CD-4015C6BBE558}"/>
              </a:ext>
            </a:extLst>
          </p:cNvPr>
          <p:cNvSpPr>
            <a:spLocks noGrp="1"/>
          </p:cNvSpPr>
          <p:nvPr>
            <p:ph type="sldNum" sz="quarter" idx="7"/>
          </p:nvPr>
        </p:nvSpPr>
        <p:spPr/>
        <p:txBody>
          <a:bodyPr/>
          <a:lstStyle/>
          <a:p>
            <a:r>
              <a:rPr lang="en-US" dirty="0"/>
              <a:t>Trang 6</a:t>
            </a:r>
          </a:p>
        </p:txBody>
      </p:sp>
      <p:grpSp>
        <p:nvGrpSpPr>
          <p:cNvPr id="6" name="Group 5">
            <a:extLst>
              <a:ext uri="{FF2B5EF4-FFF2-40B4-BE49-F238E27FC236}">
                <a16:creationId xmlns:a16="http://schemas.microsoft.com/office/drawing/2014/main" id="{B3434229-2873-46DC-A210-AC2FC7B9E4EE}"/>
              </a:ext>
            </a:extLst>
          </p:cNvPr>
          <p:cNvGrpSpPr/>
          <p:nvPr/>
        </p:nvGrpSpPr>
        <p:grpSpPr>
          <a:xfrm>
            <a:off x="388620" y="990600"/>
            <a:ext cx="6840000" cy="275430"/>
            <a:chOff x="4574880" y="1663714"/>
            <a:chExt cx="2749530" cy="269492"/>
          </a:xfrm>
        </p:grpSpPr>
        <p:pic>
          <p:nvPicPr>
            <p:cNvPr id="7" name="Picture 6">
              <a:extLst>
                <a:ext uri="{FF2B5EF4-FFF2-40B4-BE49-F238E27FC236}">
                  <a16:creationId xmlns:a16="http://schemas.microsoft.com/office/drawing/2014/main" id="{03D745DA-AA5B-4428-BB5C-6DA0581A8625}"/>
                </a:ext>
              </a:extLst>
            </p:cNvPr>
            <p:cNvPicPr/>
            <p:nvPr/>
          </p:nvPicPr>
          <p:blipFill rotWithShape="1">
            <a:blip r:embed="rId2"/>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07FC0962-7FAC-4D0A-B0EB-AD55554EB8D7}"/>
                </a:ext>
              </a:extLst>
            </p:cNvPr>
            <p:cNvSpPr txBox="1"/>
            <p:nvPr/>
          </p:nvSpPr>
          <p:spPr>
            <a:xfrm>
              <a:off x="4580495" y="1668372"/>
              <a:ext cx="1602420" cy="246221"/>
            </a:xfrm>
            <a:prstGeom prst="rect">
              <a:avLst/>
            </a:prstGeom>
            <a:noFill/>
          </p:spPr>
          <p:txBody>
            <a:bodyPr wrap="square" rtlCol="0">
              <a:spAutoFit/>
            </a:bodyPr>
            <a:lstStyle/>
            <a:p>
              <a:r>
                <a:rPr lang="en-US" sz="1000" b="1" dirty="0">
                  <a:solidFill>
                    <a:schemeClr val="bg1"/>
                  </a:solidFill>
                  <a:latin typeface="+mj-lt"/>
                </a:rPr>
                <a:t>DANH MỤC CỔ PHIẾU KHUYẾN NGHỊ </a:t>
              </a:r>
              <a:endParaRPr lang="vi-VN" sz="1000" b="1" dirty="0">
                <a:solidFill>
                  <a:schemeClr val="bg1"/>
                </a:solidFill>
                <a:latin typeface="+mj-lt"/>
              </a:endParaRPr>
            </a:p>
          </p:txBody>
        </p:sp>
      </p:grpSp>
      <p:graphicFrame>
        <p:nvGraphicFramePr>
          <p:cNvPr id="9" name="Table 8">
            <a:extLst>
              <a:ext uri="{FF2B5EF4-FFF2-40B4-BE49-F238E27FC236}">
                <a16:creationId xmlns:a16="http://schemas.microsoft.com/office/drawing/2014/main" id="{15AC2877-E25A-4FC4-99DF-F02AADA26859}"/>
              </a:ext>
            </a:extLst>
          </p:cNvPr>
          <p:cNvGraphicFramePr>
            <a:graphicFrameLocks noGrp="1"/>
          </p:cNvGraphicFramePr>
          <p:nvPr>
            <p:extLst>
              <p:ext uri="{D42A27DB-BD31-4B8C-83A1-F6EECF244321}">
                <p14:modId xmlns:p14="http://schemas.microsoft.com/office/powerpoint/2010/main" val="3764873992"/>
              </p:ext>
            </p:extLst>
          </p:nvPr>
        </p:nvGraphicFramePr>
        <p:xfrm>
          <a:off x="388938" y="1371600"/>
          <a:ext cx="6839682" cy="7886930"/>
        </p:xfrm>
        <a:graphic>
          <a:graphicData uri="http://schemas.openxmlformats.org/drawingml/2006/table">
            <a:tbl>
              <a:tblPr/>
              <a:tblGrid>
                <a:gridCol w="438910">
                  <a:extLst>
                    <a:ext uri="{9D8B030D-6E8A-4147-A177-3AD203B41FA5}">
                      <a16:colId xmlns:a16="http://schemas.microsoft.com/office/drawing/2014/main" val="1746017352"/>
                    </a:ext>
                  </a:extLst>
                </a:gridCol>
                <a:gridCol w="1042411">
                  <a:extLst>
                    <a:ext uri="{9D8B030D-6E8A-4147-A177-3AD203B41FA5}">
                      <a16:colId xmlns:a16="http://schemas.microsoft.com/office/drawing/2014/main" val="832604883"/>
                    </a:ext>
                  </a:extLst>
                </a:gridCol>
                <a:gridCol w="1042411">
                  <a:extLst>
                    <a:ext uri="{9D8B030D-6E8A-4147-A177-3AD203B41FA5}">
                      <a16:colId xmlns:a16="http://schemas.microsoft.com/office/drawing/2014/main" val="3418266674"/>
                    </a:ext>
                  </a:extLst>
                </a:gridCol>
                <a:gridCol w="1042411">
                  <a:extLst>
                    <a:ext uri="{9D8B030D-6E8A-4147-A177-3AD203B41FA5}">
                      <a16:colId xmlns:a16="http://schemas.microsoft.com/office/drawing/2014/main" val="842208015"/>
                    </a:ext>
                  </a:extLst>
                </a:gridCol>
                <a:gridCol w="566927">
                  <a:extLst>
                    <a:ext uri="{9D8B030D-6E8A-4147-A177-3AD203B41FA5}">
                      <a16:colId xmlns:a16="http://schemas.microsoft.com/office/drawing/2014/main" val="101804007"/>
                    </a:ext>
                  </a:extLst>
                </a:gridCol>
                <a:gridCol w="512062">
                  <a:extLst>
                    <a:ext uri="{9D8B030D-6E8A-4147-A177-3AD203B41FA5}">
                      <a16:colId xmlns:a16="http://schemas.microsoft.com/office/drawing/2014/main" val="1686590934"/>
                    </a:ext>
                  </a:extLst>
                </a:gridCol>
                <a:gridCol w="521206">
                  <a:extLst>
                    <a:ext uri="{9D8B030D-6E8A-4147-A177-3AD203B41FA5}">
                      <a16:colId xmlns:a16="http://schemas.microsoft.com/office/drawing/2014/main" val="619281090"/>
                    </a:ext>
                  </a:extLst>
                </a:gridCol>
                <a:gridCol w="722372">
                  <a:extLst>
                    <a:ext uri="{9D8B030D-6E8A-4147-A177-3AD203B41FA5}">
                      <a16:colId xmlns:a16="http://schemas.microsoft.com/office/drawing/2014/main" val="2766225981"/>
                    </a:ext>
                  </a:extLst>
                </a:gridCol>
                <a:gridCol w="512062">
                  <a:extLst>
                    <a:ext uri="{9D8B030D-6E8A-4147-A177-3AD203B41FA5}">
                      <a16:colId xmlns:a16="http://schemas.microsoft.com/office/drawing/2014/main" val="2599696142"/>
                    </a:ext>
                  </a:extLst>
                </a:gridCol>
                <a:gridCol w="438910">
                  <a:extLst>
                    <a:ext uri="{9D8B030D-6E8A-4147-A177-3AD203B41FA5}">
                      <a16:colId xmlns:a16="http://schemas.microsoft.com/office/drawing/2014/main" val="1150294471"/>
                    </a:ext>
                  </a:extLst>
                </a:gridCol>
              </a:tblGrid>
              <a:tr h="418406">
                <a:tc>
                  <a:txBody>
                    <a:bodyPr/>
                    <a:lstStyle/>
                    <a:p>
                      <a:pPr algn="ctr" fontAlgn="b"/>
                      <a:r>
                        <a:rPr lang="en-US" sz="1000" b="1" i="0" u="none" strike="noStrike" dirty="0" err="1">
                          <a:solidFill>
                            <a:srgbClr val="4C2683"/>
                          </a:solidFill>
                          <a:effectLst/>
                          <a:latin typeface="Calibri" panose="020F0502020204030204" pitchFamily="34" charset="0"/>
                        </a:rPr>
                        <a:t>Mã</a:t>
                      </a:r>
                      <a:r>
                        <a:rPr lang="en-US" sz="1000" b="1" i="0" u="none" strike="noStrike" dirty="0">
                          <a:solidFill>
                            <a:srgbClr val="4C2683"/>
                          </a:solidFill>
                          <a:effectLst/>
                          <a:latin typeface="Calibri" panose="020F0502020204030204" pitchFamily="34" charset="0"/>
                        </a:rPr>
                        <a:t> CP</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Ngành</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Thời</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điểm</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khuyến</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nghị</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Thời</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điểm</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mua</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Giá</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mua</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vào</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a:solidFill>
                            <a:srgbClr val="4C2683"/>
                          </a:solidFill>
                          <a:effectLst/>
                          <a:latin typeface="Calibri" panose="020F0502020204030204" pitchFamily="34" charset="0"/>
                        </a:rPr>
                        <a:t>Target</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Vùng</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cắt</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lỗ</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Thời</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điểm</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bán</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Giá</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bán</a:t>
                      </a:r>
                      <a:r>
                        <a:rPr lang="en-US" sz="1000" b="1" i="0" u="none" strike="noStrike" dirty="0">
                          <a:solidFill>
                            <a:srgbClr val="4C2683"/>
                          </a:solidFill>
                          <a:effectLst/>
                          <a:latin typeface="Calibri" panose="020F0502020204030204" pitchFamily="34" charset="0"/>
                        </a:rPr>
                        <a:t> ra</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Lợi</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nhuận</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014392010"/>
                  </a:ext>
                </a:extLst>
              </a:tr>
              <a:tr h="266733">
                <a:tc>
                  <a:txBody>
                    <a:bodyPr/>
                    <a:lstStyle/>
                    <a:p>
                      <a:pPr algn="ctr" fontAlgn="ctr"/>
                      <a:r>
                        <a:rPr lang="en-US" sz="1000" b="0" i="0" u="none" strike="noStrike" dirty="0">
                          <a:solidFill>
                            <a:srgbClr val="000000"/>
                          </a:solidFill>
                          <a:effectLst/>
                          <a:latin typeface="Calibri" panose="020F0502020204030204" pitchFamily="34" charset="0"/>
                        </a:rPr>
                        <a:t>STB</a:t>
                      </a:r>
                    </a:p>
                  </a:txBody>
                  <a:tcPr marL="5002" marR="5002" marT="5002"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Ngân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Hàng</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01/01/2024</a:t>
                      </a:r>
                    </a:p>
                  </a:txBody>
                  <a:tcPr marL="5002" marR="5002" marT="5002"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27.500 </a:t>
                      </a:r>
                    </a:p>
                  </a:txBody>
                  <a:tcPr marL="5002" marR="5002" marT="5002"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r>
                        <a:rPr lang="en-US" sz="1000" b="0" i="0" u="none" strike="noStrike" dirty="0">
                          <a:solidFill>
                            <a:srgbClr val="000000"/>
                          </a:solidFill>
                          <a:effectLst/>
                          <a:latin typeface="Calibri" panose="020F0502020204030204" pitchFamily="34" charset="0"/>
                        </a:rPr>
                        <a:t> 32.000 </a:t>
                      </a:r>
                    </a:p>
                  </a:txBody>
                  <a:tcPr marL="5002" marR="5002" marT="5002"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26.000 </a:t>
                      </a:r>
                    </a:p>
                  </a:txBody>
                  <a:tcPr marL="5002" marR="5002" marT="5002"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30/01/2024</a:t>
                      </a:r>
                    </a:p>
                  </a:txBody>
                  <a:tcPr marL="5002" marR="5002" marT="5002"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r>
                        <a:rPr lang="en-US" sz="1000" b="0" i="0" u="none" strike="noStrike" dirty="0">
                          <a:solidFill>
                            <a:srgbClr val="000000"/>
                          </a:solidFill>
                          <a:effectLst/>
                          <a:latin typeface="Calibri" panose="020F0502020204030204" pitchFamily="34" charset="0"/>
                        </a:rPr>
                        <a:t> 30.700 </a:t>
                      </a:r>
                    </a:p>
                  </a:txBody>
                  <a:tcPr marL="5002" marR="5002" marT="5002"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r>
                        <a:rPr lang="en-US" sz="1000" b="1" i="0" u="none" strike="noStrike" dirty="0">
                          <a:solidFill>
                            <a:srgbClr val="00B050"/>
                          </a:solidFill>
                          <a:effectLst/>
                          <a:latin typeface="Calibri" panose="020F0502020204030204" pitchFamily="34" charset="0"/>
                        </a:rPr>
                        <a:t>12%</a:t>
                      </a:r>
                    </a:p>
                  </a:txBody>
                  <a:tcPr marL="5002" marR="5002" marT="5002"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3014385938"/>
                  </a:ext>
                </a:extLst>
              </a:tr>
              <a:tr h="266733">
                <a:tc>
                  <a:txBody>
                    <a:bodyPr/>
                    <a:lstStyle/>
                    <a:p>
                      <a:pPr algn="ctr" fontAlgn="ctr"/>
                      <a:r>
                        <a:rPr lang="en-US" sz="1000" b="0" i="0" u="none" strike="noStrike">
                          <a:solidFill>
                            <a:srgbClr val="000000"/>
                          </a:solidFill>
                          <a:effectLst/>
                          <a:latin typeface="Calibri" panose="020F0502020204030204" pitchFamily="34" charset="0"/>
                        </a:rPr>
                        <a:t>BSR</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Dầu</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Khí</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07/01/2024</a:t>
                      </a:r>
                    </a:p>
                  </a:txBody>
                  <a:tcPr marL="5002" marR="5002" marT="5002" marB="0" anchor="ctr">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09/01/2024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18.500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22.000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17.500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23/02/2024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20.000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8%</a:t>
                      </a:r>
                    </a:p>
                  </a:txBody>
                  <a:tcPr marL="5002" marR="5002" marT="5002" marB="0" anchor="ctr">
                    <a:lnL>
                      <a:noFill/>
                    </a:lnL>
                    <a:lnR>
                      <a:noFill/>
                    </a:lnR>
                    <a:lnT>
                      <a:noFill/>
                    </a:lnT>
                    <a:lnB>
                      <a:noFill/>
                    </a:lnB>
                  </a:tcPr>
                </a:tc>
                <a:extLst>
                  <a:ext uri="{0D108BD9-81ED-4DB2-BD59-A6C34878D82A}">
                    <a16:rowId xmlns:a16="http://schemas.microsoft.com/office/drawing/2014/main" val="1393516443"/>
                  </a:ext>
                </a:extLst>
              </a:tr>
              <a:tr h="266733">
                <a:tc>
                  <a:txBody>
                    <a:bodyPr/>
                    <a:lstStyle/>
                    <a:p>
                      <a:pPr algn="ctr" fontAlgn="ctr"/>
                      <a:r>
                        <a:rPr lang="en-US" sz="1000" b="0" i="0" u="none" strike="noStrike" dirty="0">
                          <a:solidFill>
                            <a:srgbClr val="000000"/>
                          </a:solidFill>
                          <a:effectLst/>
                          <a:latin typeface="Calibri" panose="020F0502020204030204" pitchFamily="34" charset="0"/>
                        </a:rPr>
                        <a:t>NT2</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Điện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Lực</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14/01/2024</a:t>
                      </a:r>
                    </a:p>
                  </a:txBody>
                  <a:tcPr marL="5002" marR="5002" marT="5002" marB="0" anchor="ctr">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18/01/2024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25.500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30.500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24.000 </a:t>
                      </a: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30/01/2024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26.150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3%</a:t>
                      </a:r>
                    </a:p>
                  </a:txBody>
                  <a:tcPr marL="5002" marR="5002" marT="5002" marB="0" anchor="ctr">
                    <a:lnL>
                      <a:noFill/>
                    </a:lnL>
                    <a:lnR>
                      <a:noFill/>
                    </a:lnR>
                    <a:lnT>
                      <a:noFill/>
                    </a:lnT>
                    <a:lnB>
                      <a:noFill/>
                    </a:lnB>
                  </a:tcPr>
                </a:tc>
                <a:extLst>
                  <a:ext uri="{0D108BD9-81ED-4DB2-BD59-A6C34878D82A}">
                    <a16:rowId xmlns:a16="http://schemas.microsoft.com/office/drawing/2014/main" val="2439463322"/>
                  </a:ext>
                </a:extLst>
              </a:tr>
              <a:tr h="266733">
                <a:tc>
                  <a:txBody>
                    <a:bodyPr/>
                    <a:lstStyle/>
                    <a:p>
                      <a:pPr algn="ctr" fontAlgn="ctr"/>
                      <a:r>
                        <a:rPr lang="en-US" sz="1000" b="0" i="0" u="none" strike="noStrike">
                          <a:solidFill>
                            <a:srgbClr val="000000"/>
                          </a:solidFill>
                          <a:effectLst/>
                          <a:latin typeface="Calibri" panose="020F0502020204030204" pitchFamily="34" charset="0"/>
                        </a:rPr>
                        <a:t>GIL</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Dệt</a:t>
                      </a:r>
                      <a:r>
                        <a:rPr lang="en-US" sz="1000" b="0" i="0" u="none" strike="noStrike" dirty="0">
                          <a:solidFill>
                            <a:srgbClr val="000000"/>
                          </a:solidFill>
                          <a:effectLst/>
                          <a:latin typeface="Calibri" panose="020F0502020204030204" pitchFamily="34" charset="0"/>
                        </a:rPr>
                        <a:t> May</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21/01/2024</a:t>
                      </a:r>
                    </a:p>
                  </a:txBody>
                  <a:tcPr marL="5002" marR="5002" marT="5002" marB="0" anchor="ctr">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25/01/2024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26.500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32.000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24.500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23/02/2024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32.500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23%</a:t>
                      </a:r>
                    </a:p>
                  </a:txBody>
                  <a:tcPr marL="5002" marR="5002" marT="5002" marB="0" anchor="ctr">
                    <a:lnL>
                      <a:noFill/>
                    </a:lnL>
                    <a:lnR>
                      <a:noFill/>
                    </a:lnR>
                    <a:lnT>
                      <a:noFill/>
                    </a:lnT>
                    <a:lnB>
                      <a:noFill/>
                    </a:lnB>
                  </a:tcPr>
                </a:tc>
                <a:extLst>
                  <a:ext uri="{0D108BD9-81ED-4DB2-BD59-A6C34878D82A}">
                    <a16:rowId xmlns:a16="http://schemas.microsoft.com/office/drawing/2014/main" val="1390999782"/>
                  </a:ext>
                </a:extLst>
              </a:tr>
              <a:tr h="266733">
                <a:tc>
                  <a:txBody>
                    <a:bodyPr/>
                    <a:lstStyle/>
                    <a:p>
                      <a:pPr algn="ctr" fontAlgn="ctr"/>
                      <a:r>
                        <a:rPr lang="en-US" sz="1000" b="0" i="0" u="none" strike="noStrike">
                          <a:solidFill>
                            <a:srgbClr val="000000"/>
                          </a:solidFill>
                          <a:effectLst/>
                          <a:latin typeface="Calibri" panose="020F0502020204030204" pitchFamily="34" charset="0"/>
                        </a:rPr>
                        <a:t>HDG</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Bất</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Động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Sản</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28/01/2024</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25.000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28.000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24.500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23/02/2024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26.800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7%</a:t>
                      </a:r>
                    </a:p>
                  </a:txBody>
                  <a:tcPr marL="5002" marR="5002" marT="5002" marB="0" anchor="ctr">
                    <a:lnL>
                      <a:noFill/>
                    </a:lnL>
                    <a:lnR>
                      <a:noFill/>
                    </a:lnR>
                    <a:lnT>
                      <a:noFill/>
                    </a:lnT>
                    <a:lnB>
                      <a:noFill/>
                    </a:lnB>
                  </a:tcPr>
                </a:tc>
                <a:extLst>
                  <a:ext uri="{0D108BD9-81ED-4DB2-BD59-A6C34878D82A}">
                    <a16:rowId xmlns:a16="http://schemas.microsoft.com/office/drawing/2014/main" val="1949098325"/>
                  </a:ext>
                </a:extLst>
              </a:tr>
              <a:tr h="266733">
                <a:tc>
                  <a:txBody>
                    <a:bodyPr/>
                    <a:lstStyle/>
                    <a:p>
                      <a:pPr algn="ctr" fontAlgn="ctr"/>
                      <a:r>
                        <a:rPr lang="en-US" sz="1000" b="0" i="0" u="none" strike="noStrike">
                          <a:solidFill>
                            <a:srgbClr val="000000"/>
                          </a:solidFill>
                          <a:effectLst/>
                          <a:latin typeface="Calibri" panose="020F0502020204030204" pitchFamily="34" charset="0"/>
                        </a:rPr>
                        <a:t>GEG</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Điện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Lực</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04/02/2024</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13.000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15.000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12.500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28/02/2024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13.200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2%</a:t>
                      </a:r>
                    </a:p>
                  </a:txBody>
                  <a:tcPr marL="5002" marR="5002" marT="5002" marB="0" anchor="ctr">
                    <a:lnL>
                      <a:noFill/>
                    </a:lnL>
                    <a:lnR>
                      <a:noFill/>
                    </a:lnR>
                    <a:lnT>
                      <a:noFill/>
                    </a:lnT>
                    <a:lnB>
                      <a:noFill/>
                    </a:lnB>
                  </a:tcPr>
                </a:tc>
                <a:extLst>
                  <a:ext uri="{0D108BD9-81ED-4DB2-BD59-A6C34878D82A}">
                    <a16:rowId xmlns:a16="http://schemas.microsoft.com/office/drawing/2014/main" val="1387422940"/>
                  </a:ext>
                </a:extLst>
              </a:tr>
              <a:tr h="266733">
                <a:tc>
                  <a:txBody>
                    <a:bodyPr/>
                    <a:lstStyle/>
                    <a:p>
                      <a:pPr algn="ctr" fontAlgn="ctr"/>
                      <a:r>
                        <a:rPr lang="en-US" sz="1000" b="0" i="0" u="none" strike="noStrike">
                          <a:solidFill>
                            <a:srgbClr val="000000"/>
                          </a:solidFill>
                          <a:effectLst/>
                          <a:latin typeface="Calibri" panose="020F0502020204030204" pitchFamily="34" charset="0"/>
                        </a:rPr>
                        <a:t>VNM</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Thực</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Phẩm</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18/02/2024</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69.000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80.000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65.500 </a:t>
                      </a: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13/03/2024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70.800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3%</a:t>
                      </a:r>
                    </a:p>
                  </a:txBody>
                  <a:tcPr marL="5002" marR="5002" marT="5002" marB="0" anchor="ctr">
                    <a:lnL>
                      <a:noFill/>
                    </a:lnL>
                    <a:lnR>
                      <a:noFill/>
                    </a:lnR>
                    <a:lnT>
                      <a:noFill/>
                    </a:lnT>
                    <a:lnB>
                      <a:noFill/>
                    </a:lnB>
                  </a:tcPr>
                </a:tc>
                <a:extLst>
                  <a:ext uri="{0D108BD9-81ED-4DB2-BD59-A6C34878D82A}">
                    <a16:rowId xmlns:a16="http://schemas.microsoft.com/office/drawing/2014/main" val="4168316579"/>
                  </a:ext>
                </a:extLst>
              </a:tr>
              <a:tr h="266733">
                <a:tc>
                  <a:txBody>
                    <a:bodyPr/>
                    <a:lstStyle/>
                    <a:p>
                      <a:pPr algn="ctr" fontAlgn="ctr"/>
                      <a:r>
                        <a:rPr lang="en-US" sz="1000" b="0" i="0" u="none" strike="noStrike">
                          <a:solidFill>
                            <a:srgbClr val="000000"/>
                          </a:solidFill>
                          <a:effectLst/>
                          <a:latin typeface="Calibri" panose="020F0502020204030204" pitchFamily="34" charset="0"/>
                        </a:rPr>
                        <a:t>PC1</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Điện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Lực</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25/02/2024</a:t>
                      </a:r>
                    </a:p>
                  </a:txBody>
                  <a:tcPr marL="5002" marR="5002" marT="5002" marB="0" anchor="ctr">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26/02/2024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27.500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31.000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26.000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22/03/2024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28.550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4%</a:t>
                      </a:r>
                    </a:p>
                  </a:txBody>
                  <a:tcPr marL="5002" marR="5002" marT="5002" marB="0" anchor="ctr">
                    <a:lnL>
                      <a:noFill/>
                    </a:lnL>
                    <a:lnR>
                      <a:noFill/>
                    </a:lnR>
                    <a:lnT>
                      <a:noFill/>
                    </a:lnT>
                    <a:lnB>
                      <a:noFill/>
                    </a:lnB>
                  </a:tcPr>
                </a:tc>
                <a:extLst>
                  <a:ext uri="{0D108BD9-81ED-4DB2-BD59-A6C34878D82A}">
                    <a16:rowId xmlns:a16="http://schemas.microsoft.com/office/drawing/2014/main" val="2314507733"/>
                  </a:ext>
                </a:extLst>
              </a:tr>
              <a:tr h="266733">
                <a:tc>
                  <a:txBody>
                    <a:bodyPr/>
                    <a:lstStyle/>
                    <a:p>
                      <a:pPr algn="ctr" fontAlgn="ctr"/>
                      <a:r>
                        <a:rPr lang="en-US" sz="1000" b="0" i="0" u="none" strike="noStrike">
                          <a:solidFill>
                            <a:srgbClr val="000000"/>
                          </a:solidFill>
                          <a:effectLst/>
                          <a:latin typeface="Calibri" panose="020F0502020204030204" pitchFamily="34" charset="0"/>
                        </a:rPr>
                        <a:t>HHV</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Xây</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Dựng</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03/03/2024</a:t>
                      </a:r>
                    </a:p>
                  </a:txBody>
                  <a:tcPr marL="5002" marR="5002" marT="5002" marB="0" anchor="ctr">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06/03/2024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15.500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19.000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13.200 </a:t>
                      </a: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27/03/2024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15.700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1%</a:t>
                      </a:r>
                    </a:p>
                  </a:txBody>
                  <a:tcPr marL="5002" marR="5002" marT="5002" marB="0" anchor="ctr">
                    <a:lnL>
                      <a:noFill/>
                    </a:lnL>
                    <a:lnR>
                      <a:noFill/>
                    </a:lnR>
                    <a:lnT>
                      <a:noFill/>
                    </a:lnT>
                    <a:lnB>
                      <a:noFill/>
                    </a:lnB>
                  </a:tcPr>
                </a:tc>
                <a:extLst>
                  <a:ext uri="{0D108BD9-81ED-4DB2-BD59-A6C34878D82A}">
                    <a16:rowId xmlns:a16="http://schemas.microsoft.com/office/drawing/2014/main" val="744377969"/>
                  </a:ext>
                </a:extLst>
              </a:tr>
              <a:tr h="266733">
                <a:tc>
                  <a:txBody>
                    <a:bodyPr/>
                    <a:lstStyle/>
                    <a:p>
                      <a:pPr algn="ctr" fontAlgn="ctr"/>
                      <a:r>
                        <a:rPr lang="en-US" sz="1000" b="0" i="0" u="none" strike="noStrike">
                          <a:solidFill>
                            <a:srgbClr val="000000"/>
                          </a:solidFill>
                          <a:effectLst/>
                          <a:latin typeface="Calibri" panose="020F0502020204030204" pitchFamily="34" charset="0"/>
                        </a:rPr>
                        <a:t>NLG</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Bất</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Động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Sản</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10/03/2024</a:t>
                      </a:r>
                    </a:p>
                  </a:txBody>
                  <a:tcPr marL="5002" marR="5002" marT="5002" marB="0" anchor="ctr">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18/03/2024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41.000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46.000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38.000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02/04/2024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43.800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7%</a:t>
                      </a:r>
                    </a:p>
                  </a:txBody>
                  <a:tcPr marL="5002" marR="5002" marT="5002" marB="0" anchor="ctr">
                    <a:lnL>
                      <a:noFill/>
                    </a:lnL>
                    <a:lnR>
                      <a:noFill/>
                    </a:lnR>
                    <a:lnT>
                      <a:noFill/>
                    </a:lnT>
                    <a:lnB>
                      <a:noFill/>
                    </a:lnB>
                  </a:tcPr>
                </a:tc>
                <a:extLst>
                  <a:ext uri="{0D108BD9-81ED-4DB2-BD59-A6C34878D82A}">
                    <a16:rowId xmlns:a16="http://schemas.microsoft.com/office/drawing/2014/main" val="1886928193"/>
                  </a:ext>
                </a:extLst>
              </a:tr>
              <a:tr h="266733">
                <a:tc>
                  <a:txBody>
                    <a:bodyPr/>
                    <a:lstStyle/>
                    <a:p>
                      <a:pPr algn="ctr" fontAlgn="ctr"/>
                      <a:r>
                        <a:rPr lang="en-US" sz="1000" b="0" i="0" u="none" strike="noStrike">
                          <a:solidFill>
                            <a:srgbClr val="000000"/>
                          </a:solidFill>
                          <a:effectLst/>
                          <a:latin typeface="Calibri" panose="020F0502020204030204" pitchFamily="34" charset="0"/>
                        </a:rPr>
                        <a:t>DPG</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Bất</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Động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Sản</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17/03/2024</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41.500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46.000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39.000 </a:t>
                      </a: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10/04/2024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51.200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23%</a:t>
                      </a:r>
                    </a:p>
                  </a:txBody>
                  <a:tcPr marL="5002" marR="5002" marT="5002" marB="0" anchor="ctr">
                    <a:lnL>
                      <a:noFill/>
                    </a:lnL>
                    <a:lnR>
                      <a:noFill/>
                    </a:lnR>
                    <a:lnT>
                      <a:noFill/>
                    </a:lnT>
                    <a:lnB>
                      <a:noFill/>
                    </a:lnB>
                  </a:tcPr>
                </a:tc>
                <a:extLst>
                  <a:ext uri="{0D108BD9-81ED-4DB2-BD59-A6C34878D82A}">
                    <a16:rowId xmlns:a16="http://schemas.microsoft.com/office/drawing/2014/main" val="3301578370"/>
                  </a:ext>
                </a:extLst>
              </a:tr>
              <a:tr h="266733">
                <a:tc>
                  <a:txBody>
                    <a:bodyPr/>
                    <a:lstStyle/>
                    <a:p>
                      <a:pPr algn="ctr" fontAlgn="ctr"/>
                      <a:r>
                        <a:rPr lang="en-US" sz="1000" b="0" i="0" u="none" strike="noStrike">
                          <a:solidFill>
                            <a:srgbClr val="000000"/>
                          </a:solidFill>
                          <a:effectLst/>
                          <a:latin typeface="Calibri" panose="020F0502020204030204" pitchFamily="34" charset="0"/>
                        </a:rPr>
                        <a:t>NKG</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Thép</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24/03/2024</a:t>
                      </a:r>
                    </a:p>
                  </a:txBody>
                  <a:tcPr marL="5002" marR="5002" marT="5002" marB="0" anchor="ctr">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05/04/2024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25.000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29.500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23.000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15/04/2024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25.850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3%</a:t>
                      </a:r>
                    </a:p>
                  </a:txBody>
                  <a:tcPr marL="5002" marR="5002" marT="5002" marB="0" anchor="ctr">
                    <a:lnL>
                      <a:noFill/>
                    </a:lnL>
                    <a:lnR>
                      <a:noFill/>
                    </a:lnR>
                    <a:lnT>
                      <a:noFill/>
                    </a:lnT>
                    <a:lnB>
                      <a:noFill/>
                    </a:lnB>
                  </a:tcPr>
                </a:tc>
                <a:extLst>
                  <a:ext uri="{0D108BD9-81ED-4DB2-BD59-A6C34878D82A}">
                    <a16:rowId xmlns:a16="http://schemas.microsoft.com/office/drawing/2014/main" val="1540978849"/>
                  </a:ext>
                </a:extLst>
              </a:tr>
              <a:tr h="266733">
                <a:tc>
                  <a:txBody>
                    <a:bodyPr/>
                    <a:lstStyle/>
                    <a:p>
                      <a:pPr algn="ctr" fontAlgn="ctr"/>
                      <a:r>
                        <a:rPr lang="en-US" sz="1000" b="0" i="0" u="none" strike="noStrike">
                          <a:solidFill>
                            <a:srgbClr val="000000"/>
                          </a:solidFill>
                          <a:effectLst/>
                          <a:latin typeface="Calibri" panose="020F0502020204030204" pitchFamily="34" charset="0"/>
                        </a:rPr>
                        <a:t>VPB</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Ngân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Hàng</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31/03/2024</a:t>
                      </a:r>
                    </a:p>
                  </a:txBody>
                  <a:tcPr marL="5002" marR="5002" marT="5002" marB="0" anchor="ctr">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01/04/2024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19.500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22.000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17.500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15/04/2024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19.700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1%</a:t>
                      </a:r>
                    </a:p>
                  </a:txBody>
                  <a:tcPr marL="5002" marR="5002" marT="5002" marB="0" anchor="ctr">
                    <a:lnL>
                      <a:noFill/>
                    </a:lnL>
                    <a:lnR>
                      <a:noFill/>
                    </a:lnR>
                    <a:lnT>
                      <a:noFill/>
                    </a:lnT>
                    <a:lnB>
                      <a:noFill/>
                    </a:lnB>
                  </a:tcPr>
                </a:tc>
                <a:extLst>
                  <a:ext uri="{0D108BD9-81ED-4DB2-BD59-A6C34878D82A}">
                    <a16:rowId xmlns:a16="http://schemas.microsoft.com/office/drawing/2014/main" val="1367759588"/>
                  </a:ext>
                </a:extLst>
              </a:tr>
              <a:tr h="266733">
                <a:tc>
                  <a:txBody>
                    <a:bodyPr/>
                    <a:lstStyle/>
                    <a:p>
                      <a:pPr algn="ctr" fontAlgn="ctr"/>
                      <a:r>
                        <a:rPr lang="en-US" sz="1000" b="0" i="0" u="none" strike="noStrike">
                          <a:solidFill>
                            <a:srgbClr val="000000"/>
                          </a:solidFill>
                          <a:effectLst/>
                          <a:latin typeface="Calibri" panose="020F0502020204030204" pitchFamily="34" charset="0"/>
                        </a:rPr>
                        <a:t>NVL</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Bất</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Động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Sản</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07/04/2024</a:t>
                      </a:r>
                    </a:p>
                  </a:txBody>
                  <a:tcPr marL="5002" marR="5002" marT="5002" marB="0" anchor="ctr">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09/04/2024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18.000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22.000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16.500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15/04/2024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17.700 </a:t>
                      </a:r>
                    </a:p>
                  </a:txBody>
                  <a:tcPr marL="5002" marR="5002" marT="5002" marB="0" anchor="ctr">
                    <a:lnL>
                      <a:noFill/>
                    </a:lnL>
                    <a:lnR>
                      <a:noFill/>
                    </a:lnR>
                    <a:lnT>
                      <a:noFill/>
                    </a:lnT>
                    <a:lnB>
                      <a:noFill/>
                    </a:lnB>
                  </a:tcPr>
                </a:tc>
                <a:tc>
                  <a:txBody>
                    <a:bodyPr/>
                    <a:lstStyle/>
                    <a:p>
                      <a:pPr algn="r" fontAlgn="b"/>
                      <a:r>
                        <a:rPr lang="en-US" sz="1000" b="1" i="0" u="none" strike="noStrike">
                          <a:solidFill>
                            <a:srgbClr val="FF0000"/>
                          </a:solidFill>
                          <a:effectLst/>
                          <a:latin typeface="Calibri" panose="020F0502020204030204" pitchFamily="34" charset="0"/>
                        </a:rPr>
                        <a:t>-2%</a:t>
                      </a:r>
                    </a:p>
                  </a:txBody>
                  <a:tcPr marL="5002" marR="5002" marT="5002" marB="0" anchor="ctr">
                    <a:lnL>
                      <a:noFill/>
                    </a:lnL>
                    <a:lnR>
                      <a:noFill/>
                    </a:lnR>
                    <a:lnT>
                      <a:noFill/>
                    </a:lnT>
                    <a:lnB>
                      <a:noFill/>
                    </a:lnB>
                  </a:tcPr>
                </a:tc>
                <a:extLst>
                  <a:ext uri="{0D108BD9-81ED-4DB2-BD59-A6C34878D82A}">
                    <a16:rowId xmlns:a16="http://schemas.microsoft.com/office/drawing/2014/main" val="721262937"/>
                  </a:ext>
                </a:extLst>
              </a:tr>
              <a:tr h="266733">
                <a:tc>
                  <a:txBody>
                    <a:bodyPr/>
                    <a:lstStyle/>
                    <a:p>
                      <a:pPr algn="ctr" fontAlgn="ctr"/>
                      <a:r>
                        <a:rPr lang="en-US" sz="1000" b="0" i="0" u="none" strike="noStrike">
                          <a:solidFill>
                            <a:srgbClr val="000000"/>
                          </a:solidFill>
                          <a:effectLst/>
                          <a:latin typeface="Calibri" panose="020F0502020204030204" pitchFamily="34" charset="0"/>
                        </a:rPr>
                        <a:t>PVS</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Dầu</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Khí</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21/04/2024</a:t>
                      </a:r>
                    </a:p>
                  </a:txBody>
                  <a:tcPr marL="5002" marR="5002" marT="5002" marB="0" anchor="ctr">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23/04/2024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38.000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42.000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36.500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16/05/2024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45.600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20%</a:t>
                      </a:r>
                    </a:p>
                  </a:txBody>
                  <a:tcPr marL="5002" marR="5002" marT="5002" marB="0" anchor="ctr">
                    <a:lnL>
                      <a:noFill/>
                    </a:lnL>
                    <a:lnR>
                      <a:noFill/>
                    </a:lnR>
                    <a:lnT>
                      <a:noFill/>
                    </a:lnT>
                    <a:lnB>
                      <a:noFill/>
                    </a:lnB>
                  </a:tcPr>
                </a:tc>
                <a:extLst>
                  <a:ext uri="{0D108BD9-81ED-4DB2-BD59-A6C34878D82A}">
                    <a16:rowId xmlns:a16="http://schemas.microsoft.com/office/drawing/2014/main" val="3175861676"/>
                  </a:ext>
                </a:extLst>
              </a:tr>
              <a:tr h="266733">
                <a:tc>
                  <a:txBody>
                    <a:bodyPr/>
                    <a:lstStyle/>
                    <a:p>
                      <a:pPr algn="ctr" fontAlgn="ctr"/>
                      <a:r>
                        <a:rPr lang="en-US" sz="1000" b="0" i="0" u="none" strike="noStrike">
                          <a:solidFill>
                            <a:srgbClr val="000000"/>
                          </a:solidFill>
                          <a:effectLst/>
                          <a:latin typeface="Calibri" panose="020F0502020204030204" pitchFamily="34" charset="0"/>
                        </a:rPr>
                        <a:t>VNM</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Thực</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Phẩm</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05/05/2024</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65.000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70.000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63.200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23/05/2024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67.000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3%</a:t>
                      </a:r>
                    </a:p>
                  </a:txBody>
                  <a:tcPr marL="5002" marR="5002" marT="5002" marB="0" anchor="ctr">
                    <a:lnL>
                      <a:noFill/>
                    </a:lnL>
                    <a:lnR>
                      <a:noFill/>
                    </a:lnR>
                    <a:lnT>
                      <a:noFill/>
                    </a:lnT>
                    <a:lnB>
                      <a:noFill/>
                    </a:lnB>
                  </a:tcPr>
                </a:tc>
                <a:extLst>
                  <a:ext uri="{0D108BD9-81ED-4DB2-BD59-A6C34878D82A}">
                    <a16:rowId xmlns:a16="http://schemas.microsoft.com/office/drawing/2014/main" val="4030823093"/>
                  </a:ext>
                </a:extLst>
              </a:tr>
              <a:tr h="266733">
                <a:tc>
                  <a:txBody>
                    <a:bodyPr/>
                    <a:lstStyle/>
                    <a:p>
                      <a:pPr algn="ctr" fontAlgn="ctr"/>
                      <a:r>
                        <a:rPr lang="en-US" sz="1000" b="0" i="0" u="none" strike="noStrike">
                          <a:solidFill>
                            <a:srgbClr val="000000"/>
                          </a:solidFill>
                          <a:effectLst/>
                          <a:latin typeface="Calibri" panose="020F0502020204030204" pitchFamily="34" charset="0"/>
                        </a:rPr>
                        <a:t>SMC</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Thép</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12/05/2024</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12.500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14.000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11.300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14/06/2024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14.050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12%</a:t>
                      </a:r>
                    </a:p>
                  </a:txBody>
                  <a:tcPr marL="5002" marR="5002" marT="5002" marB="0" anchor="ctr">
                    <a:lnL>
                      <a:noFill/>
                    </a:lnL>
                    <a:lnR>
                      <a:noFill/>
                    </a:lnR>
                    <a:lnT>
                      <a:noFill/>
                    </a:lnT>
                    <a:lnB>
                      <a:noFill/>
                    </a:lnB>
                  </a:tcPr>
                </a:tc>
                <a:extLst>
                  <a:ext uri="{0D108BD9-81ED-4DB2-BD59-A6C34878D82A}">
                    <a16:rowId xmlns:a16="http://schemas.microsoft.com/office/drawing/2014/main" val="1034283664"/>
                  </a:ext>
                </a:extLst>
              </a:tr>
              <a:tr h="266733">
                <a:tc>
                  <a:txBody>
                    <a:bodyPr/>
                    <a:lstStyle/>
                    <a:p>
                      <a:pPr algn="ctr" fontAlgn="ctr"/>
                      <a:r>
                        <a:rPr lang="en-US" sz="1000" b="0" i="0" u="none" strike="noStrike">
                          <a:solidFill>
                            <a:srgbClr val="000000"/>
                          </a:solidFill>
                          <a:effectLst/>
                          <a:latin typeface="Calibri" panose="020F0502020204030204" pitchFamily="34" charset="0"/>
                        </a:rPr>
                        <a:t>DIG</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Bất</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Động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Sản</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19/05/2024</a:t>
                      </a:r>
                    </a:p>
                  </a:txBody>
                  <a:tcPr marL="5002" marR="5002" marT="5002" marB="0" anchor="ctr">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21/05/2024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29.000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32.000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27.800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24/05/2024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29.200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1%</a:t>
                      </a:r>
                    </a:p>
                  </a:txBody>
                  <a:tcPr marL="5002" marR="5002" marT="5002" marB="0" anchor="ctr">
                    <a:lnL>
                      <a:noFill/>
                    </a:lnL>
                    <a:lnR>
                      <a:noFill/>
                    </a:lnR>
                    <a:lnT>
                      <a:noFill/>
                    </a:lnT>
                    <a:lnB>
                      <a:noFill/>
                    </a:lnB>
                  </a:tcPr>
                </a:tc>
                <a:extLst>
                  <a:ext uri="{0D108BD9-81ED-4DB2-BD59-A6C34878D82A}">
                    <a16:rowId xmlns:a16="http://schemas.microsoft.com/office/drawing/2014/main" val="364631892"/>
                  </a:ext>
                </a:extLst>
              </a:tr>
              <a:tr h="266733">
                <a:tc>
                  <a:txBody>
                    <a:bodyPr/>
                    <a:lstStyle/>
                    <a:p>
                      <a:pPr algn="ctr" fontAlgn="ctr"/>
                      <a:r>
                        <a:rPr lang="en-US" sz="1000" b="0" i="0" u="none" strike="noStrike">
                          <a:solidFill>
                            <a:srgbClr val="000000"/>
                          </a:solidFill>
                          <a:effectLst/>
                          <a:latin typeface="Calibri" panose="020F0502020204030204" pitchFamily="34" charset="0"/>
                        </a:rPr>
                        <a:t>OCB</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Ngân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Hàng</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26/05/2024</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14.000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16.000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13.000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17/06/2024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15.450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10%</a:t>
                      </a:r>
                    </a:p>
                  </a:txBody>
                  <a:tcPr marL="5002" marR="5002" marT="5002" marB="0" anchor="ctr">
                    <a:lnL>
                      <a:noFill/>
                    </a:lnL>
                    <a:lnR>
                      <a:noFill/>
                    </a:lnR>
                    <a:lnT>
                      <a:noFill/>
                    </a:lnT>
                    <a:lnB>
                      <a:noFill/>
                    </a:lnB>
                  </a:tcPr>
                </a:tc>
                <a:extLst>
                  <a:ext uri="{0D108BD9-81ED-4DB2-BD59-A6C34878D82A}">
                    <a16:rowId xmlns:a16="http://schemas.microsoft.com/office/drawing/2014/main" val="1297807490"/>
                  </a:ext>
                </a:extLst>
              </a:tr>
              <a:tr h="266733">
                <a:tc>
                  <a:txBody>
                    <a:bodyPr/>
                    <a:lstStyle/>
                    <a:p>
                      <a:pPr algn="ctr" fontAlgn="ctr"/>
                      <a:r>
                        <a:rPr lang="en-US" sz="1000" b="0" i="0" u="none" strike="noStrike" dirty="0">
                          <a:solidFill>
                            <a:srgbClr val="000000"/>
                          </a:solidFill>
                          <a:effectLst/>
                          <a:latin typeface="Calibri" panose="020F0502020204030204" pitchFamily="34" charset="0"/>
                        </a:rPr>
                        <a:t>IJC</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Bất</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Động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Sản</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ctr" fontAlgn="ctr"/>
                      <a:r>
                        <a:rPr lang="en-US" sz="1000" b="0" i="0" u="none" strike="noStrike">
                          <a:solidFill>
                            <a:srgbClr val="000000"/>
                          </a:solidFill>
                          <a:effectLst/>
                          <a:latin typeface="Calibri" panose="020F0502020204030204" pitchFamily="34" charset="0"/>
                        </a:rPr>
                        <a:t>02/06/2024</a:t>
                      </a:r>
                    </a:p>
                  </a:txBody>
                  <a:tcPr marL="5002" marR="5002" marT="5002"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14.500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16.500 </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13.500 </a:t>
                      </a:r>
                    </a:p>
                  </a:txBody>
                  <a:tcPr marL="5002" marR="5002" marT="5002"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17/06/2024</a:t>
                      </a:r>
                    </a:p>
                  </a:txBody>
                  <a:tcPr marL="5002" marR="5002" marT="5002" marB="0" anchor="ctr">
                    <a:lnL>
                      <a:noFill/>
                    </a:lnL>
                    <a:lnR>
                      <a:noFill/>
                    </a:lnR>
                    <a:lnT>
                      <a:noFill/>
                    </a:lnT>
                    <a:lnB>
                      <a:noFill/>
                    </a:lnB>
                  </a:tcPr>
                </a:tc>
                <a:tc>
                  <a:txBody>
                    <a:bodyPr/>
                    <a:lstStyle/>
                    <a:p>
                      <a:pPr algn="r" fontAlgn="b"/>
                      <a:r>
                        <a:rPr lang="en-US" sz="1000" b="0" i="0" u="none" strike="noStrike" dirty="0">
                          <a:solidFill>
                            <a:srgbClr val="000000"/>
                          </a:solidFill>
                          <a:effectLst/>
                          <a:latin typeface="Calibri" panose="020F0502020204030204" pitchFamily="34" charset="0"/>
                        </a:rPr>
                        <a:t> 16.300 </a:t>
                      </a:r>
                    </a:p>
                  </a:txBody>
                  <a:tcPr marL="5002" marR="5002" marT="5002"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12%</a:t>
                      </a:r>
                    </a:p>
                  </a:txBody>
                  <a:tcPr marL="5002" marR="5002" marT="5002" marB="0" anchor="ctr">
                    <a:lnL>
                      <a:noFill/>
                    </a:lnL>
                    <a:lnR>
                      <a:noFill/>
                    </a:lnR>
                    <a:lnT>
                      <a:noFill/>
                    </a:lnT>
                    <a:lnB>
                      <a:noFill/>
                    </a:lnB>
                  </a:tcPr>
                </a:tc>
                <a:extLst>
                  <a:ext uri="{0D108BD9-81ED-4DB2-BD59-A6C34878D82A}">
                    <a16:rowId xmlns:a16="http://schemas.microsoft.com/office/drawing/2014/main" val="892647552"/>
                  </a:ext>
                </a:extLst>
              </a:tr>
              <a:tr h="266733">
                <a:tc>
                  <a:txBody>
                    <a:bodyPr/>
                    <a:lstStyle/>
                    <a:p>
                      <a:pPr algn="ctr" fontAlgn="ctr"/>
                      <a:r>
                        <a:rPr lang="en-US" sz="1000" b="0" i="0" u="none" strike="noStrike" dirty="0">
                          <a:solidFill>
                            <a:srgbClr val="000000"/>
                          </a:solidFill>
                          <a:effectLst/>
                          <a:latin typeface="Calibri" panose="020F0502020204030204" pitchFamily="34" charset="0"/>
                        </a:rPr>
                        <a:t>HAH</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ctr" fontAlgn="b"/>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Cảng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Biển</a:t>
                      </a:r>
                      <a:endParaRPr lang="en-US" sz="1000" b="0" i="0" u="none" strike="noStrike" dirty="0">
                        <a:solidFill>
                          <a:srgbClr val="000000"/>
                        </a:solidFill>
                        <a:effectLst/>
                        <a:latin typeface="Calibri" panose="020F0502020204030204" pitchFamily="34" charset="0"/>
                      </a:endParaRP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09/06/2024</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ctr" fontAlgn="b"/>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r>
                        <a:rPr lang="en-US" sz="1000" b="0" i="0" u="none" strike="noStrike" dirty="0">
                          <a:solidFill>
                            <a:srgbClr val="000000"/>
                          </a:solidFill>
                          <a:effectLst/>
                          <a:latin typeface="Calibri" panose="020F0502020204030204" pitchFamily="34" charset="0"/>
                        </a:rPr>
                        <a:t> </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44.000 </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50.000 </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41.000 </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17/06/2024</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50.600 </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1" i="0" u="none" strike="noStrike" dirty="0">
                          <a:solidFill>
                            <a:srgbClr val="00B050"/>
                          </a:solidFill>
                          <a:effectLst/>
                          <a:latin typeface="Calibri" panose="020F0502020204030204" pitchFamily="34" charset="0"/>
                        </a:rPr>
                        <a:t>15%</a:t>
                      </a:r>
                    </a:p>
                  </a:txBody>
                  <a:tcPr marL="5002" marR="5002" marT="5002" marB="0" anchor="ctr">
                    <a:lnL>
                      <a:noFill/>
                    </a:lnL>
                    <a:lnR>
                      <a:noFill/>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1370711875"/>
                  </a:ext>
                </a:extLst>
              </a:tr>
              <a:tr h="266733">
                <a:tc>
                  <a:txBody>
                    <a:bodyPr/>
                    <a:lstStyle/>
                    <a:p>
                      <a:pPr algn="ctr" fontAlgn="b"/>
                      <a:r>
                        <a:rPr lang="en-US" sz="1000" b="0" i="0" u="none" strike="noStrike" dirty="0">
                          <a:solidFill>
                            <a:schemeClr val="tx1"/>
                          </a:solidFill>
                          <a:effectLst/>
                          <a:latin typeface="Calibri" panose="020F0502020204030204" pitchFamily="34" charset="0"/>
                        </a:rPr>
                        <a:t>DPG</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err="1">
                          <a:solidFill>
                            <a:schemeClr val="tx1"/>
                          </a:solidFill>
                          <a:effectLst/>
                          <a:latin typeface="Calibri" panose="020F0502020204030204" pitchFamily="34" charset="0"/>
                        </a:rPr>
                        <a:t>Bất</a:t>
                      </a:r>
                      <a:r>
                        <a:rPr lang="en-US" sz="1000" b="0" i="0" u="none" strike="noStrike" dirty="0">
                          <a:solidFill>
                            <a:schemeClr val="tx1"/>
                          </a:solidFill>
                          <a:effectLst/>
                          <a:latin typeface="Calibri" panose="020F0502020204030204" pitchFamily="34" charset="0"/>
                        </a:rPr>
                        <a:t> </a:t>
                      </a:r>
                      <a:r>
                        <a:rPr lang="en-US" sz="1000" b="0" i="0" u="none" strike="noStrike" dirty="0" err="1">
                          <a:solidFill>
                            <a:schemeClr val="tx1"/>
                          </a:solidFill>
                          <a:effectLst/>
                          <a:latin typeface="Calibri" panose="020F0502020204030204" pitchFamily="34" charset="0"/>
                        </a:rPr>
                        <a:t>động</a:t>
                      </a:r>
                      <a:r>
                        <a:rPr lang="en-US" sz="1000" b="0" i="0" u="none" strike="noStrike" dirty="0">
                          <a:solidFill>
                            <a:schemeClr val="tx1"/>
                          </a:solidFill>
                          <a:effectLst/>
                          <a:latin typeface="Calibri" panose="020F0502020204030204" pitchFamily="34" charset="0"/>
                        </a:rPr>
                        <a:t> </a:t>
                      </a:r>
                      <a:r>
                        <a:rPr lang="en-US" sz="1000" b="0" i="0" u="none" strike="noStrike" dirty="0" err="1">
                          <a:solidFill>
                            <a:schemeClr val="tx1"/>
                          </a:solidFill>
                          <a:effectLst/>
                          <a:latin typeface="Calibri" panose="020F0502020204030204" pitchFamily="34" charset="0"/>
                        </a:rPr>
                        <a:t>sản</a:t>
                      </a:r>
                      <a:endParaRPr lang="en-US" sz="1000" b="0" i="0" u="none" strike="noStrike" dirty="0">
                        <a:solidFill>
                          <a:schemeClr val="tx1"/>
                        </a:solidFill>
                        <a:effectLst/>
                        <a:latin typeface="Calibri" panose="020F0502020204030204" pitchFamily="34" charset="0"/>
                      </a:endParaRP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b"/>
                      <a:r>
                        <a:rPr lang="en-US" sz="1000" b="0" i="0" u="none" strike="noStrike" dirty="0">
                          <a:solidFill>
                            <a:schemeClr val="tx1"/>
                          </a:solidFill>
                          <a:effectLst/>
                          <a:latin typeface="Calibri" panose="020F0502020204030204" pitchFamily="34" charset="0"/>
                        </a:rPr>
                        <a:t>21/06/2024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b"/>
                      <a:r>
                        <a:rPr lang="en-US" sz="1000" b="0" i="0" u="none" strike="noStrike" dirty="0">
                          <a:solidFill>
                            <a:schemeClr val="tx1"/>
                          </a:solidFill>
                          <a:effectLst/>
                          <a:latin typeface="Calibri" panose="020F0502020204030204" pitchFamily="34" charset="0"/>
                        </a:rPr>
                        <a:t>24/06/2024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chemeClr val="tx1"/>
                          </a:solidFill>
                          <a:effectLst/>
                          <a:latin typeface="Calibri" panose="020F0502020204030204" pitchFamily="34" charset="0"/>
                        </a:rPr>
                        <a:t>58.000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chemeClr val="tx1"/>
                          </a:solidFill>
                          <a:effectLst/>
                          <a:latin typeface="Calibri" panose="020F0502020204030204" pitchFamily="34" charset="0"/>
                        </a:rPr>
                        <a:t>71.000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chemeClr val="tx1"/>
                          </a:solidFill>
                          <a:effectLst/>
                          <a:latin typeface="Calibri" panose="020F0502020204030204" pitchFamily="34" charset="0"/>
                        </a:rPr>
                        <a:t>52.000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b"/>
                      <a:r>
                        <a:rPr lang="en-US" sz="1000" b="0" i="0" u="none" strike="noStrike" dirty="0">
                          <a:solidFill>
                            <a:schemeClr val="tx1"/>
                          </a:solidFill>
                          <a:effectLst/>
                          <a:latin typeface="Calibri" panose="020F0502020204030204" pitchFamily="34" charset="0"/>
                        </a:rPr>
                        <a:t>23/07/2024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chemeClr val="tx1"/>
                          </a:solidFill>
                          <a:effectLst/>
                          <a:latin typeface="Calibri" panose="020F0502020204030204" pitchFamily="34" charset="0"/>
                        </a:rPr>
                        <a:t>52.000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1" i="0" u="none" strike="noStrike" dirty="0">
                          <a:solidFill>
                            <a:srgbClr val="FF0000"/>
                          </a:solidFill>
                          <a:effectLst/>
                          <a:latin typeface="Calibri" panose="020F0502020204030204" pitchFamily="34" charset="0"/>
                        </a:rPr>
                        <a:t>-10%</a:t>
                      </a:r>
                    </a:p>
                  </a:txBody>
                  <a:tcPr marL="5002" marR="5002" marT="5002" marB="0" anchor="ctr">
                    <a:lnL>
                      <a:noFill/>
                    </a:lnL>
                    <a:lnR>
                      <a:noFill/>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1476339171"/>
                  </a:ext>
                </a:extLst>
              </a:tr>
              <a:tr h="266733">
                <a:tc>
                  <a:txBody>
                    <a:bodyPr/>
                    <a:lstStyle/>
                    <a:p>
                      <a:pPr algn="ctr" fontAlgn="ctr"/>
                      <a:r>
                        <a:rPr lang="en-US" sz="1000" b="0" i="0" u="none" strike="noStrike" dirty="0">
                          <a:solidFill>
                            <a:srgbClr val="000000"/>
                          </a:solidFill>
                          <a:effectLst/>
                          <a:latin typeface="Calibri" panose="020F0502020204030204" pitchFamily="34" charset="0"/>
                        </a:rPr>
                        <a:t>MSH</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ctr" fontAlgn="b"/>
                      <a:r>
                        <a:rPr lang="en-US" sz="1000" b="0" i="0" u="none" strike="noStrike" dirty="0" err="1">
                          <a:solidFill>
                            <a:srgbClr val="000000"/>
                          </a:solidFill>
                          <a:effectLst/>
                          <a:latin typeface="Calibri" panose="020F0502020204030204" pitchFamily="34" charset="0"/>
                        </a:rPr>
                        <a:t>Dệt</a:t>
                      </a:r>
                      <a:r>
                        <a:rPr lang="en-US" sz="1000" b="0" i="0" u="none" strike="noStrike" dirty="0">
                          <a:solidFill>
                            <a:srgbClr val="000000"/>
                          </a:solidFill>
                          <a:effectLst/>
                          <a:latin typeface="Calibri" panose="020F0502020204030204" pitchFamily="34" charset="0"/>
                        </a:rPr>
                        <a:t> may</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29/06/2024</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ctr" fontAlgn="b"/>
                      <a:r>
                        <a:rPr lang="en-US" sz="1000" b="0" i="0" u="none" strike="noStrike" dirty="0">
                          <a:solidFill>
                            <a:srgbClr val="000000"/>
                          </a:solidFill>
                          <a:effectLst/>
                          <a:latin typeface="Calibri" panose="020F0502020204030204" pitchFamily="34" charset="0"/>
                        </a:rPr>
                        <a:t>18/07/2024</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46.000</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54.000</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41.000</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21/08/2024</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50.800</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1" i="0" u="none" strike="noStrike" dirty="0">
                          <a:solidFill>
                            <a:srgbClr val="00B050"/>
                          </a:solidFill>
                          <a:effectLst/>
                          <a:latin typeface="Calibri" panose="020F0502020204030204" pitchFamily="34" charset="0"/>
                        </a:rPr>
                        <a:t>10%</a:t>
                      </a:r>
                    </a:p>
                  </a:txBody>
                  <a:tcPr marL="5002" marR="5002" marT="5002" marB="0" anchor="ctr">
                    <a:lnL>
                      <a:noFill/>
                    </a:lnL>
                    <a:lnR>
                      <a:noFill/>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3477226546"/>
                  </a:ext>
                </a:extLst>
              </a:tr>
              <a:tr h="266733">
                <a:tc>
                  <a:txBody>
                    <a:bodyPr/>
                    <a:lstStyle/>
                    <a:p>
                      <a:pPr algn="ctr" fontAlgn="ctr"/>
                      <a:r>
                        <a:rPr lang="en-US" sz="1000" b="0" i="0" u="none" strike="noStrike" dirty="0">
                          <a:solidFill>
                            <a:schemeClr val="tx1"/>
                          </a:solidFill>
                          <a:effectLst/>
                          <a:latin typeface="Calibri" panose="020F0502020204030204" pitchFamily="34" charset="0"/>
                        </a:rPr>
                        <a:t>TCM</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err="1">
                          <a:solidFill>
                            <a:schemeClr val="tx1"/>
                          </a:solidFill>
                          <a:effectLst/>
                          <a:latin typeface="Calibri" panose="020F0502020204030204" pitchFamily="34" charset="0"/>
                        </a:rPr>
                        <a:t>Dệt</a:t>
                      </a:r>
                      <a:r>
                        <a:rPr lang="en-US" sz="1000" b="0" i="0" u="none" strike="noStrike" dirty="0">
                          <a:solidFill>
                            <a:schemeClr val="tx1"/>
                          </a:solidFill>
                          <a:effectLst/>
                          <a:latin typeface="Calibri" panose="020F0502020204030204" pitchFamily="34" charset="0"/>
                        </a:rPr>
                        <a:t> may</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a:solidFill>
                            <a:schemeClr val="tx1"/>
                          </a:solidFill>
                          <a:effectLst/>
                          <a:latin typeface="Calibri" panose="020F0502020204030204" pitchFamily="34" charset="0"/>
                        </a:rPr>
                        <a:t>08/07/2024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a:solidFill>
                            <a:schemeClr val="tx1"/>
                          </a:solidFill>
                          <a:effectLst/>
                          <a:latin typeface="Calibri" panose="020F0502020204030204" pitchFamily="34" charset="0"/>
                        </a:rPr>
                        <a:t>10/07/2024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53.000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60.000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48.000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02/08/2024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rgbClr val="000000"/>
                          </a:solidFill>
                          <a:effectLst/>
                          <a:latin typeface="Calibri" panose="020F0502020204030204" pitchFamily="34" charset="0"/>
                        </a:rPr>
                        <a:t>48.000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1" i="0" u="none" strike="noStrike" dirty="0">
                          <a:solidFill>
                            <a:srgbClr val="FF0000"/>
                          </a:solidFill>
                          <a:effectLst/>
                          <a:latin typeface="Calibri" panose="020F0502020204030204" pitchFamily="34" charset="0"/>
                        </a:rPr>
                        <a:t>-9%</a:t>
                      </a:r>
                    </a:p>
                  </a:txBody>
                  <a:tcPr marL="5002" marR="5002" marT="5002" marB="0" anchor="ctr">
                    <a:lnL>
                      <a:noFill/>
                    </a:lnL>
                    <a:lnR>
                      <a:noFill/>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1685822575"/>
                  </a:ext>
                </a:extLst>
              </a:tr>
              <a:tr h="266733">
                <a:tc>
                  <a:txBody>
                    <a:bodyPr/>
                    <a:lstStyle/>
                    <a:p>
                      <a:pPr algn="ctr" fontAlgn="ctr"/>
                      <a:r>
                        <a:rPr lang="en-US" sz="1000" b="0" i="0" u="none" strike="noStrike" dirty="0">
                          <a:solidFill>
                            <a:schemeClr val="tx1"/>
                          </a:solidFill>
                          <a:effectLst/>
                          <a:latin typeface="Calibri" panose="020F0502020204030204" pitchFamily="34" charset="0"/>
                        </a:rPr>
                        <a:t>HAH</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err="1">
                          <a:solidFill>
                            <a:schemeClr val="tx1"/>
                          </a:solidFill>
                          <a:effectLst/>
                          <a:latin typeface="Calibri" panose="020F0502020204030204" pitchFamily="34" charset="0"/>
                        </a:rPr>
                        <a:t>Cảng</a:t>
                      </a:r>
                      <a:r>
                        <a:rPr lang="en-US" sz="1000" b="0" i="0" u="none" strike="noStrike" dirty="0">
                          <a:solidFill>
                            <a:schemeClr val="tx1"/>
                          </a:solidFill>
                          <a:effectLst/>
                          <a:latin typeface="Calibri" panose="020F0502020204030204" pitchFamily="34" charset="0"/>
                        </a:rPr>
                        <a:t> </a:t>
                      </a:r>
                      <a:r>
                        <a:rPr lang="en-US" sz="1000" b="0" i="0" u="none" strike="noStrike" dirty="0" err="1">
                          <a:solidFill>
                            <a:schemeClr val="tx1"/>
                          </a:solidFill>
                          <a:effectLst/>
                          <a:latin typeface="Calibri" panose="020F0502020204030204" pitchFamily="34" charset="0"/>
                        </a:rPr>
                        <a:t>biển</a:t>
                      </a:r>
                      <a:endParaRPr lang="en-US" sz="1000" b="0" i="0" u="none" strike="noStrike" dirty="0">
                        <a:solidFill>
                          <a:schemeClr val="tx1"/>
                        </a:solidFill>
                        <a:effectLst/>
                        <a:latin typeface="Calibri" panose="020F0502020204030204" pitchFamily="34" charset="0"/>
                      </a:endParaRP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chemeClr val="tx1"/>
                          </a:solidFill>
                          <a:effectLst/>
                          <a:latin typeface="Calibri" panose="020F0502020204030204" pitchFamily="34" charset="0"/>
                        </a:rPr>
                        <a:t>15/07/2024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chemeClr val="tx1"/>
                          </a:solidFill>
                          <a:effectLst/>
                          <a:latin typeface="Calibri" panose="020F0502020204030204" pitchFamily="34" charset="0"/>
                        </a:rPr>
                        <a:t>16/07/2024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44.500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50.000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40.000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chemeClr val="tx1"/>
                          </a:solidFill>
                          <a:effectLst/>
                          <a:latin typeface="Calibri" panose="020F0502020204030204" pitchFamily="34" charset="0"/>
                        </a:rPr>
                        <a:t>01/08/2024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40.000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1" i="0" u="none" strike="noStrike" dirty="0">
                          <a:solidFill>
                            <a:srgbClr val="FF0000"/>
                          </a:solidFill>
                          <a:effectLst/>
                          <a:latin typeface="Calibri" panose="020F0502020204030204" pitchFamily="34" charset="0"/>
                        </a:rPr>
                        <a:t>-10%</a:t>
                      </a:r>
                    </a:p>
                  </a:txBody>
                  <a:tcPr marL="6350" marR="6350" marT="6350" marB="0" anchor="ctr">
                    <a:lnL>
                      <a:noFill/>
                    </a:lnL>
                    <a:lnR>
                      <a:noFill/>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3491907550"/>
                  </a:ext>
                </a:extLst>
              </a:tr>
              <a:tr h="266733">
                <a:tc>
                  <a:txBody>
                    <a:bodyPr/>
                    <a:lstStyle/>
                    <a:p>
                      <a:pPr algn="ctr" fontAlgn="ctr"/>
                      <a:r>
                        <a:rPr lang="en-US" sz="1000" b="0" i="0" u="none" strike="noStrike" dirty="0">
                          <a:solidFill>
                            <a:schemeClr val="tx1"/>
                          </a:solidFill>
                          <a:effectLst/>
                          <a:latin typeface="Calibri" panose="020F0502020204030204" pitchFamily="34" charset="0"/>
                        </a:rPr>
                        <a:t>NLG</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err="1">
                          <a:solidFill>
                            <a:schemeClr val="tx1"/>
                          </a:solidFill>
                          <a:effectLst/>
                          <a:latin typeface="Calibri" panose="020F0502020204030204" pitchFamily="34" charset="0"/>
                        </a:rPr>
                        <a:t>Bất</a:t>
                      </a:r>
                      <a:r>
                        <a:rPr lang="en-US" sz="1000" b="0" i="0" u="none" strike="noStrike" dirty="0">
                          <a:solidFill>
                            <a:schemeClr val="tx1"/>
                          </a:solidFill>
                          <a:effectLst/>
                          <a:latin typeface="Calibri" panose="020F0502020204030204" pitchFamily="34" charset="0"/>
                        </a:rPr>
                        <a:t> </a:t>
                      </a:r>
                      <a:r>
                        <a:rPr lang="en-US" sz="1000" b="0" i="0" u="none" strike="noStrike" dirty="0" err="1">
                          <a:solidFill>
                            <a:schemeClr val="tx1"/>
                          </a:solidFill>
                          <a:effectLst/>
                          <a:latin typeface="Calibri" panose="020F0502020204030204" pitchFamily="34" charset="0"/>
                        </a:rPr>
                        <a:t>động</a:t>
                      </a:r>
                      <a:r>
                        <a:rPr lang="en-US" sz="1000" b="0" i="0" u="none" strike="noStrike" dirty="0">
                          <a:solidFill>
                            <a:schemeClr val="tx1"/>
                          </a:solidFill>
                          <a:effectLst/>
                          <a:latin typeface="Calibri" panose="020F0502020204030204" pitchFamily="34" charset="0"/>
                        </a:rPr>
                        <a:t> </a:t>
                      </a:r>
                      <a:r>
                        <a:rPr lang="en-US" sz="1000" b="0" i="0" u="none" strike="noStrike" dirty="0" err="1">
                          <a:solidFill>
                            <a:schemeClr val="tx1"/>
                          </a:solidFill>
                          <a:effectLst/>
                          <a:latin typeface="Calibri" panose="020F0502020204030204" pitchFamily="34" charset="0"/>
                        </a:rPr>
                        <a:t>sản</a:t>
                      </a:r>
                      <a:endParaRPr lang="en-US" sz="1000" b="0" i="0" u="none" strike="noStrike" dirty="0">
                        <a:solidFill>
                          <a:schemeClr val="tx1"/>
                        </a:solidFill>
                        <a:effectLst/>
                        <a:latin typeface="Calibri" panose="020F0502020204030204" pitchFamily="34" charset="0"/>
                      </a:endParaRP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chemeClr val="tx1"/>
                          </a:solidFill>
                          <a:effectLst/>
                          <a:latin typeface="Calibri" panose="020F0502020204030204" pitchFamily="34" charset="0"/>
                        </a:rPr>
                        <a:t>28/07/2024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chemeClr val="tx1"/>
                          </a:solidFill>
                          <a:effectLst/>
                          <a:latin typeface="Calibri" panose="020F0502020204030204" pitchFamily="34" charset="0"/>
                        </a:rPr>
                        <a:t>30/07/2024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42.100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47.000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40.000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chemeClr val="tx1"/>
                          </a:solidFill>
                          <a:effectLst/>
                          <a:latin typeface="Calibri" panose="020F0502020204030204" pitchFamily="34" charset="0"/>
                        </a:rPr>
                        <a:t>01/08/2024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40.000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1" i="0" u="none" strike="noStrike" dirty="0">
                          <a:solidFill>
                            <a:srgbClr val="FF0000"/>
                          </a:solidFill>
                          <a:effectLst/>
                          <a:latin typeface="Calibri" panose="020F0502020204030204" pitchFamily="34" charset="0"/>
                        </a:rPr>
                        <a:t>-5%</a:t>
                      </a:r>
                    </a:p>
                  </a:txBody>
                  <a:tcPr marL="6350" marR="6350" marT="6350" marB="0" anchor="ctr">
                    <a:lnL>
                      <a:noFill/>
                    </a:lnL>
                    <a:lnR>
                      <a:noFill/>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4036792510"/>
                  </a:ext>
                </a:extLst>
              </a:tr>
              <a:tr h="266733">
                <a:tc>
                  <a:txBody>
                    <a:bodyPr/>
                    <a:lstStyle/>
                    <a:p>
                      <a:pPr algn="ctr" fontAlgn="ctr"/>
                      <a:r>
                        <a:rPr lang="en-US" sz="1000" b="0" i="0" u="none" strike="noStrike" dirty="0">
                          <a:solidFill>
                            <a:schemeClr val="tx1"/>
                          </a:solidFill>
                          <a:effectLst/>
                          <a:latin typeface="Calibri" panose="020F0502020204030204" pitchFamily="34" charset="0"/>
                        </a:rPr>
                        <a:t>PNJ</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a:solidFill>
                            <a:schemeClr val="tx1"/>
                          </a:solidFill>
                          <a:effectLst/>
                          <a:latin typeface="Calibri" panose="020F0502020204030204" pitchFamily="34" charset="0"/>
                        </a:rPr>
                        <a:t>Bán lẻ</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a:solidFill>
                            <a:schemeClr val="tx1"/>
                          </a:solidFill>
                          <a:effectLst/>
                          <a:latin typeface="Calibri" panose="020F0502020204030204" pitchFamily="34" charset="0"/>
                        </a:rPr>
                        <a:t>04/08/2024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a:solidFill>
                            <a:schemeClr val="tx1"/>
                          </a:solidFill>
                          <a:effectLst/>
                          <a:latin typeface="Calibri" panose="020F0502020204030204" pitchFamily="34" charset="0"/>
                        </a:rPr>
                        <a:t>05/08/2024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96.000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106.000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90.000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chemeClr val="tx1"/>
                          </a:solidFill>
                          <a:effectLst/>
                          <a:latin typeface="Calibri" panose="020F0502020204030204" pitchFamily="34" charset="0"/>
                        </a:rPr>
                        <a:t>26/08/2024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102.600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1" i="0" u="none" strike="noStrike" dirty="0">
                          <a:solidFill>
                            <a:srgbClr val="00B050"/>
                          </a:solidFill>
                          <a:effectLst/>
                          <a:latin typeface="Calibri" panose="020F0502020204030204" pitchFamily="34" charset="0"/>
                        </a:rPr>
                        <a:t>7%</a:t>
                      </a:r>
                    </a:p>
                  </a:txBody>
                  <a:tcPr marL="6350" marR="6350" marT="6350" marB="0" anchor="ctr">
                    <a:lnL>
                      <a:noFill/>
                    </a:lnL>
                    <a:lnR>
                      <a:noFill/>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1397313668"/>
                  </a:ext>
                </a:extLst>
              </a:tr>
              <a:tr h="266733">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MWG</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Bán </a:t>
                      </a:r>
                      <a:r>
                        <a:rPr lang="en-US" sz="10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lẻ</a:t>
                      </a:r>
                      <a:endPar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11/08/2024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Không</a:t>
                      </a:r>
                      <a:r>
                        <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khớp</a:t>
                      </a:r>
                      <a:endParaRPr lang="en-US" sz="10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64.000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72.000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58.000</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10/09/2024</a:t>
                      </a:r>
                    </a:p>
                  </a:txBody>
                  <a:tcPr marL="6350" marR="6350" marT="6350" marB="0" anchor="ctr">
                    <a:lnL>
                      <a:noFill/>
                    </a:lnL>
                    <a:lnR>
                      <a:noFill/>
                    </a:lnR>
                    <a:lnT>
                      <a:noFill/>
                    </a:lnT>
                    <a:lnB w="6350" cap="flat" cmpd="sng" algn="ctr">
                      <a:noFill/>
                      <a:prstDash val="solid"/>
                      <a:round/>
                      <a:headEnd type="none" w="med" len="med"/>
                      <a:tailEnd type="none" w="med" len="med"/>
                    </a:lnB>
                  </a:tcPr>
                </a:tc>
                <a:tc>
                  <a:txBody>
                    <a:bodyPr/>
                    <a:lstStyle/>
                    <a:p>
                      <a:pPr algn="r" fontAlgn="b"/>
                      <a:r>
                        <a:rPr lang="en-US" sz="1000" b="0" i="0" u="none" strike="noStrike" dirty="0">
                          <a:solidFill>
                            <a:schemeClr val="tx1"/>
                          </a:solidFill>
                          <a:effectLst/>
                          <a:latin typeface="Calibri" panose="020F0502020204030204" pitchFamily="34" charset="0"/>
                        </a:rPr>
                        <a:t>67.800</a:t>
                      </a:r>
                    </a:p>
                  </a:txBody>
                  <a:tcPr marL="5002" marR="5002" marT="5002" marB="0" anchor="ctr">
                    <a:lnL>
                      <a:noFill/>
                    </a:lnL>
                    <a:lnR>
                      <a:noFill/>
                    </a:lnR>
                    <a:lnT>
                      <a:noFill/>
                    </a:lnT>
                    <a:lnB w="6350" cap="flat" cmpd="sng" algn="ctr">
                      <a:noFill/>
                      <a:prstDash val="solid"/>
                      <a:round/>
                      <a:headEnd type="none" w="med" len="med"/>
                      <a:tailEnd type="none" w="med" len="med"/>
                    </a:lnB>
                  </a:tcPr>
                </a:tc>
                <a:tc>
                  <a:txBody>
                    <a:bodyPr/>
                    <a:lstStyle/>
                    <a:p>
                      <a:pPr algn="r" fontAlgn="ctr"/>
                      <a:r>
                        <a:rPr lang="en-US" sz="1000" b="1" i="0" u="none" strike="noStrike" dirty="0">
                          <a:solidFill>
                            <a:srgbClr val="00B050"/>
                          </a:solidFill>
                          <a:effectLst/>
                          <a:latin typeface="Calibri" panose="020F0502020204030204" pitchFamily="34" charset="0"/>
                        </a:rPr>
                        <a:t>6%</a:t>
                      </a:r>
                    </a:p>
                  </a:txBody>
                  <a:tcPr marL="6350" marR="6350" marT="6350" marB="0" anchor="ctr">
                    <a:lnL>
                      <a:noFill/>
                    </a:lnL>
                    <a:lnR>
                      <a:noFill/>
                    </a:lnR>
                    <a:lnT>
                      <a:noFill/>
                    </a:lnT>
                    <a:lnB w="6350" cap="flat" cmpd="sng" algn="ctr">
                      <a:noFill/>
                      <a:prstDash val="solid"/>
                      <a:round/>
                      <a:headEnd type="none" w="med" len="med"/>
                      <a:tailEnd type="none" w="med" len="med"/>
                    </a:lnB>
                  </a:tcPr>
                </a:tc>
                <a:extLst>
                  <a:ext uri="{0D108BD9-81ED-4DB2-BD59-A6C34878D82A}">
                    <a16:rowId xmlns:a16="http://schemas.microsoft.com/office/drawing/2014/main" val="295027087"/>
                  </a:ext>
                </a:extLst>
              </a:tr>
            </a:tbl>
          </a:graphicData>
        </a:graphic>
      </p:graphicFrame>
      <p:sp>
        <p:nvSpPr>
          <p:cNvPr id="10" name="Title 21">
            <a:extLst>
              <a:ext uri="{FF2B5EF4-FFF2-40B4-BE49-F238E27FC236}">
                <a16:creationId xmlns:a16="http://schemas.microsoft.com/office/drawing/2014/main" id="{B6848E83-58B0-46CB-B2B2-F6C39B49530D}"/>
              </a:ext>
            </a:extLst>
          </p:cNvPr>
          <p:cNvSpPr txBox="1">
            <a:spLocks/>
          </p:cNvSpPr>
          <p:nvPr/>
        </p:nvSpPr>
        <p:spPr>
          <a:xfrm>
            <a:off x="432048" y="426617"/>
            <a:ext cx="3406141" cy="276999"/>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dirty="0"/>
              <a:t>DAILY RECAP</a:t>
            </a:r>
          </a:p>
        </p:txBody>
      </p:sp>
    </p:spTree>
    <p:extLst>
      <p:ext uri="{BB962C8B-B14F-4D97-AF65-F5344CB8AC3E}">
        <p14:creationId xmlns:p14="http://schemas.microsoft.com/office/powerpoint/2010/main" val="1197625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310F48-3D65-475B-85E3-E3AB174B0EF8}"/>
              </a:ext>
            </a:extLst>
          </p:cNvPr>
          <p:cNvSpPr>
            <a:spLocks noGrp="1"/>
          </p:cNvSpPr>
          <p:nvPr>
            <p:ph type="ftr" sz="quarter" idx="5"/>
          </p:nvPr>
        </p:nvSpPr>
        <p:spPr/>
        <p:txBody>
          <a:bodyPr/>
          <a:lstStyle/>
          <a:p>
            <a:r>
              <a:rPr lang="en-US"/>
              <a:t>www.eves.com.vn</a:t>
            </a:r>
            <a:endParaRPr lang="en-US" dirty="0"/>
          </a:p>
        </p:txBody>
      </p:sp>
      <p:sp>
        <p:nvSpPr>
          <p:cNvPr id="3" name="Slide Number Placeholder 2">
            <a:extLst>
              <a:ext uri="{FF2B5EF4-FFF2-40B4-BE49-F238E27FC236}">
                <a16:creationId xmlns:a16="http://schemas.microsoft.com/office/drawing/2014/main" id="{3E36B9D6-08D5-4D69-86CD-4015C6BBE558}"/>
              </a:ext>
            </a:extLst>
          </p:cNvPr>
          <p:cNvSpPr>
            <a:spLocks noGrp="1"/>
          </p:cNvSpPr>
          <p:nvPr>
            <p:ph type="sldNum" sz="quarter" idx="7"/>
          </p:nvPr>
        </p:nvSpPr>
        <p:spPr/>
        <p:txBody>
          <a:bodyPr/>
          <a:lstStyle/>
          <a:p>
            <a:r>
              <a:rPr lang="en-US" dirty="0"/>
              <a:t>Trang 7</a:t>
            </a:r>
          </a:p>
        </p:txBody>
      </p:sp>
      <p:grpSp>
        <p:nvGrpSpPr>
          <p:cNvPr id="6" name="Group 5">
            <a:extLst>
              <a:ext uri="{FF2B5EF4-FFF2-40B4-BE49-F238E27FC236}">
                <a16:creationId xmlns:a16="http://schemas.microsoft.com/office/drawing/2014/main" id="{B3434229-2873-46DC-A210-AC2FC7B9E4EE}"/>
              </a:ext>
            </a:extLst>
          </p:cNvPr>
          <p:cNvGrpSpPr/>
          <p:nvPr/>
        </p:nvGrpSpPr>
        <p:grpSpPr>
          <a:xfrm>
            <a:off x="388620" y="990600"/>
            <a:ext cx="6840000" cy="275430"/>
            <a:chOff x="4574880" y="1663714"/>
            <a:chExt cx="2749530" cy="269492"/>
          </a:xfrm>
        </p:grpSpPr>
        <p:pic>
          <p:nvPicPr>
            <p:cNvPr id="7" name="Picture 6">
              <a:extLst>
                <a:ext uri="{FF2B5EF4-FFF2-40B4-BE49-F238E27FC236}">
                  <a16:creationId xmlns:a16="http://schemas.microsoft.com/office/drawing/2014/main" id="{03D745DA-AA5B-4428-BB5C-6DA0581A8625}"/>
                </a:ext>
              </a:extLst>
            </p:cNvPr>
            <p:cNvPicPr/>
            <p:nvPr/>
          </p:nvPicPr>
          <p:blipFill rotWithShape="1">
            <a:blip r:embed="rId2"/>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07FC0962-7FAC-4D0A-B0EB-AD55554EB8D7}"/>
                </a:ext>
              </a:extLst>
            </p:cNvPr>
            <p:cNvSpPr txBox="1"/>
            <p:nvPr/>
          </p:nvSpPr>
          <p:spPr>
            <a:xfrm>
              <a:off x="4580495" y="1668372"/>
              <a:ext cx="1602420" cy="246221"/>
            </a:xfrm>
            <a:prstGeom prst="rect">
              <a:avLst/>
            </a:prstGeom>
            <a:noFill/>
          </p:spPr>
          <p:txBody>
            <a:bodyPr wrap="square" rtlCol="0">
              <a:spAutoFit/>
            </a:bodyPr>
            <a:lstStyle/>
            <a:p>
              <a:r>
                <a:rPr lang="en-US" sz="1000" b="1" dirty="0">
                  <a:solidFill>
                    <a:schemeClr val="bg1"/>
                  </a:solidFill>
                  <a:latin typeface="+mj-lt"/>
                </a:rPr>
                <a:t>DANH MỤC CỔ PHIẾU KHUYẾN NGHỊ </a:t>
              </a:r>
              <a:endParaRPr lang="vi-VN" sz="1000" b="1" dirty="0">
                <a:solidFill>
                  <a:schemeClr val="bg1"/>
                </a:solidFill>
                <a:latin typeface="+mj-lt"/>
              </a:endParaRPr>
            </a:p>
          </p:txBody>
        </p:sp>
      </p:grpSp>
      <p:graphicFrame>
        <p:nvGraphicFramePr>
          <p:cNvPr id="9" name="Table 8">
            <a:extLst>
              <a:ext uri="{FF2B5EF4-FFF2-40B4-BE49-F238E27FC236}">
                <a16:creationId xmlns:a16="http://schemas.microsoft.com/office/drawing/2014/main" id="{15AC2877-E25A-4FC4-99DF-F02AADA26859}"/>
              </a:ext>
            </a:extLst>
          </p:cNvPr>
          <p:cNvGraphicFramePr>
            <a:graphicFrameLocks noGrp="1"/>
          </p:cNvGraphicFramePr>
          <p:nvPr>
            <p:extLst>
              <p:ext uri="{D42A27DB-BD31-4B8C-83A1-F6EECF244321}">
                <p14:modId xmlns:p14="http://schemas.microsoft.com/office/powerpoint/2010/main" val="223043"/>
              </p:ext>
            </p:extLst>
          </p:nvPr>
        </p:nvGraphicFramePr>
        <p:xfrm>
          <a:off x="388938" y="1371600"/>
          <a:ext cx="6839682" cy="4686134"/>
        </p:xfrm>
        <a:graphic>
          <a:graphicData uri="http://schemas.openxmlformats.org/drawingml/2006/table">
            <a:tbl>
              <a:tblPr/>
              <a:tblGrid>
                <a:gridCol w="438910">
                  <a:extLst>
                    <a:ext uri="{9D8B030D-6E8A-4147-A177-3AD203B41FA5}">
                      <a16:colId xmlns:a16="http://schemas.microsoft.com/office/drawing/2014/main" val="1746017352"/>
                    </a:ext>
                  </a:extLst>
                </a:gridCol>
                <a:gridCol w="1042411">
                  <a:extLst>
                    <a:ext uri="{9D8B030D-6E8A-4147-A177-3AD203B41FA5}">
                      <a16:colId xmlns:a16="http://schemas.microsoft.com/office/drawing/2014/main" val="832604883"/>
                    </a:ext>
                  </a:extLst>
                </a:gridCol>
                <a:gridCol w="1042411">
                  <a:extLst>
                    <a:ext uri="{9D8B030D-6E8A-4147-A177-3AD203B41FA5}">
                      <a16:colId xmlns:a16="http://schemas.microsoft.com/office/drawing/2014/main" val="3418266674"/>
                    </a:ext>
                  </a:extLst>
                </a:gridCol>
                <a:gridCol w="1042411">
                  <a:extLst>
                    <a:ext uri="{9D8B030D-6E8A-4147-A177-3AD203B41FA5}">
                      <a16:colId xmlns:a16="http://schemas.microsoft.com/office/drawing/2014/main" val="842208015"/>
                    </a:ext>
                  </a:extLst>
                </a:gridCol>
                <a:gridCol w="566927">
                  <a:extLst>
                    <a:ext uri="{9D8B030D-6E8A-4147-A177-3AD203B41FA5}">
                      <a16:colId xmlns:a16="http://schemas.microsoft.com/office/drawing/2014/main" val="101804007"/>
                    </a:ext>
                  </a:extLst>
                </a:gridCol>
                <a:gridCol w="512062">
                  <a:extLst>
                    <a:ext uri="{9D8B030D-6E8A-4147-A177-3AD203B41FA5}">
                      <a16:colId xmlns:a16="http://schemas.microsoft.com/office/drawing/2014/main" val="1686590934"/>
                    </a:ext>
                  </a:extLst>
                </a:gridCol>
                <a:gridCol w="521206">
                  <a:extLst>
                    <a:ext uri="{9D8B030D-6E8A-4147-A177-3AD203B41FA5}">
                      <a16:colId xmlns:a16="http://schemas.microsoft.com/office/drawing/2014/main" val="619281090"/>
                    </a:ext>
                  </a:extLst>
                </a:gridCol>
                <a:gridCol w="722372">
                  <a:extLst>
                    <a:ext uri="{9D8B030D-6E8A-4147-A177-3AD203B41FA5}">
                      <a16:colId xmlns:a16="http://schemas.microsoft.com/office/drawing/2014/main" val="2766225981"/>
                    </a:ext>
                  </a:extLst>
                </a:gridCol>
                <a:gridCol w="512062">
                  <a:extLst>
                    <a:ext uri="{9D8B030D-6E8A-4147-A177-3AD203B41FA5}">
                      <a16:colId xmlns:a16="http://schemas.microsoft.com/office/drawing/2014/main" val="2599696142"/>
                    </a:ext>
                  </a:extLst>
                </a:gridCol>
                <a:gridCol w="438910">
                  <a:extLst>
                    <a:ext uri="{9D8B030D-6E8A-4147-A177-3AD203B41FA5}">
                      <a16:colId xmlns:a16="http://schemas.microsoft.com/office/drawing/2014/main" val="1150294471"/>
                    </a:ext>
                  </a:extLst>
                </a:gridCol>
              </a:tblGrid>
              <a:tr h="418406">
                <a:tc>
                  <a:txBody>
                    <a:bodyPr/>
                    <a:lstStyle/>
                    <a:p>
                      <a:pPr algn="ctr" fontAlgn="b"/>
                      <a:r>
                        <a:rPr lang="en-US" sz="1000" b="1" i="0" u="none" strike="noStrike" dirty="0" err="1">
                          <a:solidFill>
                            <a:srgbClr val="4C2683"/>
                          </a:solidFill>
                          <a:effectLst/>
                          <a:latin typeface="Calibri" panose="020F0502020204030204" pitchFamily="34" charset="0"/>
                        </a:rPr>
                        <a:t>Mã</a:t>
                      </a:r>
                      <a:r>
                        <a:rPr lang="en-US" sz="1000" b="1" i="0" u="none" strike="noStrike" dirty="0">
                          <a:solidFill>
                            <a:srgbClr val="4C2683"/>
                          </a:solidFill>
                          <a:effectLst/>
                          <a:latin typeface="Calibri" panose="020F0502020204030204" pitchFamily="34" charset="0"/>
                        </a:rPr>
                        <a:t> CP</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Ngành</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Thời</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điểm</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khuyến</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nghị</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Thời</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điểm</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mua</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Giá</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mua</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vào</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a:solidFill>
                            <a:srgbClr val="4C2683"/>
                          </a:solidFill>
                          <a:effectLst/>
                          <a:latin typeface="Calibri" panose="020F0502020204030204" pitchFamily="34" charset="0"/>
                        </a:rPr>
                        <a:t>Target</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Vùng</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cắt</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lỗ</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Thời</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điểm</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bán</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Giá</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bán</a:t>
                      </a:r>
                      <a:r>
                        <a:rPr lang="en-US" sz="1000" b="1" i="0" u="none" strike="noStrike" dirty="0">
                          <a:solidFill>
                            <a:srgbClr val="4C2683"/>
                          </a:solidFill>
                          <a:effectLst/>
                          <a:latin typeface="Calibri" panose="020F0502020204030204" pitchFamily="34" charset="0"/>
                        </a:rPr>
                        <a:t> ra</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Lợi</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nhuận</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014392010"/>
                  </a:ext>
                </a:extLst>
              </a:tr>
              <a:tr h="266733">
                <a:tc>
                  <a:txBody>
                    <a:bodyPr/>
                    <a:lstStyle/>
                    <a:p>
                      <a:pPr algn="ctr" fontAlgn="ctr"/>
                      <a:r>
                        <a:rPr lang="en-US" sz="1000" b="0" i="0" u="none" strike="noStrike" dirty="0">
                          <a:solidFill>
                            <a:schemeClr val="tx1"/>
                          </a:solidFill>
                          <a:effectLst/>
                          <a:latin typeface="Calibri" panose="020F0502020204030204" pitchFamily="34" charset="0"/>
                        </a:rPr>
                        <a:t>VHC</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dirty="0" err="1">
                          <a:solidFill>
                            <a:schemeClr val="tx1"/>
                          </a:solidFill>
                          <a:effectLst/>
                          <a:latin typeface="Calibri" panose="020F0502020204030204" pitchFamily="34" charset="0"/>
                        </a:rPr>
                        <a:t>Thủy</a:t>
                      </a:r>
                      <a:r>
                        <a:rPr lang="en-US" sz="1000" b="0" i="0" u="none" strike="noStrike" dirty="0">
                          <a:solidFill>
                            <a:schemeClr val="tx1"/>
                          </a:solidFill>
                          <a:effectLst/>
                          <a:latin typeface="Calibri" panose="020F0502020204030204" pitchFamily="34" charset="0"/>
                        </a:rPr>
                        <a:t> </a:t>
                      </a:r>
                      <a:r>
                        <a:rPr lang="en-US" sz="1000" b="0" i="0" u="none" strike="noStrike" dirty="0" err="1">
                          <a:solidFill>
                            <a:schemeClr val="tx1"/>
                          </a:solidFill>
                          <a:effectLst/>
                          <a:latin typeface="Calibri" panose="020F0502020204030204" pitchFamily="34" charset="0"/>
                        </a:rPr>
                        <a:t>sản</a:t>
                      </a:r>
                      <a:endParaRPr lang="en-US" sz="1000" b="0" i="0" u="none" strike="noStrike" dirty="0">
                        <a:solidFill>
                          <a:schemeClr val="tx1"/>
                        </a:solidFill>
                        <a:effectLst/>
                        <a:latin typeface="Calibri" panose="020F0502020204030204" pitchFamily="34" charset="0"/>
                      </a:endParaRP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dirty="0">
                          <a:solidFill>
                            <a:schemeClr val="tx1"/>
                          </a:solidFill>
                          <a:effectLst/>
                          <a:latin typeface="Calibri" panose="020F0502020204030204" pitchFamily="34" charset="0"/>
                        </a:rPr>
                        <a:t>25/08/2024</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dirty="0">
                          <a:solidFill>
                            <a:schemeClr val="tx1"/>
                          </a:solidFill>
                          <a:effectLst/>
                          <a:latin typeface="Calibri" panose="020F0502020204030204" pitchFamily="34" charset="0"/>
                        </a:rPr>
                        <a:t>26/08/2024</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74.000</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82.000</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dirty="0">
                          <a:solidFill>
                            <a:schemeClr val="tx1"/>
                          </a:solidFill>
                          <a:effectLst/>
                          <a:latin typeface="Calibri" panose="020F0502020204030204" pitchFamily="34" charset="0"/>
                        </a:rPr>
                        <a:t>69.500</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dirty="0">
                          <a:solidFill>
                            <a:srgbClr val="000000"/>
                          </a:solidFill>
                          <a:effectLst/>
                          <a:latin typeface="Calibri" panose="020F0502020204030204" pitchFamily="34" charset="0"/>
                        </a:rPr>
                        <a:t>16/09/2024</a:t>
                      </a:r>
                    </a:p>
                  </a:txBody>
                  <a:tcPr marL="5002" marR="5002" marT="5002"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69.500</a:t>
                      </a:r>
                    </a:p>
                  </a:txBody>
                  <a:tcPr marL="5002" marR="5002" marT="5002"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b"/>
                      <a:r>
                        <a:rPr lang="en-US" sz="1000" b="1" i="0" u="none" strike="noStrike" dirty="0">
                          <a:solidFill>
                            <a:srgbClr val="FF0000"/>
                          </a:solidFill>
                          <a:effectLst/>
                          <a:latin typeface="Calibri" panose="020F0502020204030204" pitchFamily="34" charset="0"/>
                        </a:rPr>
                        <a:t>-6%</a:t>
                      </a:r>
                    </a:p>
                  </a:txBody>
                  <a:tcPr marL="5002" marR="5002" marT="5002"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014385938"/>
                  </a:ext>
                </a:extLst>
              </a:tr>
              <a:tr h="266733">
                <a:tc>
                  <a:txBody>
                    <a:bodyPr/>
                    <a:lstStyle/>
                    <a:p>
                      <a:pPr algn="ctr" fontAlgn="ctr"/>
                      <a:r>
                        <a:rPr lang="en-US" sz="1000" b="0" i="0" u="none" strike="noStrike" dirty="0">
                          <a:solidFill>
                            <a:schemeClr val="tx1"/>
                          </a:solidFill>
                          <a:effectLst/>
                          <a:latin typeface="Calibri" panose="020F0502020204030204" pitchFamily="34" charset="0"/>
                        </a:rPr>
                        <a:t>BMP</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err="1">
                          <a:solidFill>
                            <a:schemeClr val="tx1"/>
                          </a:solidFill>
                          <a:effectLst/>
                          <a:latin typeface="Calibri" panose="020F0502020204030204" pitchFamily="34" charset="0"/>
                        </a:rPr>
                        <a:t>Nhựa</a:t>
                      </a:r>
                      <a:endParaRPr lang="en-US" sz="1000" b="0" i="0" u="none" strike="noStrike" dirty="0">
                        <a:solidFill>
                          <a:schemeClr val="tx1"/>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dirty="0">
                          <a:solidFill>
                            <a:schemeClr val="tx1"/>
                          </a:solidFill>
                          <a:effectLst/>
                          <a:latin typeface="Calibri" panose="020F0502020204030204" pitchFamily="34" charset="0"/>
                        </a:rPr>
                        <a:t>18/08/2024</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dirty="0" err="1">
                          <a:solidFill>
                            <a:schemeClr val="tx1"/>
                          </a:solidFill>
                          <a:effectLst/>
                          <a:latin typeface="Calibri" panose="020F0502020204030204" pitchFamily="34" charset="0"/>
                        </a:rPr>
                        <a:t>Không</a:t>
                      </a:r>
                      <a:r>
                        <a:rPr lang="en-US" sz="1000" b="0" i="0" u="none" strike="noStrike" dirty="0">
                          <a:solidFill>
                            <a:schemeClr val="tx1"/>
                          </a:solidFill>
                          <a:effectLst/>
                          <a:latin typeface="Calibri" panose="020F0502020204030204" pitchFamily="34" charset="0"/>
                        </a:rPr>
                        <a:t> </a:t>
                      </a:r>
                      <a:r>
                        <a:rPr lang="en-US" sz="1000" b="0" i="0" u="none" strike="noStrike" dirty="0" err="1">
                          <a:solidFill>
                            <a:schemeClr val="tx1"/>
                          </a:solidFill>
                          <a:effectLst/>
                          <a:latin typeface="Calibri" panose="020F0502020204030204" pitchFamily="34" charset="0"/>
                        </a:rPr>
                        <a:t>khớp</a:t>
                      </a:r>
                      <a:endParaRPr lang="en-US" sz="1000" b="0" i="0" u="none" strike="noStrike" dirty="0">
                        <a:solidFill>
                          <a:schemeClr val="tx1"/>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100.000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110.000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96.000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rgbClr val="000000"/>
                          </a:solidFill>
                          <a:effectLst/>
                          <a:latin typeface="Calibri" panose="020F0502020204030204" pitchFamily="34" charset="0"/>
                        </a:rPr>
                        <a:t>24/09/2024</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rgbClr val="000000"/>
                          </a:solidFill>
                          <a:effectLst/>
                          <a:latin typeface="Calibri" panose="020F0502020204030204" pitchFamily="34" charset="0"/>
                        </a:rPr>
                        <a:t>124.500</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dirty="0">
                          <a:solidFill>
                            <a:srgbClr val="00B050"/>
                          </a:solidFill>
                          <a:effectLst/>
                          <a:latin typeface="Calibri" panose="020F0502020204030204" pitchFamily="34" charset="0"/>
                        </a:rPr>
                        <a:t>25%</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1106790"/>
                  </a:ext>
                </a:extLst>
              </a:tr>
              <a:tr h="266733">
                <a:tc>
                  <a:txBody>
                    <a:bodyPr/>
                    <a:lstStyle/>
                    <a:p>
                      <a:pPr algn="ctr" fontAlgn="ctr"/>
                      <a:r>
                        <a:rPr lang="en-US" sz="1000" b="0" i="0" u="none" strike="noStrike" dirty="0">
                          <a:solidFill>
                            <a:srgbClr val="000000"/>
                          </a:solidFill>
                          <a:effectLst/>
                          <a:latin typeface="Calibri" panose="020F0502020204030204" pitchFamily="34" charset="0"/>
                        </a:rPr>
                        <a:t>NTL</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Bất</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động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sản</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09/09/2024</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10/09/2024</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21.500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24.000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20.500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solidFill>
                            <a:srgbClr val="000000"/>
                          </a:solidFill>
                          <a:effectLst/>
                          <a:latin typeface="Calibri" panose="020F0502020204030204" pitchFamily="34" charset="0"/>
                        </a:rPr>
                        <a:t>25/09/2024</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solidFill>
                            <a:srgbClr val="000000"/>
                          </a:solidFill>
                          <a:effectLst/>
                          <a:latin typeface="Calibri" panose="020F0502020204030204" pitchFamily="34" charset="0"/>
                        </a:rPr>
                        <a:t>21.900</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dirty="0">
                          <a:solidFill>
                            <a:srgbClr val="00B050"/>
                          </a:solidFill>
                          <a:effectLst/>
                          <a:latin typeface="Calibri" panose="020F0502020204030204" pitchFamily="34" charset="0"/>
                        </a:rPr>
                        <a:t>2%</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29509759"/>
                  </a:ext>
                </a:extLst>
              </a:tr>
              <a:tr h="266733">
                <a:tc>
                  <a:txBody>
                    <a:bodyPr/>
                    <a:lstStyle/>
                    <a:p>
                      <a:pPr algn="ctr" fontAlgn="ctr"/>
                      <a:r>
                        <a:rPr lang="en-US" sz="1000" b="0" i="0" u="none" strike="noStrike" dirty="0">
                          <a:solidFill>
                            <a:srgbClr val="000000"/>
                          </a:solidFill>
                          <a:effectLst/>
                          <a:latin typeface="Calibri" panose="020F0502020204030204" pitchFamily="34" charset="0"/>
                        </a:rPr>
                        <a:t>FTS</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Chứng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khoán</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15/09/2024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16/09/2024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43.500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48.500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40.000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a:solidFill>
                            <a:srgbClr val="000000"/>
                          </a:solidFill>
                          <a:effectLst/>
                          <a:latin typeface="Calibri" panose="020F0502020204030204" pitchFamily="34" charset="0"/>
                        </a:rPr>
                        <a:t>26/09/2024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dirty="0">
                          <a:solidFill>
                            <a:schemeClr val="tx1"/>
                          </a:solidFill>
                          <a:effectLst/>
                          <a:latin typeface="Calibri" panose="020F0502020204030204" pitchFamily="34" charset="0"/>
                        </a:rPr>
                        <a:t>45.300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00B050"/>
                          </a:solidFill>
                          <a:effectLst/>
                          <a:latin typeface="Calibri" panose="020F0502020204030204" pitchFamily="34" charset="0"/>
                        </a:rPr>
                        <a:t>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782690669"/>
                  </a:ext>
                </a:extLst>
              </a:tr>
              <a:tr h="266733">
                <a:tc>
                  <a:txBody>
                    <a:bodyPr/>
                    <a:lstStyle/>
                    <a:p>
                      <a:pPr algn="ctr" fontAlgn="ctr"/>
                      <a:r>
                        <a:rPr lang="en-US" sz="1000" b="0" i="0" u="none" strike="noStrike" dirty="0">
                          <a:solidFill>
                            <a:srgbClr val="000000"/>
                          </a:solidFill>
                          <a:effectLst/>
                          <a:latin typeface="Calibri" panose="020F0502020204030204" pitchFamily="34" charset="0"/>
                        </a:rPr>
                        <a:t>PVP</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Vận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tải</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01/09/2024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04/09/2024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17.200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19.500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a:solidFill>
                            <a:srgbClr val="000000"/>
                          </a:solidFill>
                          <a:effectLst/>
                          <a:latin typeface="Calibri" panose="020F0502020204030204" pitchFamily="34" charset="0"/>
                        </a:rPr>
                        <a:t>04/10/2024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dirty="0">
                          <a:solidFill>
                            <a:schemeClr val="tx1"/>
                          </a:solidFill>
                          <a:effectLst/>
                          <a:latin typeface="Calibri" panose="020F0502020204030204" pitchFamily="34" charset="0"/>
                        </a:rPr>
                        <a:t>16.000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FF0000"/>
                          </a:solidFill>
                          <a:effectLst/>
                          <a:latin typeface="Calibri" panose="020F0502020204030204" pitchFamily="34" charset="0"/>
                        </a:rPr>
                        <a:t>-8%</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717189944"/>
                  </a:ext>
                </a:extLst>
              </a:tr>
              <a:tr h="266733">
                <a:tc>
                  <a:txBody>
                    <a:bodyPr/>
                    <a:lstStyle/>
                    <a:p>
                      <a:pPr algn="ctr" fontAlgn="ctr"/>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GMD</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Cảng</a:t>
                      </a:r>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u="none" strike="noStrike"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biển</a:t>
                      </a:r>
                      <a:endPar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21/07/2024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22/07/2024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78.200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87.000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72.000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a:solidFill>
                            <a:srgbClr val="000000"/>
                          </a:solidFill>
                          <a:effectLst/>
                          <a:latin typeface="Calibri" panose="020F0502020204030204" pitchFamily="34" charset="0"/>
                        </a:rPr>
                        <a:t>18/10/2024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72.000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-8%</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076548432"/>
                  </a:ext>
                </a:extLst>
              </a:tr>
              <a:tr h="266733">
                <a:tc>
                  <a:txBody>
                    <a:bodyPr/>
                    <a:lstStyle/>
                    <a:p>
                      <a:pPr algn="ctr" fontAlgn="ctr"/>
                      <a:r>
                        <a:rPr lang="en-US" sz="1000" b="0" i="0" u="none" strike="noStrike" dirty="0">
                          <a:solidFill>
                            <a:srgbClr val="000000"/>
                          </a:solidFill>
                          <a:effectLst/>
                          <a:latin typeface="Calibri" panose="020F0502020204030204" pitchFamily="34" charset="0"/>
                        </a:rPr>
                        <a:t>HCM</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Chứng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khoán</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06/10/2024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17/10/2024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30.000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32.000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29.000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a:solidFill>
                            <a:srgbClr val="000000"/>
                          </a:solidFill>
                          <a:effectLst/>
                          <a:latin typeface="Calibri" panose="020F0502020204030204" pitchFamily="34" charset="0"/>
                        </a:rPr>
                        <a:t>23/10/2024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29.000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-3%</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970699855"/>
                  </a:ext>
                </a:extLst>
              </a:tr>
              <a:tr h="266733">
                <a:tc>
                  <a:txBody>
                    <a:bodyPr/>
                    <a:lstStyle/>
                    <a:p>
                      <a:pPr algn="ctr" fontAlgn="ctr"/>
                      <a:r>
                        <a:rPr lang="en-US" sz="1000" b="0" i="0" u="none" strike="noStrike" dirty="0">
                          <a:solidFill>
                            <a:srgbClr val="000000"/>
                          </a:solidFill>
                          <a:effectLst/>
                          <a:latin typeface="Calibri" panose="020F0502020204030204" pitchFamily="34" charset="0"/>
                        </a:rPr>
                        <a:t>LPB</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Ngân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Hàng</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22/09/2024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31.000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34.000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29.000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a:solidFill>
                            <a:srgbClr val="000000"/>
                          </a:solidFill>
                          <a:effectLst/>
                          <a:latin typeface="Calibri" panose="020F0502020204030204" pitchFamily="34" charset="0"/>
                        </a:rPr>
                        <a:t>04/11/2024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32.350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504202622"/>
                  </a:ext>
                </a:extLst>
              </a:tr>
              <a:tr h="266733">
                <a:tc>
                  <a:txBody>
                    <a:bodyPr/>
                    <a:lstStyle/>
                    <a:p>
                      <a:pPr algn="ctr" fontAlgn="ctr"/>
                      <a:r>
                        <a:rPr lang="en-US" sz="1000" b="0" i="0" u="none" strike="noStrike" dirty="0">
                          <a:solidFill>
                            <a:srgbClr val="000000"/>
                          </a:solidFill>
                          <a:effectLst/>
                          <a:latin typeface="Calibri" panose="020F0502020204030204" pitchFamily="34" charset="0"/>
                        </a:rPr>
                        <a:t>OCB</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Ngân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Hàng</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29/09/2024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02/10/2024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11.900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13.000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11.000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Calibri" panose="020F0502020204030204" pitchFamily="34" charset="0"/>
                        </a:rPr>
                        <a:t>04/11/2024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11.000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-8%</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737727035"/>
                  </a:ext>
                </a:extLst>
              </a:tr>
              <a:tr h="266733">
                <a:tc>
                  <a:txBody>
                    <a:bodyPr/>
                    <a:lstStyle/>
                    <a:p>
                      <a:pPr algn="ctr" fontAlgn="ctr"/>
                      <a:r>
                        <a:rPr lang="en-US" sz="1000" b="0" i="0" u="none" strike="noStrike" dirty="0">
                          <a:solidFill>
                            <a:srgbClr val="000000"/>
                          </a:solidFill>
                          <a:effectLst/>
                          <a:latin typeface="Calibri" panose="020F0502020204030204" pitchFamily="34" charset="0"/>
                        </a:rPr>
                        <a:t>PET</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a:solidFill>
                            <a:srgbClr val="000000"/>
                          </a:solidFill>
                          <a:effectLst/>
                          <a:latin typeface="Calibri" panose="020F0502020204030204" pitchFamily="34" charset="0"/>
                        </a:rPr>
                        <a:t>Bán </a:t>
                      </a:r>
                      <a:r>
                        <a:rPr lang="en-US" sz="1000" b="0" i="0" u="none" strike="noStrike" dirty="0" err="1">
                          <a:solidFill>
                            <a:srgbClr val="000000"/>
                          </a:solidFill>
                          <a:effectLst/>
                          <a:latin typeface="Calibri" panose="020F0502020204030204" pitchFamily="34" charset="0"/>
                        </a:rPr>
                        <a:t>Lẻ</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13/10/2024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ctr" defTabSz="914400" eaLnBrk="1" fontAlgn="ctr"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Calibri" panose="020F0502020204030204" pitchFamily="34" charset="0"/>
                        </a:rPr>
                        <a:t>15/10/2024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27.000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29.500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25.500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Calibri" panose="020F0502020204030204" pitchFamily="34" charset="0"/>
                        </a:rPr>
                        <a:t>15/11/2024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dirty="0">
                          <a:solidFill>
                            <a:schemeClr val="tx1"/>
                          </a:solidFill>
                          <a:effectLst/>
                          <a:latin typeface="Calibri" panose="020F0502020204030204" pitchFamily="34" charset="0"/>
                        </a:rPr>
                        <a:t>25.500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-6%</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787590610"/>
                  </a:ext>
                </a:extLst>
              </a:tr>
              <a:tr h="266733">
                <a:tc>
                  <a:txBody>
                    <a:bodyPr/>
                    <a:lstStyle/>
                    <a:p>
                      <a:pPr algn="ctr" fontAlgn="ctr"/>
                      <a:r>
                        <a:rPr lang="en-US" sz="1000" b="0" i="0" u="none" strike="noStrike" dirty="0">
                          <a:solidFill>
                            <a:srgbClr val="000000"/>
                          </a:solidFill>
                          <a:effectLst/>
                          <a:latin typeface="Calibri" panose="020F0502020204030204" pitchFamily="34" charset="0"/>
                        </a:rPr>
                        <a:t>BVS</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Chứng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Khoán</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10/11/2024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11/11/2024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41.300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45.000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38.000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Calibri" panose="020F0502020204030204" pitchFamily="34" charset="0"/>
                        </a:rPr>
                        <a:t>15/11/2024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38.000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-8%</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688941278"/>
                  </a:ext>
                </a:extLst>
              </a:tr>
              <a:tr h="266733">
                <a:tc>
                  <a:txBody>
                    <a:bodyPr/>
                    <a:lstStyle/>
                    <a:p>
                      <a:pPr algn="ctr" fontAlgn="ctr"/>
                      <a:r>
                        <a:rPr lang="en-US" sz="1000" b="0" i="0" u="none" strike="noStrike" dirty="0">
                          <a:solidFill>
                            <a:srgbClr val="000000"/>
                          </a:solidFill>
                          <a:effectLst/>
                          <a:latin typeface="Calibri" panose="020F0502020204030204" pitchFamily="34" charset="0"/>
                        </a:rPr>
                        <a:t>HDG</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Bất</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Động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Sản</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03/11/2024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18/11/2024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27.000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29.500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25.500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a:solidFill>
                            <a:schemeClr val="tx1"/>
                          </a:solidFill>
                          <a:effectLst/>
                          <a:latin typeface="Calibri" panose="020F0502020204030204" pitchFamily="34" charset="0"/>
                        </a:rPr>
                        <a:t>26/11/2024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dirty="0">
                          <a:solidFill>
                            <a:schemeClr val="tx1"/>
                          </a:solidFill>
                          <a:effectLst/>
                          <a:latin typeface="Calibri" panose="020F0502020204030204" pitchFamily="34" charset="0"/>
                        </a:rPr>
                        <a:t>28.550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00B050"/>
                          </a:solidFill>
                          <a:effectLst/>
                          <a:latin typeface="Calibri" panose="020F0502020204030204" pitchFamily="34" charset="0"/>
                        </a:rPr>
                        <a:t>6%</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268049117"/>
                  </a:ext>
                </a:extLst>
              </a:tr>
              <a:tr h="266733">
                <a:tc>
                  <a:txBody>
                    <a:bodyPr/>
                    <a:lstStyle/>
                    <a:p>
                      <a:pPr algn="ctr" fontAlgn="ctr"/>
                      <a:r>
                        <a:rPr lang="en-US" sz="1000" b="0" i="0" u="none" strike="noStrike" dirty="0">
                          <a:solidFill>
                            <a:srgbClr val="000000"/>
                          </a:solidFill>
                          <a:effectLst/>
                          <a:latin typeface="Calibri" panose="020F0502020204030204" pitchFamily="34" charset="0"/>
                        </a:rPr>
                        <a:t>VGI</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Viễn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thông</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27/10/2024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64.000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70.500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61.000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a:solidFill>
                            <a:schemeClr val="tx1"/>
                          </a:solidFill>
                          <a:effectLst/>
                          <a:latin typeface="Calibri" panose="020F0502020204030204" pitchFamily="34" charset="0"/>
                        </a:rPr>
                        <a:t>05/12/2024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dirty="0">
                          <a:solidFill>
                            <a:schemeClr val="tx1"/>
                          </a:solidFill>
                          <a:effectLst/>
                          <a:latin typeface="Calibri" panose="020F0502020204030204" pitchFamily="34" charset="0"/>
                        </a:rPr>
                        <a:t>88.200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00B050"/>
                          </a:solidFill>
                          <a:effectLst/>
                          <a:latin typeface="Calibri" panose="020F0502020204030204" pitchFamily="34" charset="0"/>
                        </a:rPr>
                        <a:t>38%</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54831688"/>
                  </a:ext>
                </a:extLst>
              </a:tr>
              <a:tr h="266733">
                <a:tc>
                  <a:txBody>
                    <a:bodyPr/>
                    <a:lstStyle/>
                    <a:p>
                      <a:pPr algn="ctr" fontAlgn="ctr"/>
                      <a:r>
                        <a:rPr lang="en-US" sz="1000" b="0" i="0" u="none" strike="noStrike" dirty="0">
                          <a:solidFill>
                            <a:srgbClr val="000000"/>
                          </a:solidFill>
                          <a:effectLst/>
                          <a:latin typeface="Calibri" panose="020F0502020204030204" pitchFamily="34" charset="0"/>
                        </a:rPr>
                        <a:t>TTA</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Điện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lực</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09/12/2024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err="1">
                          <a:solidFill>
                            <a:srgbClr val="000000"/>
                          </a:solidFill>
                          <a:effectLst/>
                          <a:latin typeface="Calibri" panose="020F0502020204030204" pitchFamily="34" charset="0"/>
                        </a:rPr>
                        <a:t>Không</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khớp</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11.600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12.600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10.500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a:solidFill>
                            <a:schemeClr val="tx1"/>
                          </a:solidFill>
                          <a:effectLst/>
                          <a:latin typeface="Calibri" panose="020F0502020204030204" pitchFamily="34" charset="0"/>
                        </a:rPr>
                        <a:t>18/12/2024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dirty="0">
                          <a:solidFill>
                            <a:schemeClr val="tx1"/>
                          </a:solidFill>
                          <a:effectLst/>
                          <a:latin typeface="Calibri" panose="020F0502020204030204" pitchFamily="34" charset="0"/>
                        </a:rPr>
                        <a:t>13.100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00B050"/>
                          </a:solidFill>
                          <a:effectLst/>
                          <a:latin typeface="Calibri" panose="020F0502020204030204" pitchFamily="34" charset="0"/>
                        </a:rPr>
                        <a:t>13%</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71811137"/>
                  </a:ext>
                </a:extLst>
              </a:tr>
              <a:tr h="266733">
                <a:tc>
                  <a:txBody>
                    <a:bodyPr/>
                    <a:lstStyle/>
                    <a:p>
                      <a:pPr algn="ctr" fontAlgn="ctr"/>
                      <a:r>
                        <a:rPr lang="en-US" sz="1000" b="0" i="0" u="none" strike="noStrike" dirty="0">
                          <a:solidFill>
                            <a:srgbClr val="000000"/>
                          </a:solidFill>
                          <a:effectLst/>
                          <a:latin typeface="Calibri" panose="020F0502020204030204" pitchFamily="34" charset="0"/>
                        </a:rPr>
                        <a:t>PVP</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Vận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tải</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15/12/2024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16/12/2024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16.800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18.500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16.000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a:solidFill>
                            <a:schemeClr val="tx1"/>
                          </a:solidFill>
                          <a:effectLst/>
                          <a:latin typeface="Calibri" panose="020F0502020204030204" pitchFamily="34" charset="0"/>
                        </a:rPr>
                        <a:t>24/12/2024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dirty="0">
                          <a:solidFill>
                            <a:schemeClr val="tx1"/>
                          </a:solidFill>
                          <a:effectLst/>
                          <a:latin typeface="Calibri" panose="020F0502020204030204" pitchFamily="34" charset="0"/>
                        </a:rPr>
                        <a:t>17.700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00B050"/>
                          </a:solidFill>
                          <a:effectLst/>
                          <a:latin typeface="Calibri" panose="020F0502020204030204" pitchFamily="34" charset="0"/>
                        </a:rPr>
                        <a:t>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704783722"/>
                  </a:ext>
                </a:extLst>
              </a:tr>
              <a:tr h="266733">
                <a:tc>
                  <a:txBody>
                    <a:bodyPr/>
                    <a:lstStyle/>
                    <a:p>
                      <a:pPr algn="ctr" fontAlgn="ctr"/>
                      <a:r>
                        <a:rPr lang="en-US" sz="1000" b="0" i="0" u="none" strike="noStrike" dirty="0">
                          <a:solidFill>
                            <a:srgbClr val="000000"/>
                          </a:solidFill>
                          <a:effectLst/>
                          <a:latin typeface="Calibri" panose="020F0502020204030204" pitchFamily="34" charset="0"/>
                        </a:rPr>
                        <a:t>BFC</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err="1">
                          <a:solidFill>
                            <a:srgbClr val="000000"/>
                          </a:solidFill>
                          <a:effectLst/>
                          <a:latin typeface="Calibri" panose="020F0502020204030204" pitchFamily="34" charset="0"/>
                        </a:rPr>
                        <a:t>Hóa</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chất</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24/11/2024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dirty="0">
                          <a:solidFill>
                            <a:srgbClr val="000000"/>
                          </a:solidFill>
                          <a:effectLst/>
                          <a:latin typeface="Calibri" panose="020F0502020204030204" pitchFamily="34" charset="0"/>
                        </a:rPr>
                        <a:t>27/11/2024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39.000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42.000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dirty="0">
                          <a:solidFill>
                            <a:schemeClr val="tx1"/>
                          </a:solidFill>
                          <a:effectLst/>
                          <a:latin typeface="Calibri" panose="020F0502020204030204" pitchFamily="34" charset="0"/>
                        </a:rPr>
                        <a:t>36.000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dirty="0">
                          <a:solidFill>
                            <a:schemeClr val="tx1"/>
                          </a:solidFill>
                          <a:effectLst/>
                          <a:latin typeface="Calibri" panose="020F0502020204030204" pitchFamily="34" charset="0"/>
                        </a:rPr>
                        <a:t>25/12/2024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dirty="0">
                          <a:solidFill>
                            <a:schemeClr val="tx1"/>
                          </a:solidFill>
                          <a:effectLst/>
                          <a:latin typeface="Calibri" panose="020F0502020204030204" pitchFamily="34" charset="0"/>
                        </a:rPr>
                        <a:t>40.500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dirty="0">
                          <a:solidFill>
                            <a:srgbClr val="00B050"/>
                          </a:solidFill>
                          <a:effectLst/>
                          <a:latin typeface="Calibri" panose="020F0502020204030204" pitchFamily="34" charset="0"/>
                        </a:rPr>
                        <a:t>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247762164"/>
                  </a:ext>
                </a:extLst>
              </a:tr>
            </a:tbl>
          </a:graphicData>
        </a:graphic>
      </p:graphicFrame>
      <p:sp>
        <p:nvSpPr>
          <p:cNvPr id="10" name="Title 21">
            <a:extLst>
              <a:ext uri="{FF2B5EF4-FFF2-40B4-BE49-F238E27FC236}">
                <a16:creationId xmlns:a16="http://schemas.microsoft.com/office/drawing/2014/main" id="{B6848E83-58B0-46CB-B2B2-F6C39B49530D}"/>
              </a:ext>
            </a:extLst>
          </p:cNvPr>
          <p:cNvSpPr txBox="1">
            <a:spLocks/>
          </p:cNvSpPr>
          <p:nvPr/>
        </p:nvSpPr>
        <p:spPr>
          <a:xfrm>
            <a:off x="432048" y="426617"/>
            <a:ext cx="3406141" cy="276999"/>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dirty="0"/>
              <a:t>DAILY RECAP</a:t>
            </a:r>
          </a:p>
        </p:txBody>
      </p:sp>
      <p:grpSp>
        <p:nvGrpSpPr>
          <p:cNvPr id="4" name="Group 3">
            <a:extLst>
              <a:ext uri="{FF2B5EF4-FFF2-40B4-BE49-F238E27FC236}">
                <a16:creationId xmlns:a16="http://schemas.microsoft.com/office/drawing/2014/main" id="{6985BDB8-A33F-34F3-F8CC-9933A48C9938}"/>
              </a:ext>
            </a:extLst>
          </p:cNvPr>
          <p:cNvGrpSpPr/>
          <p:nvPr/>
        </p:nvGrpSpPr>
        <p:grpSpPr>
          <a:xfrm>
            <a:off x="381000" y="6231308"/>
            <a:ext cx="6840000" cy="275430"/>
            <a:chOff x="4574880" y="1663714"/>
            <a:chExt cx="2749530" cy="269492"/>
          </a:xfrm>
        </p:grpSpPr>
        <p:pic>
          <p:nvPicPr>
            <p:cNvPr id="5" name="Picture 4">
              <a:extLst>
                <a:ext uri="{FF2B5EF4-FFF2-40B4-BE49-F238E27FC236}">
                  <a16:creationId xmlns:a16="http://schemas.microsoft.com/office/drawing/2014/main" id="{BA395689-4F2D-03F8-96F8-CE50EC4AB566}"/>
                </a:ext>
              </a:extLst>
            </p:cNvPr>
            <p:cNvPicPr/>
            <p:nvPr/>
          </p:nvPicPr>
          <p:blipFill rotWithShape="1">
            <a:blip r:embed="rId2"/>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11" name="TextBox 10">
              <a:extLst>
                <a:ext uri="{FF2B5EF4-FFF2-40B4-BE49-F238E27FC236}">
                  <a16:creationId xmlns:a16="http://schemas.microsoft.com/office/drawing/2014/main" id="{A5DF6A0A-7F35-F6A1-88EB-787BA40FBA82}"/>
                </a:ext>
              </a:extLst>
            </p:cNvPr>
            <p:cNvSpPr txBox="1"/>
            <p:nvPr/>
          </p:nvSpPr>
          <p:spPr>
            <a:xfrm>
              <a:off x="4580495" y="1668372"/>
              <a:ext cx="1602420" cy="246221"/>
            </a:xfrm>
            <a:prstGeom prst="rect">
              <a:avLst/>
            </a:prstGeom>
            <a:noFill/>
          </p:spPr>
          <p:txBody>
            <a:bodyPr wrap="square" rtlCol="0">
              <a:spAutoFit/>
            </a:bodyPr>
            <a:lstStyle/>
            <a:p>
              <a:r>
                <a:rPr lang="en-US" sz="1000" b="1" dirty="0">
                  <a:solidFill>
                    <a:schemeClr val="bg1"/>
                  </a:solidFill>
                  <a:latin typeface="+mj-lt"/>
                </a:rPr>
                <a:t>DANH MỤC CỔ PHIẾU ĐANG THEO DÕI</a:t>
              </a:r>
              <a:endParaRPr lang="vi-VN" sz="1000" b="1" dirty="0">
                <a:solidFill>
                  <a:schemeClr val="bg1"/>
                </a:solidFill>
                <a:latin typeface="+mj-lt"/>
              </a:endParaRPr>
            </a:p>
          </p:txBody>
        </p:sp>
      </p:grpSp>
      <p:graphicFrame>
        <p:nvGraphicFramePr>
          <p:cNvPr id="12" name="Table 11">
            <a:extLst>
              <a:ext uri="{FF2B5EF4-FFF2-40B4-BE49-F238E27FC236}">
                <a16:creationId xmlns:a16="http://schemas.microsoft.com/office/drawing/2014/main" id="{CEC438CF-AFFF-A562-08DA-25FCBDF12DEC}"/>
              </a:ext>
            </a:extLst>
          </p:cNvPr>
          <p:cNvGraphicFramePr>
            <a:graphicFrameLocks noGrp="1"/>
          </p:cNvGraphicFramePr>
          <p:nvPr>
            <p:extLst>
              <p:ext uri="{D42A27DB-BD31-4B8C-83A1-F6EECF244321}">
                <p14:modId xmlns:p14="http://schemas.microsoft.com/office/powerpoint/2010/main" val="736710199"/>
              </p:ext>
            </p:extLst>
          </p:nvPr>
        </p:nvGraphicFramePr>
        <p:xfrm>
          <a:off x="381318" y="6612308"/>
          <a:ext cx="6839682" cy="1485338"/>
        </p:xfrm>
        <a:graphic>
          <a:graphicData uri="http://schemas.openxmlformats.org/drawingml/2006/table">
            <a:tbl>
              <a:tblPr/>
              <a:tblGrid>
                <a:gridCol w="490740">
                  <a:extLst>
                    <a:ext uri="{9D8B030D-6E8A-4147-A177-3AD203B41FA5}">
                      <a16:colId xmlns:a16="http://schemas.microsoft.com/office/drawing/2014/main" val="1746017352"/>
                    </a:ext>
                  </a:extLst>
                </a:gridCol>
                <a:gridCol w="1165506">
                  <a:extLst>
                    <a:ext uri="{9D8B030D-6E8A-4147-A177-3AD203B41FA5}">
                      <a16:colId xmlns:a16="http://schemas.microsoft.com/office/drawing/2014/main" val="832604883"/>
                    </a:ext>
                  </a:extLst>
                </a:gridCol>
                <a:gridCol w="1165506">
                  <a:extLst>
                    <a:ext uri="{9D8B030D-6E8A-4147-A177-3AD203B41FA5}">
                      <a16:colId xmlns:a16="http://schemas.microsoft.com/office/drawing/2014/main" val="3418266674"/>
                    </a:ext>
                  </a:extLst>
                </a:gridCol>
                <a:gridCol w="1165506">
                  <a:extLst>
                    <a:ext uri="{9D8B030D-6E8A-4147-A177-3AD203B41FA5}">
                      <a16:colId xmlns:a16="http://schemas.microsoft.com/office/drawing/2014/main" val="842208015"/>
                    </a:ext>
                  </a:extLst>
                </a:gridCol>
                <a:gridCol w="633873">
                  <a:extLst>
                    <a:ext uri="{9D8B030D-6E8A-4147-A177-3AD203B41FA5}">
                      <a16:colId xmlns:a16="http://schemas.microsoft.com/office/drawing/2014/main" val="101804007"/>
                    </a:ext>
                  </a:extLst>
                </a:gridCol>
                <a:gridCol w="572529">
                  <a:extLst>
                    <a:ext uri="{9D8B030D-6E8A-4147-A177-3AD203B41FA5}">
                      <a16:colId xmlns:a16="http://schemas.microsoft.com/office/drawing/2014/main" val="1686590934"/>
                    </a:ext>
                  </a:extLst>
                </a:gridCol>
                <a:gridCol w="582753">
                  <a:extLst>
                    <a:ext uri="{9D8B030D-6E8A-4147-A177-3AD203B41FA5}">
                      <a16:colId xmlns:a16="http://schemas.microsoft.com/office/drawing/2014/main" val="619281090"/>
                    </a:ext>
                  </a:extLst>
                </a:gridCol>
                <a:gridCol w="572529">
                  <a:extLst>
                    <a:ext uri="{9D8B030D-6E8A-4147-A177-3AD203B41FA5}">
                      <a16:colId xmlns:a16="http://schemas.microsoft.com/office/drawing/2014/main" val="2599696142"/>
                    </a:ext>
                  </a:extLst>
                </a:gridCol>
                <a:gridCol w="490740">
                  <a:extLst>
                    <a:ext uri="{9D8B030D-6E8A-4147-A177-3AD203B41FA5}">
                      <a16:colId xmlns:a16="http://schemas.microsoft.com/office/drawing/2014/main" val="1150294471"/>
                    </a:ext>
                  </a:extLst>
                </a:gridCol>
              </a:tblGrid>
              <a:tr h="418406">
                <a:tc>
                  <a:txBody>
                    <a:bodyPr/>
                    <a:lstStyle/>
                    <a:p>
                      <a:pPr algn="ctr" fontAlgn="b"/>
                      <a:r>
                        <a:rPr lang="en-US" sz="1000" b="1" i="0" u="none" strike="noStrike" dirty="0" err="1">
                          <a:solidFill>
                            <a:srgbClr val="4C2683"/>
                          </a:solidFill>
                          <a:effectLst/>
                          <a:latin typeface="Calibri" panose="020F0502020204030204" pitchFamily="34" charset="0"/>
                        </a:rPr>
                        <a:t>Mã</a:t>
                      </a:r>
                      <a:r>
                        <a:rPr lang="en-US" sz="1000" b="1" i="0" u="none" strike="noStrike" dirty="0">
                          <a:solidFill>
                            <a:srgbClr val="4C2683"/>
                          </a:solidFill>
                          <a:effectLst/>
                          <a:latin typeface="Calibri" panose="020F0502020204030204" pitchFamily="34" charset="0"/>
                        </a:rPr>
                        <a:t> CP</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Ngành</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Thời</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điểm</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khuyến</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nghị</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Thời</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điểm</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mua</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Giá</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mua</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vào</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a:solidFill>
                            <a:srgbClr val="4C2683"/>
                          </a:solidFill>
                          <a:effectLst/>
                          <a:latin typeface="Calibri" panose="020F0502020204030204" pitchFamily="34" charset="0"/>
                        </a:rPr>
                        <a:t>Target</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Vùng</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cắt</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lỗ</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Thị</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giá</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dirty="0" err="1">
                          <a:solidFill>
                            <a:srgbClr val="4C2683"/>
                          </a:solidFill>
                          <a:effectLst/>
                          <a:latin typeface="Calibri" panose="020F0502020204030204" pitchFamily="34" charset="0"/>
                        </a:rPr>
                        <a:t>Lợi</a:t>
                      </a:r>
                      <a:r>
                        <a:rPr lang="en-US" sz="1000" b="1" i="0" u="none" strike="noStrike" dirty="0">
                          <a:solidFill>
                            <a:srgbClr val="4C2683"/>
                          </a:solidFill>
                          <a:effectLst/>
                          <a:latin typeface="Calibri" panose="020F0502020204030204" pitchFamily="34" charset="0"/>
                        </a:rPr>
                        <a:t> </a:t>
                      </a:r>
                      <a:r>
                        <a:rPr lang="en-US" sz="1000" b="1" i="0" u="none" strike="noStrike" dirty="0" err="1">
                          <a:solidFill>
                            <a:srgbClr val="4C2683"/>
                          </a:solidFill>
                          <a:effectLst/>
                          <a:latin typeface="Calibri" panose="020F0502020204030204" pitchFamily="34" charset="0"/>
                        </a:rPr>
                        <a:t>nhuận</a:t>
                      </a:r>
                      <a:endParaRPr lang="en-US" sz="1000" b="1" i="0" u="none" strike="noStrike" dirty="0">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014392010"/>
                  </a:ext>
                </a:extLst>
              </a:tr>
              <a:tr h="266733">
                <a:tc>
                  <a:txBody>
                    <a:bodyPr/>
                    <a:lstStyle/>
                    <a:p>
                      <a:pPr algn="ctr" fontAlgn="ctr"/>
                      <a:r>
                        <a:rPr lang="en-US" sz="1000" b="0" i="0" u="none" strike="noStrike" dirty="0">
                          <a:solidFill>
                            <a:srgbClr val="000000"/>
                          </a:solidFill>
                          <a:effectLst/>
                          <a:latin typeface="Calibri" panose="020F0502020204030204" pitchFamily="34" charset="0"/>
                        </a:rPr>
                        <a:t>NAB</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Ngân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Hàng</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20/10/2024</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21/10/2024</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dirty="0">
                          <a:solidFill>
                            <a:schemeClr val="tx1"/>
                          </a:solidFill>
                          <a:effectLst/>
                          <a:latin typeface="Calibri" panose="020F0502020204030204" pitchFamily="34" charset="0"/>
                        </a:rPr>
                        <a:t>16.000</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dirty="0">
                          <a:solidFill>
                            <a:schemeClr val="tx1"/>
                          </a:solidFill>
                          <a:effectLst/>
                          <a:latin typeface="Calibri" panose="020F0502020204030204" pitchFamily="34" charset="0"/>
                        </a:rPr>
                        <a:t>17.700</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dirty="0">
                          <a:solidFill>
                            <a:schemeClr val="tx1"/>
                          </a:solidFill>
                          <a:effectLst/>
                          <a:latin typeface="Calibri" panose="020F0502020204030204" pitchFamily="34" charset="0"/>
                        </a:rPr>
                        <a:t>15.000</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r>
                        <a:rPr lang="en-US" sz="1000" b="0" i="0" u="none" strike="noStrike" dirty="0">
                          <a:solidFill>
                            <a:schemeClr val="tx1"/>
                          </a:solidFill>
                          <a:effectLst/>
                          <a:latin typeface="Calibri" panose="020F0502020204030204" pitchFamily="34" charset="0"/>
                        </a:rPr>
                        <a:t>15.950</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r>
                        <a:rPr lang="en-US" sz="1000" b="1" i="0" u="none" strike="noStrike" dirty="0">
                          <a:solidFill>
                            <a:srgbClr val="FF0000"/>
                          </a:solidFill>
                          <a:effectLst/>
                          <a:latin typeface="Calibri" panose="020F0502020204030204" pitchFamily="34" charset="0"/>
                        </a:rPr>
                        <a:t>-0%</a:t>
                      </a: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3524979106"/>
                  </a:ext>
                </a:extLst>
              </a:tr>
              <a:tr h="266733">
                <a:tc>
                  <a:txBody>
                    <a:bodyPr/>
                    <a:lstStyle/>
                    <a:p>
                      <a:pPr algn="ctr" fontAlgn="ctr"/>
                      <a:r>
                        <a:rPr lang="en-US" sz="1000" b="0" i="0" u="none" strike="noStrike" dirty="0">
                          <a:solidFill>
                            <a:srgbClr val="000000"/>
                          </a:solidFill>
                          <a:effectLst/>
                          <a:latin typeface="Calibri" panose="020F0502020204030204" pitchFamily="34" charset="0"/>
                        </a:rPr>
                        <a:t>BAF*</a:t>
                      </a:r>
                    </a:p>
                  </a:txBody>
                  <a:tcPr marL="6350" marR="6350" marT="6350"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Thực</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phẩm</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17/11/2024</a:t>
                      </a:r>
                    </a:p>
                  </a:txBody>
                  <a:tcPr marL="6350" marR="6350" marT="6350"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18/11/2024</a:t>
                      </a:r>
                    </a:p>
                  </a:txBody>
                  <a:tcPr marL="6350" marR="6350" marT="6350" marB="0" anchor="ctr">
                    <a:lnL>
                      <a:noFill/>
                    </a:lnL>
                    <a:lnR>
                      <a:noFill/>
                    </a:lnR>
                    <a:lnT>
                      <a:noFill/>
                    </a:lnT>
                    <a:lnB>
                      <a:noFill/>
                    </a:lnB>
                  </a:tcPr>
                </a:tc>
                <a:tc>
                  <a:txBody>
                    <a:bodyPr/>
                    <a:lstStyle/>
                    <a:p>
                      <a:pPr algn="r" fontAlgn="ctr"/>
                      <a:r>
                        <a:rPr lang="en-US" sz="1000" b="0" i="0" u="none" strike="noStrike" dirty="0">
                          <a:solidFill>
                            <a:schemeClr val="tx1"/>
                          </a:solidFill>
                          <a:effectLst/>
                          <a:latin typeface="Calibri" panose="020F0502020204030204" pitchFamily="34" charset="0"/>
                        </a:rPr>
                        <a:t>23.300</a:t>
                      </a:r>
                    </a:p>
                  </a:txBody>
                  <a:tcPr marL="6350" marR="6350" marT="6350" marB="0" anchor="ctr">
                    <a:lnL>
                      <a:noFill/>
                    </a:lnL>
                    <a:lnR>
                      <a:noFill/>
                    </a:lnR>
                    <a:lnT>
                      <a:noFill/>
                    </a:lnT>
                    <a:lnB>
                      <a:noFill/>
                    </a:lnB>
                  </a:tcPr>
                </a:tc>
                <a:tc>
                  <a:txBody>
                    <a:bodyPr/>
                    <a:lstStyle/>
                    <a:p>
                      <a:pPr algn="r" fontAlgn="ctr"/>
                      <a:r>
                        <a:rPr lang="en-US" sz="1000" b="0" i="0" u="none" strike="noStrike" dirty="0">
                          <a:solidFill>
                            <a:schemeClr val="tx1"/>
                          </a:solidFill>
                          <a:effectLst/>
                          <a:latin typeface="Calibri" panose="020F0502020204030204" pitchFamily="34" charset="0"/>
                        </a:rPr>
                        <a:t> 25.500</a:t>
                      </a:r>
                    </a:p>
                  </a:txBody>
                  <a:tcPr marL="6350" marR="6350" marT="6350" marB="0" anchor="ctr">
                    <a:lnL>
                      <a:noFill/>
                    </a:lnL>
                    <a:lnR>
                      <a:noFill/>
                    </a:lnR>
                    <a:lnT>
                      <a:noFill/>
                    </a:lnT>
                    <a:lnB>
                      <a:noFill/>
                    </a:lnB>
                  </a:tcPr>
                </a:tc>
                <a:tc>
                  <a:txBody>
                    <a:bodyPr/>
                    <a:lstStyle/>
                    <a:p>
                      <a:pPr algn="r" fontAlgn="ctr"/>
                      <a:r>
                        <a:rPr lang="en-US" sz="1000" b="0" i="0" u="none" strike="noStrike" dirty="0">
                          <a:solidFill>
                            <a:schemeClr val="tx1"/>
                          </a:solidFill>
                          <a:effectLst/>
                          <a:latin typeface="Calibri" panose="020F0502020204030204" pitchFamily="34" charset="0"/>
                        </a:rPr>
                        <a:t>21.500</a:t>
                      </a:r>
                    </a:p>
                  </a:txBody>
                  <a:tcPr marL="6350" marR="6350" marT="6350" marB="0" anchor="ctr">
                    <a:lnL>
                      <a:noFill/>
                    </a:lnL>
                    <a:lnR>
                      <a:noFill/>
                    </a:lnR>
                    <a:lnT>
                      <a:noFill/>
                    </a:lnT>
                    <a:lnB>
                      <a:noFill/>
                    </a:lnB>
                  </a:tcPr>
                </a:tc>
                <a:tc>
                  <a:txBody>
                    <a:bodyPr/>
                    <a:lstStyle/>
                    <a:p>
                      <a:pPr algn="r" fontAlgn="b"/>
                      <a:r>
                        <a:rPr lang="en-US" sz="1000" b="0" i="0" u="none" strike="noStrike" dirty="0">
                          <a:solidFill>
                            <a:schemeClr val="tx1"/>
                          </a:solidFill>
                          <a:effectLst/>
                          <a:latin typeface="Calibri" panose="020F0502020204030204" pitchFamily="34" charset="0"/>
                        </a:rPr>
                        <a:t>26.800</a:t>
                      </a:r>
                    </a:p>
                  </a:txBody>
                  <a:tcPr marL="6350" marR="6350" marT="6350"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15%</a:t>
                      </a:r>
                    </a:p>
                  </a:txBody>
                  <a:tcPr marL="6350" marR="6350" marT="6350" marB="0" anchor="ctr">
                    <a:lnL>
                      <a:noFill/>
                    </a:lnL>
                    <a:lnR>
                      <a:noFill/>
                    </a:lnR>
                    <a:lnT>
                      <a:noFill/>
                    </a:lnT>
                    <a:lnB>
                      <a:noFill/>
                    </a:lnB>
                  </a:tcPr>
                </a:tc>
                <a:extLst>
                  <a:ext uri="{0D108BD9-81ED-4DB2-BD59-A6C34878D82A}">
                    <a16:rowId xmlns:a16="http://schemas.microsoft.com/office/drawing/2014/main" val="145231766"/>
                  </a:ext>
                </a:extLst>
              </a:tr>
              <a:tr h="266733">
                <a:tc>
                  <a:txBody>
                    <a:bodyPr/>
                    <a:lstStyle/>
                    <a:p>
                      <a:pPr algn="ctr" fontAlgn="ctr"/>
                      <a:r>
                        <a:rPr lang="en-US" sz="1000" b="0" i="0" u="none" strike="noStrike" dirty="0">
                          <a:solidFill>
                            <a:srgbClr val="000000"/>
                          </a:solidFill>
                          <a:effectLst/>
                          <a:latin typeface="Calibri" panose="020F0502020204030204" pitchFamily="34" charset="0"/>
                        </a:rPr>
                        <a:t>REE</a:t>
                      </a:r>
                    </a:p>
                  </a:txBody>
                  <a:tcPr marL="6350" marR="6350" marT="6350"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Điện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lực</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01/12/2024</a:t>
                      </a:r>
                    </a:p>
                  </a:txBody>
                  <a:tcPr marL="6350" marR="6350" marT="6350"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02/12/2024</a:t>
                      </a:r>
                    </a:p>
                  </a:txBody>
                  <a:tcPr marL="6350" marR="6350" marT="6350" marB="0" anchor="ctr">
                    <a:lnL>
                      <a:noFill/>
                    </a:lnL>
                    <a:lnR>
                      <a:noFill/>
                    </a:lnR>
                    <a:lnT>
                      <a:noFill/>
                    </a:lnT>
                    <a:lnB>
                      <a:noFill/>
                    </a:lnB>
                  </a:tcPr>
                </a:tc>
                <a:tc>
                  <a:txBody>
                    <a:bodyPr/>
                    <a:lstStyle/>
                    <a:p>
                      <a:pPr algn="r" fontAlgn="ctr"/>
                      <a:r>
                        <a:rPr lang="en-US" sz="1000" b="0" i="0" u="none" strike="noStrike" dirty="0">
                          <a:solidFill>
                            <a:schemeClr val="tx1"/>
                          </a:solidFill>
                          <a:effectLst/>
                          <a:latin typeface="Calibri" panose="020F0502020204030204" pitchFamily="34" charset="0"/>
                        </a:rPr>
                        <a:t>67.000</a:t>
                      </a:r>
                    </a:p>
                  </a:txBody>
                  <a:tcPr marL="6350" marR="6350" marT="6350" marB="0" anchor="ctr">
                    <a:lnL>
                      <a:noFill/>
                    </a:lnL>
                    <a:lnR>
                      <a:noFill/>
                    </a:lnR>
                    <a:lnT>
                      <a:noFill/>
                    </a:lnT>
                    <a:lnB>
                      <a:noFill/>
                    </a:lnB>
                  </a:tcPr>
                </a:tc>
                <a:tc>
                  <a:txBody>
                    <a:bodyPr/>
                    <a:lstStyle/>
                    <a:p>
                      <a:pPr algn="r" fontAlgn="ctr"/>
                      <a:r>
                        <a:rPr lang="en-US" sz="1000" b="0" i="0" u="none" strike="noStrike" dirty="0">
                          <a:solidFill>
                            <a:schemeClr val="tx1"/>
                          </a:solidFill>
                          <a:effectLst/>
                          <a:latin typeface="Calibri" panose="020F0502020204030204" pitchFamily="34" charset="0"/>
                        </a:rPr>
                        <a:t>72.000</a:t>
                      </a:r>
                    </a:p>
                  </a:txBody>
                  <a:tcPr marL="6350" marR="6350" marT="6350" marB="0" anchor="ctr">
                    <a:lnL>
                      <a:noFill/>
                    </a:lnL>
                    <a:lnR>
                      <a:noFill/>
                    </a:lnR>
                    <a:lnT>
                      <a:noFill/>
                    </a:lnT>
                    <a:lnB>
                      <a:noFill/>
                    </a:lnB>
                  </a:tcPr>
                </a:tc>
                <a:tc>
                  <a:txBody>
                    <a:bodyPr/>
                    <a:lstStyle/>
                    <a:p>
                      <a:pPr algn="r" fontAlgn="ctr"/>
                      <a:r>
                        <a:rPr lang="en-US" sz="1000" b="0" i="0" u="none" strike="noStrike" dirty="0">
                          <a:solidFill>
                            <a:schemeClr val="tx1"/>
                          </a:solidFill>
                          <a:effectLst/>
                          <a:latin typeface="Calibri" panose="020F0502020204030204" pitchFamily="34" charset="0"/>
                        </a:rPr>
                        <a:t>62.000</a:t>
                      </a:r>
                    </a:p>
                  </a:txBody>
                  <a:tcPr marL="6350" marR="6350" marT="6350" marB="0" anchor="ctr">
                    <a:lnL>
                      <a:noFill/>
                    </a:lnL>
                    <a:lnR>
                      <a:noFill/>
                    </a:lnR>
                    <a:lnT>
                      <a:noFill/>
                    </a:lnT>
                    <a:lnB>
                      <a:noFill/>
                    </a:lnB>
                  </a:tcPr>
                </a:tc>
                <a:tc>
                  <a:txBody>
                    <a:bodyPr/>
                    <a:lstStyle/>
                    <a:p>
                      <a:pPr algn="r" fontAlgn="b"/>
                      <a:r>
                        <a:rPr lang="en-US" sz="1000" b="0" i="0" u="none" strike="noStrike" dirty="0">
                          <a:solidFill>
                            <a:schemeClr val="tx1"/>
                          </a:solidFill>
                          <a:effectLst/>
                          <a:latin typeface="Calibri" panose="020F0502020204030204" pitchFamily="34" charset="0"/>
                        </a:rPr>
                        <a:t>68.000</a:t>
                      </a:r>
                    </a:p>
                  </a:txBody>
                  <a:tcPr marL="6350" marR="6350" marT="6350" marB="0" anchor="ctr">
                    <a:lnL>
                      <a:noFill/>
                    </a:lnL>
                    <a:lnR>
                      <a:noFill/>
                    </a:lnR>
                    <a:lnT>
                      <a:noFill/>
                    </a:lnT>
                    <a:lnB>
                      <a:noFill/>
                    </a:lnB>
                  </a:tcPr>
                </a:tc>
                <a:tc>
                  <a:txBody>
                    <a:bodyPr/>
                    <a:lstStyle/>
                    <a:p>
                      <a:pPr algn="r" fontAlgn="b"/>
                      <a:r>
                        <a:rPr lang="en-US" sz="1000" b="1" i="0" u="none" strike="noStrike" dirty="0">
                          <a:solidFill>
                            <a:srgbClr val="00B050"/>
                          </a:solidFill>
                          <a:effectLst/>
                          <a:latin typeface="Calibri" panose="020F0502020204030204" pitchFamily="34" charset="0"/>
                        </a:rPr>
                        <a:t>2%</a:t>
                      </a:r>
                    </a:p>
                  </a:txBody>
                  <a:tcPr marL="6350" marR="6350" marT="6350" marB="0" anchor="ctr">
                    <a:lnL>
                      <a:noFill/>
                    </a:lnL>
                    <a:lnR>
                      <a:noFill/>
                    </a:lnR>
                    <a:lnT>
                      <a:noFill/>
                    </a:lnT>
                    <a:lnB>
                      <a:noFill/>
                    </a:lnB>
                  </a:tcPr>
                </a:tc>
                <a:extLst>
                  <a:ext uri="{0D108BD9-81ED-4DB2-BD59-A6C34878D82A}">
                    <a16:rowId xmlns:a16="http://schemas.microsoft.com/office/drawing/2014/main" val="2338218417"/>
                  </a:ext>
                </a:extLst>
              </a:tr>
              <a:tr h="266733">
                <a:tc>
                  <a:txBody>
                    <a:bodyPr/>
                    <a:lstStyle/>
                    <a:p>
                      <a:pPr algn="ctr" fontAlgn="ctr"/>
                      <a:r>
                        <a:rPr lang="en-US" sz="1000" b="0" i="0" u="none" strike="noStrike" dirty="0">
                          <a:solidFill>
                            <a:srgbClr val="000000"/>
                          </a:solidFill>
                          <a:effectLst/>
                          <a:latin typeface="Calibri" panose="020F0502020204030204" pitchFamily="34" charset="0"/>
                        </a:rPr>
                        <a:t>VIP</a:t>
                      </a:r>
                    </a:p>
                  </a:txBody>
                  <a:tcPr marL="6350" marR="6350" marT="6350" marB="0" anchor="ctr">
                    <a:lnL>
                      <a:noFill/>
                    </a:lnL>
                    <a:lnR>
                      <a:noFill/>
                    </a:lnR>
                    <a:lnT>
                      <a:noFill/>
                    </a:lnT>
                    <a:lnB>
                      <a:noFill/>
                    </a:lnB>
                  </a:tcPr>
                </a:tc>
                <a:tc>
                  <a:txBody>
                    <a:bodyPr/>
                    <a:lstStyle/>
                    <a:p>
                      <a:pPr algn="ctr" fontAlgn="b"/>
                      <a:r>
                        <a:rPr lang="en-US" sz="1000" b="0" i="0" u="none" strike="noStrike" dirty="0" err="1">
                          <a:solidFill>
                            <a:srgbClr val="000000"/>
                          </a:solidFill>
                          <a:effectLst/>
                          <a:latin typeface="Calibri" panose="020F0502020204030204" pitchFamily="34" charset="0"/>
                        </a:rPr>
                        <a:t>Vận</a:t>
                      </a:r>
                      <a:r>
                        <a:rPr lang="en-US" sz="1000" b="0" i="0" u="none" strike="noStrike" dirty="0">
                          <a:solidFill>
                            <a:srgbClr val="000000"/>
                          </a:solidFill>
                          <a:effectLst/>
                          <a:latin typeface="Calibri" panose="020F0502020204030204" pitchFamily="34" charset="0"/>
                        </a:rPr>
                        <a:t> </a:t>
                      </a:r>
                      <a:r>
                        <a:rPr lang="en-US" sz="1000" b="0" i="0" u="none" strike="noStrike" dirty="0" err="1">
                          <a:solidFill>
                            <a:srgbClr val="000000"/>
                          </a:solidFill>
                          <a:effectLst/>
                          <a:latin typeface="Calibri" panose="020F0502020204030204" pitchFamily="34" charset="0"/>
                        </a:rPr>
                        <a:t>tải</a:t>
                      </a:r>
                      <a:endParaRPr lang="en-US" sz="1000" b="0" i="0" u="none" strike="noStrike" dirty="0">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22/12/2024</a:t>
                      </a:r>
                    </a:p>
                  </a:txBody>
                  <a:tcPr marL="6350" marR="6350" marT="6350" marB="0" anchor="ctr">
                    <a:lnL>
                      <a:noFill/>
                    </a:lnL>
                    <a:lnR>
                      <a:noFill/>
                    </a:lnR>
                    <a:lnT>
                      <a:noFill/>
                    </a:lnT>
                    <a:lnB>
                      <a:noFill/>
                    </a:lnB>
                  </a:tcPr>
                </a:tc>
                <a:tc>
                  <a:txBody>
                    <a:bodyPr/>
                    <a:lstStyle/>
                    <a:p>
                      <a:pPr algn="ctr" fontAlgn="ctr"/>
                      <a:r>
                        <a:rPr lang="en-US" sz="1000" b="0" i="0" u="none" strike="noStrike" dirty="0">
                          <a:solidFill>
                            <a:srgbClr val="000000"/>
                          </a:solidFill>
                          <a:effectLst/>
                          <a:latin typeface="Calibri" panose="020F0502020204030204" pitchFamily="34" charset="0"/>
                        </a:rPr>
                        <a:t>26/12/2024</a:t>
                      </a:r>
                    </a:p>
                  </a:txBody>
                  <a:tcPr marL="6350" marR="6350" marT="6350" marB="0" anchor="ctr">
                    <a:lnL>
                      <a:noFill/>
                    </a:lnL>
                    <a:lnR>
                      <a:noFill/>
                    </a:lnR>
                    <a:lnT>
                      <a:noFill/>
                    </a:lnT>
                    <a:lnB>
                      <a:noFill/>
                    </a:lnB>
                  </a:tcPr>
                </a:tc>
                <a:tc>
                  <a:txBody>
                    <a:bodyPr/>
                    <a:lstStyle/>
                    <a:p>
                      <a:pPr algn="r" fontAlgn="ctr"/>
                      <a:r>
                        <a:rPr lang="en-US" sz="1000" b="0" i="0" u="none" strike="noStrike" dirty="0">
                          <a:solidFill>
                            <a:schemeClr val="tx1"/>
                          </a:solidFill>
                          <a:effectLst/>
                          <a:latin typeface="Calibri" panose="020F0502020204030204" pitchFamily="34" charset="0"/>
                        </a:rPr>
                        <a:t>14.600</a:t>
                      </a:r>
                    </a:p>
                  </a:txBody>
                  <a:tcPr marL="6350" marR="6350" marT="6350" marB="0" anchor="ctr">
                    <a:lnL>
                      <a:noFill/>
                    </a:lnL>
                    <a:lnR>
                      <a:noFill/>
                    </a:lnR>
                    <a:lnT>
                      <a:noFill/>
                    </a:lnT>
                    <a:lnB>
                      <a:noFill/>
                    </a:lnB>
                  </a:tcPr>
                </a:tc>
                <a:tc>
                  <a:txBody>
                    <a:bodyPr/>
                    <a:lstStyle/>
                    <a:p>
                      <a:pPr algn="r" fontAlgn="ctr"/>
                      <a:r>
                        <a:rPr lang="en-US" sz="1000" b="0" i="0" u="none" strike="noStrike" dirty="0">
                          <a:solidFill>
                            <a:schemeClr val="tx1"/>
                          </a:solidFill>
                          <a:effectLst/>
                          <a:latin typeface="Calibri" panose="020F0502020204030204" pitchFamily="34" charset="0"/>
                        </a:rPr>
                        <a:t>16.000</a:t>
                      </a:r>
                    </a:p>
                  </a:txBody>
                  <a:tcPr marL="6350" marR="6350" marT="6350" marB="0" anchor="ctr">
                    <a:lnL>
                      <a:noFill/>
                    </a:lnL>
                    <a:lnR>
                      <a:noFill/>
                    </a:lnR>
                    <a:lnT>
                      <a:noFill/>
                    </a:lnT>
                    <a:lnB>
                      <a:noFill/>
                    </a:lnB>
                  </a:tcPr>
                </a:tc>
                <a:tc>
                  <a:txBody>
                    <a:bodyPr/>
                    <a:lstStyle/>
                    <a:p>
                      <a:pPr algn="r" fontAlgn="ctr"/>
                      <a:r>
                        <a:rPr lang="en-US" sz="1000" b="0" i="0" u="none" strike="noStrike" dirty="0">
                          <a:solidFill>
                            <a:schemeClr val="tx1"/>
                          </a:solidFill>
                          <a:effectLst/>
                          <a:latin typeface="Calibri" panose="020F0502020204030204" pitchFamily="34" charset="0"/>
                        </a:rPr>
                        <a:t>13.500</a:t>
                      </a:r>
                    </a:p>
                  </a:txBody>
                  <a:tcPr marL="6350" marR="6350" marT="6350" marB="0" anchor="ctr">
                    <a:lnL>
                      <a:noFill/>
                    </a:lnL>
                    <a:lnR>
                      <a:noFill/>
                    </a:lnR>
                    <a:lnT>
                      <a:noFill/>
                    </a:lnT>
                    <a:lnB>
                      <a:noFill/>
                    </a:lnB>
                  </a:tcPr>
                </a:tc>
                <a:tc>
                  <a:txBody>
                    <a:bodyPr/>
                    <a:lstStyle/>
                    <a:p>
                      <a:pPr algn="r" fontAlgn="b"/>
                      <a:r>
                        <a:rPr lang="en-US" sz="1000" b="0" i="0" u="none" strike="noStrike" dirty="0">
                          <a:solidFill>
                            <a:schemeClr val="tx1"/>
                          </a:solidFill>
                          <a:effectLst/>
                          <a:latin typeface="Calibri" panose="020F0502020204030204" pitchFamily="34" charset="0"/>
                        </a:rPr>
                        <a:t>14.550</a:t>
                      </a:r>
                    </a:p>
                  </a:txBody>
                  <a:tcPr marL="6350" marR="6350" marT="6350" marB="0" anchor="ctr">
                    <a:lnL>
                      <a:noFill/>
                    </a:lnL>
                    <a:lnR>
                      <a:noFill/>
                    </a:lnR>
                    <a:lnT>
                      <a:noFill/>
                    </a:lnT>
                    <a:lnB>
                      <a:noFill/>
                    </a:lnB>
                  </a:tcPr>
                </a:tc>
                <a:tc>
                  <a:txBody>
                    <a:bodyPr/>
                    <a:lstStyle/>
                    <a:p>
                      <a:pPr algn="r" fontAlgn="b"/>
                      <a:r>
                        <a:rPr lang="en-US" sz="1000" b="1" i="0" u="none" strike="noStrike" dirty="0">
                          <a:solidFill>
                            <a:srgbClr val="FF0000"/>
                          </a:solidFill>
                          <a:effectLst/>
                          <a:latin typeface="Calibri" panose="020F0502020204030204" pitchFamily="34" charset="0"/>
                        </a:rPr>
                        <a:t>-0%</a:t>
                      </a:r>
                    </a:p>
                  </a:txBody>
                  <a:tcPr marL="6350" marR="6350" marT="6350" marB="0" anchor="ctr">
                    <a:lnL>
                      <a:noFill/>
                    </a:lnL>
                    <a:lnR>
                      <a:noFill/>
                    </a:lnR>
                    <a:lnT>
                      <a:noFill/>
                    </a:lnT>
                    <a:lnB>
                      <a:noFill/>
                    </a:lnB>
                  </a:tcPr>
                </a:tc>
                <a:extLst>
                  <a:ext uri="{0D108BD9-81ED-4DB2-BD59-A6C34878D82A}">
                    <a16:rowId xmlns:a16="http://schemas.microsoft.com/office/drawing/2014/main" val="3304259114"/>
                  </a:ext>
                </a:extLst>
              </a:tr>
            </a:tbl>
          </a:graphicData>
        </a:graphic>
      </p:graphicFrame>
      <p:sp>
        <p:nvSpPr>
          <p:cNvPr id="13" name="TextBox 12">
            <a:extLst>
              <a:ext uri="{FF2B5EF4-FFF2-40B4-BE49-F238E27FC236}">
                <a16:creationId xmlns:a16="http://schemas.microsoft.com/office/drawing/2014/main" id="{F4CE7839-EBD5-E4A8-FF59-0E6A8BFB37BB}"/>
              </a:ext>
            </a:extLst>
          </p:cNvPr>
          <p:cNvSpPr txBox="1"/>
          <p:nvPr/>
        </p:nvSpPr>
        <p:spPr>
          <a:xfrm>
            <a:off x="381000" y="8153400"/>
            <a:ext cx="6839682" cy="246221"/>
          </a:xfrm>
          <a:prstGeom prst="rect">
            <a:avLst/>
          </a:prstGeom>
          <a:noFill/>
        </p:spPr>
        <p:txBody>
          <a:bodyPr wrap="square" rtlCol="0">
            <a:spAutoFit/>
          </a:bodyPr>
          <a:lstStyle/>
          <a:p>
            <a:r>
              <a:rPr lang="en-US" sz="1000" dirty="0">
                <a:latin typeface="+mn-lt"/>
              </a:rPr>
              <a:t>(*): </a:t>
            </a:r>
            <a:r>
              <a:rPr lang="en-US" sz="1000" dirty="0" err="1">
                <a:latin typeface="+mn-lt"/>
              </a:rPr>
              <a:t>Tiếp</a:t>
            </a:r>
            <a:r>
              <a:rPr lang="en-US" sz="1000" dirty="0">
                <a:latin typeface="+mn-lt"/>
              </a:rPr>
              <a:t> </a:t>
            </a:r>
            <a:r>
              <a:rPr lang="en-US" sz="1000" dirty="0" err="1">
                <a:latin typeface="+mn-lt"/>
              </a:rPr>
              <a:t>tục</a:t>
            </a:r>
            <a:r>
              <a:rPr lang="en-US" sz="1000" dirty="0">
                <a:latin typeface="+mn-lt"/>
              </a:rPr>
              <a:t> </a:t>
            </a:r>
            <a:r>
              <a:rPr lang="en-US" sz="1000" dirty="0" err="1">
                <a:latin typeface="+mn-lt"/>
              </a:rPr>
              <a:t>nắm</a:t>
            </a:r>
            <a:r>
              <a:rPr lang="en-US" sz="1000" dirty="0">
                <a:latin typeface="+mn-lt"/>
              </a:rPr>
              <a:t> </a:t>
            </a:r>
            <a:r>
              <a:rPr lang="en-US" sz="1000" dirty="0" err="1">
                <a:latin typeface="+mn-lt"/>
              </a:rPr>
              <a:t>giữ</a:t>
            </a:r>
            <a:r>
              <a:rPr lang="en-US" sz="1000" dirty="0">
                <a:latin typeface="+mn-lt"/>
              </a:rPr>
              <a:t> </a:t>
            </a:r>
            <a:r>
              <a:rPr lang="en-US" sz="1000" dirty="0" err="1">
                <a:latin typeface="+mn-lt"/>
              </a:rPr>
              <a:t>cổ</a:t>
            </a:r>
            <a:r>
              <a:rPr lang="en-US" sz="1000" dirty="0">
                <a:latin typeface="+mn-lt"/>
              </a:rPr>
              <a:t> </a:t>
            </a:r>
            <a:r>
              <a:rPr lang="en-US" sz="1000" dirty="0" err="1">
                <a:latin typeface="+mn-lt"/>
              </a:rPr>
              <a:t>phiếu</a:t>
            </a:r>
            <a:r>
              <a:rPr lang="en-US" sz="1000" dirty="0">
                <a:latin typeface="+mn-lt"/>
              </a:rPr>
              <a:t> BAF, </a:t>
            </a:r>
            <a:r>
              <a:rPr lang="en-US" sz="1000" dirty="0" err="1">
                <a:latin typeface="+mn-lt"/>
              </a:rPr>
              <a:t>chốt</a:t>
            </a:r>
            <a:r>
              <a:rPr lang="en-US" sz="1000" dirty="0">
                <a:latin typeface="+mn-lt"/>
              </a:rPr>
              <a:t> </a:t>
            </a:r>
            <a:r>
              <a:rPr lang="en-US" sz="1000" dirty="0" err="1">
                <a:latin typeface="+mn-lt"/>
              </a:rPr>
              <a:t>lời</a:t>
            </a:r>
            <a:r>
              <a:rPr lang="en-US" sz="1000" dirty="0">
                <a:latin typeface="+mn-lt"/>
              </a:rPr>
              <a:t> </a:t>
            </a:r>
            <a:r>
              <a:rPr lang="en-US" sz="1000" dirty="0" err="1">
                <a:latin typeface="+mn-lt"/>
              </a:rPr>
              <a:t>khi</a:t>
            </a:r>
            <a:r>
              <a:rPr lang="en-US" sz="1000" dirty="0">
                <a:latin typeface="+mn-lt"/>
              </a:rPr>
              <a:t> </a:t>
            </a:r>
            <a:r>
              <a:rPr lang="en-US" sz="1000" dirty="0" err="1">
                <a:latin typeface="+mn-lt"/>
              </a:rPr>
              <a:t>giá</a:t>
            </a:r>
            <a:r>
              <a:rPr lang="en-US" sz="1000" dirty="0">
                <a:latin typeface="+mn-lt"/>
              </a:rPr>
              <a:t> </a:t>
            </a:r>
            <a:r>
              <a:rPr lang="en-US" sz="1000" dirty="0" err="1">
                <a:latin typeface="+mn-lt"/>
              </a:rPr>
              <a:t>giảm</a:t>
            </a:r>
            <a:r>
              <a:rPr lang="en-US" sz="1000" dirty="0">
                <a:latin typeface="+mn-lt"/>
              </a:rPr>
              <a:t> </a:t>
            </a:r>
            <a:r>
              <a:rPr lang="en-US" sz="1000" dirty="0" err="1">
                <a:latin typeface="+mn-lt"/>
              </a:rPr>
              <a:t>dưới</a:t>
            </a:r>
            <a:r>
              <a:rPr lang="en-US" sz="1000" dirty="0">
                <a:latin typeface="+mn-lt"/>
              </a:rPr>
              <a:t> </a:t>
            </a:r>
            <a:r>
              <a:rPr lang="en-US" sz="1000" dirty="0" err="1">
                <a:latin typeface="+mn-lt"/>
              </a:rPr>
              <a:t>mốc</a:t>
            </a:r>
            <a:r>
              <a:rPr lang="en-US" sz="1000" dirty="0">
                <a:latin typeface="+mn-lt"/>
              </a:rPr>
              <a:t> 26.</a:t>
            </a:r>
          </a:p>
        </p:txBody>
      </p:sp>
    </p:spTree>
    <p:extLst>
      <p:ext uri="{BB962C8B-B14F-4D97-AF65-F5344CB8AC3E}">
        <p14:creationId xmlns:p14="http://schemas.microsoft.com/office/powerpoint/2010/main" val="3858393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CC4685-24D4-4BE9-893A-C120926CE023}"/>
              </a:ext>
            </a:extLst>
          </p:cNvPr>
          <p:cNvSpPr>
            <a:spLocks noGrp="1"/>
          </p:cNvSpPr>
          <p:nvPr>
            <p:ph type="ftr" sz="quarter" idx="5"/>
          </p:nvPr>
        </p:nvSpPr>
        <p:spPr/>
        <p:txBody>
          <a:bodyPr/>
          <a:lstStyle/>
          <a:p>
            <a:r>
              <a:rPr lang="en-US"/>
              <a:t>www.eves.com.vn</a:t>
            </a:r>
            <a:endParaRPr lang="en-US" dirty="0"/>
          </a:p>
        </p:txBody>
      </p:sp>
      <p:sp>
        <p:nvSpPr>
          <p:cNvPr id="3" name="Slide Number Placeholder 2">
            <a:extLst>
              <a:ext uri="{FF2B5EF4-FFF2-40B4-BE49-F238E27FC236}">
                <a16:creationId xmlns:a16="http://schemas.microsoft.com/office/drawing/2014/main" id="{B79A881A-C13D-4A30-B587-3545616FF1BB}"/>
              </a:ext>
            </a:extLst>
          </p:cNvPr>
          <p:cNvSpPr>
            <a:spLocks noGrp="1"/>
          </p:cNvSpPr>
          <p:nvPr>
            <p:ph type="sldNum" sz="quarter" idx="7"/>
          </p:nvPr>
        </p:nvSpPr>
        <p:spPr/>
        <p:txBody>
          <a:bodyPr/>
          <a:lstStyle/>
          <a:p>
            <a:r>
              <a:rPr lang="en-US" dirty="0"/>
              <a:t>Trang 8</a:t>
            </a:r>
          </a:p>
        </p:txBody>
      </p:sp>
      <p:sp>
        <p:nvSpPr>
          <p:cNvPr id="5" name="Rectangle 24">
            <a:extLst>
              <a:ext uri="{FF2B5EF4-FFF2-40B4-BE49-F238E27FC236}">
                <a16:creationId xmlns:a16="http://schemas.microsoft.com/office/drawing/2014/main" id="{4665A71E-A725-4776-9D70-910B4C9F73EF}"/>
              </a:ext>
            </a:extLst>
          </p:cNvPr>
          <p:cNvSpPr>
            <a:spLocks noChangeArrowheads="1"/>
          </p:cNvSpPr>
          <p:nvPr/>
        </p:nvSpPr>
        <p:spPr bwMode="auto">
          <a:xfrm>
            <a:off x="-76200" y="1610241"/>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vi-VN" sz="1100" b="0" i="0" u="none" strike="noStrike" cap="none" normalizeH="0" baseline="0">
                <a:ln>
                  <a:noFill/>
                </a:ln>
                <a:solidFill>
                  <a:schemeClr val="tx1"/>
                </a:solidFill>
                <a:effectLst/>
                <a:latin typeface="+mj-lt"/>
                <a:ea typeface="Times New Roman" panose="02020603050405020304" pitchFamily="18" charset="0"/>
                <a:cs typeface="Arial" panose="020B0604020202020204" pitchFamily="34" charset="0"/>
              </a:rPr>
              <a:t> </a:t>
            </a:r>
            <a:endParaRPr kumimoji="0" lang="en-US" altLang="vi-VN" sz="1800" b="0" i="0" u="none" strike="noStrike" cap="none" normalizeH="0" baseline="0">
              <a:ln>
                <a:noFill/>
              </a:ln>
              <a:solidFill>
                <a:schemeClr val="tx1"/>
              </a:solidFill>
              <a:effectLst/>
              <a:latin typeface="+mj-lt"/>
            </a:endParaRPr>
          </a:p>
        </p:txBody>
      </p:sp>
      <p:sp>
        <p:nvSpPr>
          <p:cNvPr id="6" name="Rectangle 20">
            <a:extLst>
              <a:ext uri="{FF2B5EF4-FFF2-40B4-BE49-F238E27FC236}">
                <a16:creationId xmlns:a16="http://schemas.microsoft.com/office/drawing/2014/main" id="{EB1F482F-A21F-4BCC-B01C-5E2DDB007F75}"/>
              </a:ext>
            </a:extLst>
          </p:cNvPr>
          <p:cNvSpPr>
            <a:spLocks noChangeArrowheads="1"/>
          </p:cNvSpPr>
          <p:nvPr/>
        </p:nvSpPr>
        <p:spPr bwMode="auto">
          <a:xfrm>
            <a:off x="-76200" y="53340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latin typeface="+mj-lt"/>
            </a:endParaRPr>
          </a:p>
        </p:txBody>
      </p:sp>
      <p:sp>
        <p:nvSpPr>
          <p:cNvPr id="7" name="Rectangle 22">
            <a:extLst>
              <a:ext uri="{FF2B5EF4-FFF2-40B4-BE49-F238E27FC236}">
                <a16:creationId xmlns:a16="http://schemas.microsoft.com/office/drawing/2014/main" id="{37B198CC-1B15-43B1-9502-801DBAB55484}"/>
              </a:ext>
            </a:extLst>
          </p:cNvPr>
          <p:cNvSpPr>
            <a:spLocks noChangeArrowheads="1"/>
          </p:cNvSpPr>
          <p:nvPr/>
        </p:nvSpPr>
        <p:spPr bwMode="auto">
          <a:xfrm>
            <a:off x="-76200" y="946666"/>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vi-VN">
              <a:latin typeface="+mj-lt"/>
            </a:endParaRPr>
          </a:p>
        </p:txBody>
      </p:sp>
      <p:sp>
        <p:nvSpPr>
          <p:cNvPr id="8" name="Rectangle 24">
            <a:extLst>
              <a:ext uri="{FF2B5EF4-FFF2-40B4-BE49-F238E27FC236}">
                <a16:creationId xmlns:a16="http://schemas.microsoft.com/office/drawing/2014/main" id="{32B57549-13F7-41ED-8440-71C443A63D5C}"/>
              </a:ext>
            </a:extLst>
          </p:cNvPr>
          <p:cNvSpPr>
            <a:spLocks noChangeArrowheads="1"/>
          </p:cNvSpPr>
          <p:nvPr/>
        </p:nvSpPr>
        <p:spPr bwMode="auto">
          <a:xfrm>
            <a:off x="-76200" y="1610241"/>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vi-VN" sz="1100" b="0" i="0" u="none" strike="noStrike" cap="none" normalizeH="0" baseline="0">
                <a:ln>
                  <a:noFill/>
                </a:ln>
                <a:solidFill>
                  <a:schemeClr val="tx1"/>
                </a:solidFill>
                <a:effectLst/>
                <a:latin typeface="+mj-lt"/>
                <a:ea typeface="Times New Roman" panose="02020603050405020304" pitchFamily="18" charset="0"/>
                <a:cs typeface="Arial" panose="020B0604020202020204" pitchFamily="34" charset="0"/>
              </a:rPr>
              <a:t> </a:t>
            </a:r>
            <a:endParaRPr kumimoji="0" lang="en-US" altLang="vi-VN" sz="1800" b="0" i="0" u="none" strike="noStrike" cap="none" normalizeH="0" baseline="0">
              <a:ln>
                <a:noFill/>
              </a:ln>
              <a:solidFill>
                <a:schemeClr val="tx1"/>
              </a:solidFill>
              <a:effectLst/>
              <a:latin typeface="+mj-lt"/>
            </a:endParaRPr>
          </a:p>
        </p:txBody>
      </p:sp>
      <p:sp>
        <p:nvSpPr>
          <p:cNvPr id="9" name="TextBox 8">
            <a:extLst>
              <a:ext uri="{FF2B5EF4-FFF2-40B4-BE49-F238E27FC236}">
                <a16:creationId xmlns:a16="http://schemas.microsoft.com/office/drawing/2014/main" id="{8E3EC332-6232-474B-828E-755152E31325}"/>
              </a:ext>
            </a:extLst>
          </p:cNvPr>
          <p:cNvSpPr txBox="1"/>
          <p:nvPr/>
        </p:nvSpPr>
        <p:spPr>
          <a:xfrm>
            <a:off x="5548678" y="882948"/>
            <a:ext cx="1603702" cy="400110"/>
          </a:xfrm>
          <a:prstGeom prst="rect">
            <a:avLst/>
          </a:prstGeom>
          <a:noFill/>
        </p:spPr>
        <p:txBody>
          <a:bodyPr wrap="square" rtlCol="0">
            <a:spAutoFit/>
          </a:bodyPr>
          <a:lstStyle/>
          <a:p>
            <a:pPr algn="r"/>
            <a:r>
              <a:rPr lang="en-US" sz="2000" b="1">
                <a:solidFill>
                  <a:schemeClr val="bg1"/>
                </a:solidFill>
                <a:latin typeface="+mj-lt"/>
              </a:rPr>
              <a:t>EVS Research</a:t>
            </a:r>
            <a:endParaRPr lang="vi-VN" sz="900" b="1" dirty="0">
              <a:solidFill>
                <a:schemeClr val="bg1"/>
              </a:solidFill>
              <a:latin typeface="+mj-lt"/>
            </a:endParaRPr>
          </a:p>
        </p:txBody>
      </p:sp>
      <p:cxnSp>
        <p:nvCxnSpPr>
          <p:cNvPr id="10" name="Straight Connector 9">
            <a:extLst>
              <a:ext uri="{FF2B5EF4-FFF2-40B4-BE49-F238E27FC236}">
                <a16:creationId xmlns:a16="http://schemas.microsoft.com/office/drawing/2014/main" id="{43FB1E50-43ED-42D6-A92B-8E11E61E817C}"/>
              </a:ext>
            </a:extLst>
          </p:cNvPr>
          <p:cNvCxnSpPr>
            <a:cxnSpLocks/>
          </p:cNvCxnSpPr>
          <p:nvPr/>
        </p:nvCxnSpPr>
        <p:spPr>
          <a:xfrm>
            <a:off x="5512818" y="905625"/>
            <a:ext cx="0" cy="40617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06C67D0-FCCA-4AAA-B7D3-676D1612B9B7}"/>
              </a:ext>
            </a:extLst>
          </p:cNvPr>
          <p:cNvSpPr txBox="1"/>
          <p:nvPr/>
        </p:nvSpPr>
        <p:spPr>
          <a:xfrm>
            <a:off x="377276" y="822736"/>
            <a:ext cx="6199984" cy="276999"/>
          </a:xfrm>
          <a:prstGeom prst="rect">
            <a:avLst/>
          </a:prstGeom>
          <a:noFill/>
        </p:spPr>
        <p:txBody>
          <a:bodyPr wrap="square" rtlCol="0">
            <a:spAutoFit/>
          </a:bodyPr>
          <a:lstStyle/>
          <a:p>
            <a:r>
              <a:rPr lang="en-US" sz="1200" b="1" dirty="0">
                <a:solidFill>
                  <a:schemeClr val="bg1"/>
                </a:solidFill>
                <a:latin typeface="+mj-lt"/>
              </a:rPr>
              <a:t>KHUYẾN CÁO</a:t>
            </a:r>
            <a:endParaRPr lang="vi-VN" sz="1200" b="1" dirty="0">
              <a:solidFill>
                <a:schemeClr val="bg1"/>
              </a:solidFill>
              <a:latin typeface="+mj-lt"/>
            </a:endParaRPr>
          </a:p>
        </p:txBody>
      </p:sp>
      <p:sp>
        <p:nvSpPr>
          <p:cNvPr id="13" name="TextBox 12">
            <a:extLst>
              <a:ext uri="{FF2B5EF4-FFF2-40B4-BE49-F238E27FC236}">
                <a16:creationId xmlns:a16="http://schemas.microsoft.com/office/drawing/2014/main" id="{F6FB052F-E740-4203-8414-2D55229107C0}"/>
              </a:ext>
            </a:extLst>
          </p:cNvPr>
          <p:cNvSpPr txBox="1"/>
          <p:nvPr/>
        </p:nvSpPr>
        <p:spPr>
          <a:xfrm>
            <a:off x="473276" y="1133386"/>
            <a:ext cx="6810238" cy="2123658"/>
          </a:xfrm>
          <a:prstGeom prst="rect">
            <a:avLst/>
          </a:prstGeom>
          <a:noFill/>
        </p:spPr>
        <p:txBody>
          <a:bodyPr wrap="square" rtlCol="0">
            <a:spAutoFit/>
          </a:bodyPr>
          <a:lstStyle/>
          <a:p>
            <a:pPr algn="just">
              <a:spcBef>
                <a:spcPts val="100"/>
              </a:spcBef>
              <a:spcAft>
                <a:spcPts val="100"/>
              </a:spcAft>
              <a:buClr>
                <a:srgbClr val="D53D96"/>
              </a:buClr>
            </a:pP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Các thông tin trong báo cáo được xem là đáng tin cậy và dựa trên các nguồn thông tin đã công bố ra công chúng được xem là đáng tin cậy</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 Tuy nhiên, ngoài những thông tin về chính Công ty Cổ phần Chứng khoán EVEREST (</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rPr>
              <a:t>EVS</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 EVS không chịu trách nhiệm về độ chính xác của những thông tin trong báo cáo này</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 Ý kiến, dự báo và ước tính chỉ thể hiện quan điểm của người viết tại thời điểm phát hành, không được xem là quan điểm của EVS và có thể thay đổi mà không cần thông báo, EVS không có nghĩa vụ phải cập nhật, sửa đổi báo cáo này dưới mọi hình thức cũng như thông báo với người đọc trong trường hợp các quan điểm, dự báo và ước tính trong báo cáo này thay đổi hoặc trở nên không chính xác</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 Thông tin trong báo cáo này được thu thập từ nhiều nguồn khác nhau và chúng tôi không đảm bảo về độ chính xác của thông tin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 Báo cáo này chỉ nhằm mục đích cung cấp thông tin cho các tổ chức đầu tư cũng như các nhà đầu tư cá nhân của EVS và không mang tính chất khuyến nghị mua hay bán bất cứ chứng khoán hay công cụ tài chính có liên quan nào</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 Không ai được phép sao chép, tái sản xuất, phát hành cũng như tái phân phối bất kỳ nội dung nào của báo cáo vì bất kỳ mục đích nào nếu không có sự chấp thuận bằng văn bản của EVS</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 Khi sử dụng các nội dung đã được EVS chấp thuận, xin vui lòng ghi rõ nguồn khi trích dẫn</a:t>
            </a:r>
            <a:r>
              <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rPr>
              <a:t>.</a:t>
            </a:r>
            <a:endPar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E7DC11B4-757F-4176-B70C-0EC9926683A6}"/>
              </a:ext>
            </a:extLst>
          </p:cNvPr>
          <p:cNvSpPr txBox="1"/>
          <p:nvPr/>
        </p:nvSpPr>
        <p:spPr>
          <a:xfrm>
            <a:off x="473276" y="3606588"/>
            <a:ext cx="6810237" cy="987450"/>
          </a:xfrm>
          <a:prstGeom prst="rect">
            <a:avLst/>
          </a:prstGeom>
          <a:noFill/>
        </p:spPr>
        <p:txBody>
          <a:bodyPr wrap="square" rtlCol="0">
            <a:spAutoFit/>
          </a:bodyPr>
          <a:lstStyle/>
          <a:p>
            <a:pPr algn="just">
              <a:spcBef>
                <a:spcPts val="200"/>
              </a:spcBef>
              <a:spcAft>
                <a:spcPts val="200"/>
              </a:spcAft>
              <a:buClr>
                <a:srgbClr val="D53D96"/>
              </a:buClr>
            </a:pPr>
            <a:r>
              <a:rPr lang="vi-VN" sz="1100" b="1" dirty="0">
                <a:solidFill>
                  <a:srgbClr val="4C2683"/>
                </a:solidFill>
                <a:latin typeface="Calibri" panose="020F0502020204030204" pitchFamily="34" charset="0"/>
                <a:ea typeface="Calibri" panose="020F0502020204030204" pitchFamily="34" charset="0"/>
                <a:cs typeface="Calibri" panose="020F0502020204030204" pitchFamily="34" charset="0"/>
              </a:rPr>
              <a:t>CTCP CHỨNG KHOÁN EVEREST (EVS)</a:t>
            </a:r>
            <a:r>
              <a:rPr lang="en-GB" sz="1100" b="1" dirty="0">
                <a:solidFill>
                  <a:srgbClr val="4C2683"/>
                </a:solidFill>
                <a:latin typeface="Calibri" panose="020F0502020204030204" pitchFamily="34" charset="0"/>
                <a:ea typeface="Calibri" panose="020F0502020204030204" pitchFamily="34" charset="0"/>
                <a:cs typeface="Calibri" panose="020F0502020204030204" pitchFamily="34" charset="0"/>
              </a:rPr>
              <a:t> - </a:t>
            </a:r>
            <a:r>
              <a:rPr lang="en-US" sz="1100" b="1" dirty="0">
                <a:solidFill>
                  <a:schemeClr val="tx1"/>
                </a:solidFill>
                <a:latin typeface="Calibri" panose="020F0502020204030204" pitchFamily="34" charset="0"/>
                <a:ea typeface="Calibri" panose="020F0502020204030204" pitchFamily="34" charset="0"/>
                <a:cs typeface="Calibri" panose="020F0502020204030204" pitchFamily="34" charset="0"/>
              </a:rPr>
              <a:t>Website</a:t>
            </a:r>
            <a:r>
              <a:rPr lang="en-US" sz="1100" b="1" dirty="0">
                <a:solidFill>
                  <a:srgbClr val="4C2683"/>
                </a:solidFill>
                <a:latin typeface="Calibri" panose="020F0502020204030204" pitchFamily="34" charset="0"/>
                <a:ea typeface="Calibri" panose="020F0502020204030204" pitchFamily="34" charset="0"/>
                <a:cs typeface="Calibri" panose="020F0502020204030204" pitchFamily="34" charset="0"/>
              </a:rPr>
              <a:t>: </a:t>
            </a:r>
            <a:r>
              <a:rPr lang="vi-VN" sz="1100" b="1" dirty="0">
                <a:solidFill>
                  <a:srgbClr val="00B0F0"/>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www.eves.com.vn</a:t>
            </a:r>
            <a:endParaRPr lang="en-US" sz="1100" b="1" dirty="0">
              <a:solidFill>
                <a:srgbClr val="00B0F0"/>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rPr>
              <a:t>Trụ sở chính: </a:t>
            </a:r>
          </a:p>
          <a:p>
            <a:pPr algn="just">
              <a:spcBef>
                <a:spcPts val="300"/>
              </a:spcBef>
              <a:spcAft>
                <a:spcPts val="300"/>
              </a:spcAft>
              <a:buClr>
                <a:srgbClr val="D53D96"/>
              </a:buClr>
            </a:pP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Tầng 3, 6, 9 Số 2A Phố Đại Cồ Việt, Phường Lê Đại Hành, Quận Hai Bà Trưng, Hà Nội</a:t>
            </a:r>
          </a:p>
          <a:p>
            <a:pPr algn="just">
              <a:spcBef>
                <a:spcPts val="300"/>
              </a:spcBef>
              <a:spcAft>
                <a:spcPts val="300"/>
              </a:spcAft>
              <a:buClr>
                <a:srgbClr val="D53D96"/>
              </a:buClr>
            </a:pP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Điện thoại: (84) 24 3772 6699 - Fax: (84) 24 3772 6763</a:t>
            </a:r>
          </a:p>
        </p:txBody>
      </p:sp>
      <p:grpSp>
        <p:nvGrpSpPr>
          <p:cNvPr id="17" name="Group 16">
            <a:extLst>
              <a:ext uri="{FF2B5EF4-FFF2-40B4-BE49-F238E27FC236}">
                <a16:creationId xmlns:a16="http://schemas.microsoft.com/office/drawing/2014/main" id="{EFDA196A-B2EF-4C00-997F-DA199608843E}"/>
              </a:ext>
            </a:extLst>
          </p:cNvPr>
          <p:cNvGrpSpPr/>
          <p:nvPr/>
        </p:nvGrpSpPr>
        <p:grpSpPr>
          <a:xfrm>
            <a:off x="489814" y="4608490"/>
            <a:ext cx="6662566" cy="1180433"/>
            <a:chOff x="473287" y="5563573"/>
            <a:chExt cx="6775104" cy="1169551"/>
          </a:xfrm>
        </p:grpSpPr>
        <p:sp>
          <p:nvSpPr>
            <p:cNvPr id="18" name="TextBox 17">
              <a:extLst>
                <a:ext uri="{FF2B5EF4-FFF2-40B4-BE49-F238E27FC236}">
                  <a16:creationId xmlns:a16="http://schemas.microsoft.com/office/drawing/2014/main" id="{C967E632-1E05-40A2-9660-9959BD787864}"/>
                </a:ext>
              </a:extLst>
            </p:cNvPr>
            <p:cNvSpPr txBox="1"/>
            <p:nvPr/>
          </p:nvSpPr>
          <p:spPr>
            <a:xfrm>
              <a:off x="473287" y="5563573"/>
              <a:ext cx="3346263" cy="1169551"/>
            </a:xfrm>
            <a:prstGeom prst="rect">
              <a:avLst/>
            </a:prstGeom>
            <a:noFill/>
          </p:spPr>
          <p:txBody>
            <a:bodyPr wrap="square" rtlCol="0">
              <a:spAutoFit/>
            </a:bodyPr>
            <a:lstStyle/>
            <a:p>
              <a:pPr algn="just">
                <a:spcBef>
                  <a:spcPts val="300"/>
                </a:spcBef>
                <a:spcAft>
                  <a:spcPts val="300"/>
                </a:spcAft>
                <a:buClr>
                  <a:srgbClr val="D53D96"/>
                </a:buClr>
              </a:pPr>
              <a:r>
                <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rPr>
                <a:t>Chi nhánh Sài Gòn:</a:t>
              </a:r>
            </a:p>
            <a:p>
              <a:pPr algn="just">
                <a:spcBef>
                  <a:spcPts val="300"/>
                </a:spcBef>
                <a:spcAft>
                  <a:spcPts val="300"/>
                </a:spcAft>
                <a:buClr>
                  <a:srgbClr val="D53D96"/>
                </a:buClr>
              </a:pP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Tầng M, Central Park Tower, 117 Nguyễn Du, Bến Thành, Quận 1, TP, Hồ Chí Minh, Việt Nam</a:t>
              </a:r>
            </a:p>
            <a:p>
              <a:pPr algn="just">
                <a:spcBef>
                  <a:spcPts val="300"/>
                </a:spcBef>
                <a:spcAft>
                  <a:spcPts val="300"/>
                </a:spcAft>
                <a:buClr>
                  <a:srgbClr val="D53D96"/>
                </a:buClr>
              </a:pP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Điện thoại: (84) 28 6290 6296 </a:t>
              </a:r>
              <a:endPar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Fax: (84) 28 6290 6399</a:t>
              </a:r>
            </a:p>
          </p:txBody>
        </p:sp>
        <p:sp>
          <p:nvSpPr>
            <p:cNvPr id="19" name="TextBox 18">
              <a:extLst>
                <a:ext uri="{FF2B5EF4-FFF2-40B4-BE49-F238E27FC236}">
                  <a16:creationId xmlns:a16="http://schemas.microsoft.com/office/drawing/2014/main" id="{DECFD33D-2E43-40AF-88C3-F63FE99D9F88}"/>
                </a:ext>
              </a:extLst>
            </p:cNvPr>
            <p:cNvSpPr txBox="1"/>
            <p:nvPr/>
          </p:nvSpPr>
          <p:spPr>
            <a:xfrm>
              <a:off x="3886200" y="5563573"/>
              <a:ext cx="3362191" cy="1169551"/>
            </a:xfrm>
            <a:prstGeom prst="rect">
              <a:avLst/>
            </a:prstGeom>
            <a:noFill/>
          </p:spPr>
          <p:txBody>
            <a:bodyPr wrap="square" rtlCol="0">
              <a:spAutoFit/>
            </a:bodyPr>
            <a:lstStyle/>
            <a:p>
              <a:pPr algn="just">
                <a:spcBef>
                  <a:spcPts val="300"/>
                </a:spcBef>
                <a:spcAft>
                  <a:spcPts val="300"/>
                </a:spcAft>
                <a:buClr>
                  <a:srgbClr val="D53D96"/>
                </a:buClr>
              </a:pPr>
              <a:r>
                <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rPr>
                <a:t>Chi nhánh Nguyễn Trãi: </a:t>
              </a:r>
            </a:p>
            <a:p>
              <a:pPr algn="just">
                <a:spcBef>
                  <a:spcPts val="300"/>
                </a:spcBef>
                <a:spcAft>
                  <a:spcPts val="300"/>
                </a:spcAft>
                <a:buClr>
                  <a:srgbClr val="D53D96"/>
                </a:buClr>
              </a:pP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Tầng 3, Tòa nhà VNT Tower, 19 Nguyễn Trãi, Quận Thanh Xuân, Hà Nội, Việt Nam</a:t>
              </a:r>
            </a:p>
            <a:p>
              <a:pPr algn="just">
                <a:spcBef>
                  <a:spcPts val="300"/>
                </a:spcBef>
                <a:spcAft>
                  <a:spcPts val="300"/>
                </a:spcAft>
                <a:buClr>
                  <a:srgbClr val="D53D96"/>
                </a:buClr>
              </a:pP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Điện thoại: 0243 936 6866</a:t>
              </a:r>
              <a:endPar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rPr>
                <a:t>Fax: 0243 936 6586</a:t>
              </a:r>
              <a:endPar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sp>
        <p:nvSpPr>
          <p:cNvPr id="21" name="TextBox 20">
            <a:extLst>
              <a:ext uri="{FF2B5EF4-FFF2-40B4-BE49-F238E27FC236}">
                <a16:creationId xmlns:a16="http://schemas.microsoft.com/office/drawing/2014/main" id="{308DA05E-85BF-4C3E-BE20-56CA587A8363}"/>
              </a:ext>
            </a:extLst>
          </p:cNvPr>
          <p:cNvSpPr txBox="1"/>
          <p:nvPr/>
        </p:nvSpPr>
        <p:spPr>
          <a:xfrm>
            <a:off x="426589" y="5866748"/>
            <a:ext cx="6400799" cy="276999"/>
          </a:xfrm>
          <a:prstGeom prst="rect">
            <a:avLst/>
          </a:prstGeom>
          <a:noFill/>
        </p:spPr>
        <p:txBody>
          <a:bodyPr wrap="square" rtlCol="0">
            <a:spAutoFit/>
          </a:bodyPr>
          <a:lstStyle/>
          <a:p>
            <a:r>
              <a:rPr lang="en-US" sz="1200" b="1" dirty="0">
                <a:solidFill>
                  <a:schemeClr val="bg1"/>
                </a:solidFill>
                <a:latin typeface="+mj-lt"/>
              </a:rPr>
              <a:t>PHÒNG PHÂN TÍCH</a:t>
            </a:r>
            <a:endParaRPr lang="vi-VN" sz="1200" b="1" dirty="0">
              <a:solidFill>
                <a:schemeClr val="bg1"/>
              </a:solidFill>
              <a:latin typeface="+mj-lt"/>
            </a:endParaRPr>
          </a:p>
        </p:txBody>
      </p:sp>
      <p:sp>
        <p:nvSpPr>
          <p:cNvPr id="22" name="TextBox 21">
            <a:extLst>
              <a:ext uri="{FF2B5EF4-FFF2-40B4-BE49-F238E27FC236}">
                <a16:creationId xmlns:a16="http://schemas.microsoft.com/office/drawing/2014/main" id="{B969C815-5D3C-477D-A01A-FF208B68C121}"/>
              </a:ext>
            </a:extLst>
          </p:cNvPr>
          <p:cNvSpPr txBox="1"/>
          <p:nvPr/>
        </p:nvSpPr>
        <p:spPr>
          <a:xfrm>
            <a:off x="459309" y="6210690"/>
            <a:ext cx="6693072" cy="754053"/>
          </a:xfrm>
          <a:prstGeom prst="rect">
            <a:avLst/>
          </a:prstGeom>
          <a:noFill/>
        </p:spPr>
        <p:txBody>
          <a:bodyPr wrap="square" rtlCol="0">
            <a:spAutoFit/>
          </a:bodyPr>
          <a:lstStyle/>
          <a:p>
            <a:pPr algn="just">
              <a:spcBef>
                <a:spcPts val="300"/>
              </a:spcBef>
              <a:spcAft>
                <a:spcPts val="300"/>
              </a:spcAft>
              <a:buClr>
                <a:srgbClr val="D53D96"/>
              </a:buClr>
            </a:pPr>
            <a:r>
              <a:rPr lang="en-GB"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Phạm</a:t>
            </a:r>
            <a:r>
              <a:rPr lang="en-GB" sz="11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Văn</a:t>
            </a:r>
            <a:r>
              <a:rPr lang="en-GB" sz="11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Tuấn</a:t>
            </a:r>
            <a:endPar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Trưởng</a:t>
            </a: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phòng</a:t>
            </a: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phân</a:t>
            </a: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tích</a:t>
            </a:r>
            <a:endPar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tuanpv1@eves.com.vn</a:t>
            </a:r>
            <a:endPar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3" name="TextBox 22">
            <a:extLst>
              <a:ext uri="{FF2B5EF4-FFF2-40B4-BE49-F238E27FC236}">
                <a16:creationId xmlns:a16="http://schemas.microsoft.com/office/drawing/2014/main" id="{E94C3463-E31E-4CCC-BDF1-14D1124E61AA}"/>
              </a:ext>
            </a:extLst>
          </p:cNvPr>
          <p:cNvSpPr txBox="1"/>
          <p:nvPr/>
        </p:nvSpPr>
        <p:spPr>
          <a:xfrm>
            <a:off x="459308" y="6986114"/>
            <a:ext cx="2065099" cy="754053"/>
          </a:xfrm>
          <a:prstGeom prst="rect">
            <a:avLst/>
          </a:prstGeom>
          <a:noFill/>
        </p:spPr>
        <p:txBody>
          <a:bodyPr wrap="square" rtlCol="0">
            <a:spAutoFit/>
          </a:bodyPr>
          <a:lstStyle/>
          <a:p>
            <a:pPr algn="just">
              <a:spcBef>
                <a:spcPts val="300"/>
              </a:spcBef>
              <a:spcAft>
                <a:spcPts val="300"/>
              </a:spcAft>
              <a:buClr>
                <a:srgbClr val="D53D96"/>
              </a:buClr>
            </a:pPr>
            <a:r>
              <a:rPr lang="en-GB"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Vũ</a:t>
            </a:r>
            <a:r>
              <a:rPr lang="en-GB" sz="1100" b="1" dirty="0">
                <a:solidFill>
                  <a:schemeClr val="tx1"/>
                </a:solidFill>
                <a:latin typeface="Calibri" panose="020F0502020204030204" pitchFamily="34" charset="0"/>
                <a:ea typeface="Calibri" panose="020F0502020204030204" pitchFamily="34" charset="0"/>
                <a:cs typeface="Calibri" panose="020F0502020204030204" pitchFamily="34" charset="0"/>
              </a:rPr>
              <a:t> Mai Anh</a:t>
            </a:r>
            <a:endPar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Chuyên</a:t>
            </a: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viên</a:t>
            </a: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cao</a:t>
            </a: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cấp</a:t>
            </a:r>
            <a:endPar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anhvm@eves.com.vn</a:t>
            </a:r>
            <a:endPar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4" name="TextBox 23">
            <a:extLst>
              <a:ext uri="{FF2B5EF4-FFF2-40B4-BE49-F238E27FC236}">
                <a16:creationId xmlns:a16="http://schemas.microsoft.com/office/drawing/2014/main" id="{1974BFC5-FB8B-433C-B892-9163D5FE0C89}"/>
              </a:ext>
            </a:extLst>
          </p:cNvPr>
          <p:cNvSpPr txBox="1"/>
          <p:nvPr/>
        </p:nvSpPr>
        <p:spPr>
          <a:xfrm>
            <a:off x="2957944" y="6986114"/>
            <a:ext cx="1903741" cy="754053"/>
          </a:xfrm>
          <a:prstGeom prst="rect">
            <a:avLst/>
          </a:prstGeom>
          <a:noFill/>
        </p:spPr>
        <p:txBody>
          <a:bodyPr wrap="square" rtlCol="0">
            <a:spAutoFit/>
          </a:bodyPr>
          <a:lstStyle/>
          <a:p>
            <a:pPr algn="just">
              <a:spcBef>
                <a:spcPts val="300"/>
              </a:spcBef>
              <a:spcAft>
                <a:spcPts val="300"/>
              </a:spcAft>
              <a:buClr>
                <a:srgbClr val="D53D96"/>
              </a:buClr>
            </a:pPr>
            <a:r>
              <a:rPr lang="en-GB"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Đinh</a:t>
            </a:r>
            <a:r>
              <a:rPr lang="en-GB" sz="11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Quốc</a:t>
            </a:r>
            <a:r>
              <a:rPr lang="en-GB" sz="11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Khánh</a:t>
            </a:r>
            <a:endPar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Chuyên</a:t>
            </a: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viên</a:t>
            </a:r>
            <a:endPar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khanhdq@eves.com.vn</a:t>
            </a:r>
            <a:endParaRPr lang="en-US"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5" name="TextBox 24">
            <a:extLst>
              <a:ext uri="{FF2B5EF4-FFF2-40B4-BE49-F238E27FC236}">
                <a16:creationId xmlns:a16="http://schemas.microsoft.com/office/drawing/2014/main" id="{F1945629-82FF-4A06-B14C-97220369E371}"/>
              </a:ext>
            </a:extLst>
          </p:cNvPr>
          <p:cNvSpPr txBox="1"/>
          <p:nvPr/>
        </p:nvSpPr>
        <p:spPr>
          <a:xfrm>
            <a:off x="5248639" y="6986113"/>
            <a:ext cx="1903741" cy="754053"/>
          </a:xfrm>
          <a:prstGeom prst="rect">
            <a:avLst/>
          </a:prstGeom>
          <a:noFill/>
        </p:spPr>
        <p:txBody>
          <a:bodyPr wrap="square" rtlCol="0">
            <a:spAutoFit/>
          </a:bodyPr>
          <a:lstStyle/>
          <a:p>
            <a:pPr algn="just">
              <a:spcBef>
                <a:spcPts val="300"/>
              </a:spcBef>
              <a:spcAft>
                <a:spcPts val="300"/>
              </a:spcAft>
              <a:buClr>
                <a:srgbClr val="D53D96"/>
              </a:buClr>
            </a:pPr>
            <a:r>
              <a:rPr lang="en-US"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Nguyễn</a:t>
            </a:r>
            <a:r>
              <a:rPr lang="en-US" sz="11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Tùng</a:t>
            </a:r>
            <a:r>
              <a:rPr lang="en-US" sz="11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dirty="0" err="1">
                <a:solidFill>
                  <a:schemeClr val="tx1"/>
                </a:solidFill>
                <a:latin typeface="Calibri" panose="020F0502020204030204" pitchFamily="34" charset="0"/>
                <a:ea typeface="Calibri" panose="020F0502020204030204" pitchFamily="34" charset="0"/>
                <a:cs typeface="Calibri" panose="020F0502020204030204" pitchFamily="34" charset="0"/>
              </a:rPr>
              <a:t>Dương</a:t>
            </a:r>
            <a:endParaRPr lang="vi-VN" sz="11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Chuyên</a:t>
            </a: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dirty="0" err="1">
                <a:solidFill>
                  <a:schemeClr val="tx1"/>
                </a:solidFill>
                <a:latin typeface="Calibri" panose="020F0502020204030204" pitchFamily="34" charset="0"/>
                <a:ea typeface="Calibri" panose="020F0502020204030204" pitchFamily="34" charset="0"/>
                <a:cs typeface="Calibri" panose="020F0502020204030204" pitchFamily="34" charset="0"/>
              </a:rPr>
              <a:t>viên</a:t>
            </a:r>
            <a:endPar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dirty="0">
                <a:solidFill>
                  <a:schemeClr val="tx1"/>
                </a:solidFill>
                <a:latin typeface="Calibri" panose="020F0502020204030204" pitchFamily="34" charset="0"/>
                <a:ea typeface="Calibri" panose="020F0502020204030204" pitchFamily="34" charset="0"/>
                <a:cs typeface="Calibri" panose="020F0502020204030204" pitchFamily="34" charset="0"/>
              </a:rPr>
              <a:t>duongnt@eves.com.vn</a:t>
            </a:r>
            <a:endParaRPr lang="vi-VN" sz="11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27" name="Picture 26">
            <a:extLst>
              <a:ext uri="{FF2B5EF4-FFF2-40B4-BE49-F238E27FC236}">
                <a16:creationId xmlns:a16="http://schemas.microsoft.com/office/drawing/2014/main" id="{5D0D6332-EBEC-4A32-89FE-D632284DBE1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87074" y="7921380"/>
            <a:ext cx="1524000" cy="1517625"/>
          </a:xfrm>
          <a:prstGeom prst="rect">
            <a:avLst/>
          </a:prstGeom>
        </p:spPr>
      </p:pic>
      <p:sp>
        <p:nvSpPr>
          <p:cNvPr id="28" name="TextBox 27">
            <a:extLst>
              <a:ext uri="{FF2B5EF4-FFF2-40B4-BE49-F238E27FC236}">
                <a16:creationId xmlns:a16="http://schemas.microsoft.com/office/drawing/2014/main" id="{E973571D-7D7F-4D7F-AF03-3D811CCB2CC5}"/>
              </a:ext>
            </a:extLst>
          </p:cNvPr>
          <p:cNvSpPr txBox="1"/>
          <p:nvPr/>
        </p:nvSpPr>
        <p:spPr>
          <a:xfrm>
            <a:off x="493275" y="8457366"/>
            <a:ext cx="1524000" cy="261610"/>
          </a:xfrm>
          <a:prstGeom prst="rect">
            <a:avLst/>
          </a:prstGeom>
          <a:noFill/>
        </p:spPr>
        <p:txBody>
          <a:bodyPr wrap="square" rtlCol="0">
            <a:spAutoFit/>
          </a:bodyPr>
          <a:lstStyle/>
          <a:p>
            <a:r>
              <a:rPr lang="en-GB" sz="1100" b="1" dirty="0" err="1">
                <a:latin typeface="+mn-lt"/>
              </a:rPr>
              <a:t>Mở</a:t>
            </a:r>
            <a:r>
              <a:rPr lang="en-GB" sz="1100" b="1" dirty="0">
                <a:latin typeface="+mn-lt"/>
              </a:rPr>
              <a:t> </a:t>
            </a:r>
            <a:r>
              <a:rPr lang="en-GB" sz="1100" b="1" dirty="0" err="1">
                <a:latin typeface="+mn-lt"/>
              </a:rPr>
              <a:t>tài</a:t>
            </a:r>
            <a:r>
              <a:rPr lang="en-GB" sz="1100" b="1" dirty="0">
                <a:latin typeface="+mn-lt"/>
              </a:rPr>
              <a:t> </a:t>
            </a:r>
            <a:r>
              <a:rPr lang="en-GB" sz="1100" b="1" dirty="0" err="1">
                <a:latin typeface="+mn-lt"/>
              </a:rPr>
              <a:t>khoản</a:t>
            </a:r>
            <a:r>
              <a:rPr lang="en-GB" sz="1100" b="1" dirty="0">
                <a:latin typeface="+mn-lt"/>
              </a:rPr>
              <a:t> EVS </a:t>
            </a:r>
            <a:r>
              <a:rPr lang="en-GB" sz="1100" b="1" dirty="0" err="1">
                <a:latin typeface="+mn-lt"/>
              </a:rPr>
              <a:t>tại</a:t>
            </a:r>
            <a:r>
              <a:rPr lang="en-GB" sz="1100" b="1" dirty="0">
                <a:latin typeface="+mn-lt"/>
              </a:rPr>
              <a:t>:</a:t>
            </a:r>
            <a:endParaRPr lang="en-US" sz="1100" b="1" dirty="0">
              <a:latin typeface="+mn-lt"/>
            </a:endParaRPr>
          </a:p>
        </p:txBody>
      </p:sp>
      <p:pic>
        <p:nvPicPr>
          <p:cNvPr id="30" name="Picture 2">
            <a:extLst>
              <a:ext uri="{FF2B5EF4-FFF2-40B4-BE49-F238E27FC236}">
                <a16:creationId xmlns:a16="http://schemas.microsoft.com/office/drawing/2014/main" id="{35441A7D-C617-4B8D-A62A-6F24C6D4BC3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34756" y="7913920"/>
            <a:ext cx="1517624" cy="1517625"/>
          </a:xfrm>
          <a:prstGeom prst="rect">
            <a:avLst/>
          </a:prstGeom>
          <a:noFill/>
          <a:extLst>
            <a:ext uri="{909E8E84-426E-40DD-AFC4-6F175D3DCCD1}">
              <a14:hiddenFill xmlns:a14="http://schemas.microsoft.com/office/drawing/2010/main">
                <a:solidFill>
                  <a:srgbClr val="FFFFFF"/>
                </a:solidFill>
              </a14:hiddenFill>
            </a:ext>
          </a:extLst>
        </p:spPr>
      </p:pic>
      <p:grpSp>
        <p:nvGrpSpPr>
          <p:cNvPr id="32" name="Group 31">
            <a:extLst>
              <a:ext uri="{FF2B5EF4-FFF2-40B4-BE49-F238E27FC236}">
                <a16:creationId xmlns:a16="http://schemas.microsoft.com/office/drawing/2014/main" id="{D2886BBE-9C76-414B-9E9D-D594D92CAA85}"/>
              </a:ext>
            </a:extLst>
          </p:cNvPr>
          <p:cNvGrpSpPr/>
          <p:nvPr/>
        </p:nvGrpSpPr>
        <p:grpSpPr>
          <a:xfrm>
            <a:off x="459308" y="807287"/>
            <a:ext cx="6840000" cy="275430"/>
            <a:chOff x="4574880" y="1663714"/>
            <a:chExt cx="2749530" cy="269492"/>
          </a:xfrm>
        </p:grpSpPr>
        <p:pic>
          <p:nvPicPr>
            <p:cNvPr id="33" name="Picture 32">
              <a:extLst>
                <a:ext uri="{FF2B5EF4-FFF2-40B4-BE49-F238E27FC236}">
                  <a16:creationId xmlns:a16="http://schemas.microsoft.com/office/drawing/2014/main" id="{9D31CE5B-ED84-4513-BD4A-324D3294436E}"/>
                </a:ext>
              </a:extLst>
            </p:cNvPr>
            <p:cNvPicPr/>
            <p:nvPr/>
          </p:nvPicPr>
          <p:blipFill rotWithShape="1">
            <a:blip r:embed="rId5"/>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34" name="TextBox 33">
              <a:extLst>
                <a:ext uri="{FF2B5EF4-FFF2-40B4-BE49-F238E27FC236}">
                  <a16:creationId xmlns:a16="http://schemas.microsoft.com/office/drawing/2014/main" id="{57EAFBEB-D425-401B-A0AD-17D1F95F949A}"/>
                </a:ext>
              </a:extLst>
            </p:cNvPr>
            <p:cNvSpPr txBox="1"/>
            <p:nvPr/>
          </p:nvSpPr>
          <p:spPr>
            <a:xfrm>
              <a:off x="4580495" y="1668372"/>
              <a:ext cx="1602420" cy="246221"/>
            </a:xfrm>
            <a:prstGeom prst="rect">
              <a:avLst/>
            </a:prstGeom>
            <a:noFill/>
          </p:spPr>
          <p:txBody>
            <a:bodyPr wrap="square" rtlCol="0">
              <a:spAutoFit/>
            </a:bodyPr>
            <a:lstStyle/>
            <a:p>
              <a:r>
                <a:rPr lang="en-US" sz="1000" b="1" dirty="0">
                  <a:solidFill>
                    <a:schemeClr val="bg1"/>
                  </a:solidFill>
                  <a:latin typeface="+mj-lt"/>
                </a:rPr>
                <a:t>KHUYẾN CÁO</a:t>
              </a:r>
              <a:endParaRPr lang="vi-VN" sz="1000" b="1" dirty="0">
                <a:solidFill>
                  <a:schemeClr val="bg1"/>
                </a:solidFill>
                <a:latin typeface="+mj-lt"/>
              </a:endParaRPr>
            </a:p>
          </p:txBody>
        </p:sp>
      </p:grpSp>
      <p:grpSp>
        <p:nvGrpSpPr>
          <p:cNvPr id="35" name="Group 34">
            <a:extLst>
              <a:ext uri="{FF2B5EF4-FFF2-40B4-BE49-F238E27FC236}">
                <a16:creationId xmlns:a16="http://schemas.microsoft.com/office/drawing/2014/main" id="{E9C058C7-1916-4C8E-AE07-4242EF82F9FF}"/>
              </a:ext>
            </a:extLst>
          </p:cNvPr>
          <p:cNvGrpSpPr/>
          <p:nvPr/>
        </p:nvGrpSpPr>
        <p:grpSpPr>
          <a:xfrm>
            <a:off x="489814" y="3252813"/>
            <a:ext cx="6840000" cy="275430"/>
            <a:chOff x="4574880" y="1663714"/>
            <a:chExt cx="2749530" cy="269492"/>
          </a:xfrm>
        </p:grpSpPr>
        <p:pic>
          <p:nvPicPr>
            <p:cNvPr id="36" name="Picture 35">
              <a:extLst>
                <a:ext uri="{FF2B5EF4-FFF2-40B4-BE49-F238E27FC236}">
                  <a16:creationId xmlns:a16="http://schemas.microsoft.com/office/drawing/2014/main" id="{8B83CA84-A6EC-4B4C-8DF1-72723359FB87}"/>
                </a:ext>
              </a:extLst>
            </p:cNvPr>
            <p:cNvPicPr/>
            <p:nvPr/>
          </p:nvPicPr>
          <p:blipFill rotWithShape="1">
            <a:blip r:embed="rId5"/>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37" name="TextBox 36">
              <a:extLst>
                <a:ext uri="{FF2B5EF4-FFF2-40B4-BE49-F238E27FC236}">
                  <a16:creationId xmlns:a16="http://schemas.microsoft.com/office/drawing/2014/main" id="{D903FCD9-7D30-4BE9-AFB4-48258C1D384C}"/>
                </a:ext>
              </a:extLst>
            </p:cNvPr>
            <p:cNvSpPr txBox="1"/>
            <p:nvPr/>
          </p:nvSpPr>
          <p:spPr>
            <a:xfrm>
              <a:off x="4580495" y="1668372"/>
              <a:ext cx="1602420" cy="246221"/>
            </a:xfrm>
            <a:prstGeom prst="rect">
              <a:avLst/>
            </a:prstGeom>
            <a:noFill/>
          </p:spPr>
          <p:txBody>
            <a:bodyPr wrap="square" rtlCol="0">
              <a:spAutoFit/>
            </a:bodyPr>
            <a:lstStyle/>
            <a:p>
              <a:r>
                <a:rPr lang="en-US" sz="1000" b="1" dirty="0">
                  <a:solidFill>
                    <a:schemeClr val="bg1"/>
                  </a:solidFill>
                  <a:latin typeface="+mj-lt"/>
                </a:rPr>
                <a:t>THÔNG TIN LIÊN LẠC</a:t>
              </a:r>
              <a:endParaRPr lang="vi-VN" sz="1000" b="1" dirty="0">
                <a:solidFill>
                  <a:schemeClr val="bg1"/>
                </a:solidFill>
                <a:latin typeface="+mj-lt"/>
              </a:endParaRPr>
            </a:p>
          </p:txBody>
        </p:sp>
      </p:grpSp>
      <p:grpSp>
        <p:nvGrpSpPr>
          <p:cNvPr id="38" name="Group 37">
            <a:extLst>
              <a:ext uri="{FF2B5EF4-FFF2-40B4-BE49-F238E27FC236}">
                <a16:creationId xmlns:a16="http://schemas.microsoft.com/office/drawing/2014/main" id="{3DE11035-8BDB-4210-A114-F4556F206A39}"/>
              </a:ext>
            </a:extLst>
          </p:cNvPr>
          <p:cNvGrpSpPr/>
          <p:nvPr/>
        </p:nvGrpSpPr>
        <p:grpSpPr>
          <a:xfrm>
            <a:off x="505811" y="5843494"/>
            <a:ext cx="6840000" cy="275430"/>
            <a:chOff x="4574880" y="1663714"/>
            <a:chExt cx="2749530" cy="269492"/>
          </a:xfrm>
        </p:grpSpPr>
        <p:pic>
          <p:nvPicPr>
            <p:cNvPr id="39" name="Picture 38">
              <a:extLst>
                <a:ext uri="{FF2B5EF4-FFF2-40B4-BE49-F238E27FC236}">
                  <a16:creationId xmlns:a16="http://schemas.microsoft.com/office/drawing/2014/main" id="{B256151F-FA14-44F2-85FA-DED129B3532A}"/>
                </a:ext>
              </a:extLst>
            </p:cNvPr>
            <p:cNvPicPr/>
            <p:nvPr/>
          </p:nvPicPr>
          <p:blipFill rotWithShape="1">
            <a:blip r:embed="rId5"/>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40" name="TextBox 39">
              <a:extLst>
                <a:ext uri="{FF2B5EF4-FFF2-40B4-BE49-F238E27FC236}">
                  <a16:creationId xmlns:a16="http://schemas.microsoft.com/office/drawing/2014/main" id="{5363D159-325A-4118-98DA-30FE3C5A48D4}"/>
                </a:ext>
              </a:extLst>
            </p:cNvPr>
            <p:cNvSpPr txBox="1"/>
            <p:nvPr/>
          </p:nvSpPr>
          <p:spPr>
            <a:xfrm>
              <a:off x="4580495" y="1668372"/>
              <a:ext cx="1602420" cy="246221"/>
            </a:xfrm>
            <a:prstGeom prst="rect">
              <a:avLst/>
            </a:prstGeom>
            <a:noFill/>
          </p:spPr>
          <p:txBody>
            <a:bodyPr wrap="square" rtlCol="0">
              <a:spAutoFit/>
            </a:bodyPr>
            <a:lstStyle/>
            <a:p>
              <a:r>
                <a:rPr lang="en-US" sz="1000" b="1" dirty="0">
                  <a:solidFill>
                    <a:schemeClr val="bg1"/>
                  </a:solidFill>
                  <a:latin typeface="+mj-lt"/>
                </a:rPr>
                <a:t>PHÒNG PHÂN TÍCH</a:t>
              </a:r>
              <a:endParaRPr lang="vi-VN" sz="1000" b="1" dirty="0">
                <a:solidFill>
                  <a:schemeClr val="bg1"/>
                </a:solidFill>
                <a:latin typeface="+mj-lt"/>
              </a:endParaRPr>
            </a:p>
          </p:txBody>
        </p:sp>
      </p:grpSp>
      <p:sp>
        <p:nvSpPr>
          <p:cNvPr id="41" name="TextBox 40">
            <a:extLst>
              <a:ext uri="{FF2B5EF4-FFF2-40B4-BE49-F238E27FC236}">
                <a16:creationId xmlns:a16="http://schemas.microsoft.com/office/drawing/2014/main" id="{DCDC366F-BBA4-47B4-AC8F-56A85B909063}"/>
              </a:ext>
            </a:extLst>
          </p:cNvPr>
          <p:cNvSpPr txBox="1"/>
          <p:nvPr/>
        </p:nvSpPr>
        <p:spPr>
          <a:xfrm>
            <a:off x="4024678" y="8491841"/>
            <a:ext cx="1524000" cy="261610"/>
          </a:xfrm>
          <a:prstGeom prst="rect">
            <a:avLst/>
          </a:prstGeom>
          <a:noFill/>
        </p:spPr>
        <p:txBody>
          <a:bodyPr wrap="square" rtlCol="0">
            <a:spAutoFit/>
          </a:bodyPr>
          <a:lstStyle/>
          <a:p>
            <a:r>
              <a:rPr lang="en-GB" sz="1100" b="1" dirty="0">
                <a:latin typeface="+mn-lt"/>
              </a:rPr>
              <a:t>Theo </a:t>
            </a:r>
            <a:r>
              <a:rPr lang="en-GB" sz="1100" b="1" dirty="0" err="1">
                <a:latin typeface="+mn-lt"/>
              </a:rPr>
              <a:t>dõi</a:t>
            </a:r>
            <a:r>
              <a:rPr lang="en-GB" sz="1100" b="1" dirty="0">
                <a:latin typeface="+mn-lt"/>
              </a:rPr>
              <a:t> </a:t>
            </a:r>
            <a:r>
              <a:rPr lang="en-GB" sz="1100" b="1" dirty="0" err="1">
                <a:latin typeface="+mn-lt"/>
              </a:rPr>
              <a:t>chúng</a:t>
            </a:r>
            <a:r>
              <a:rPr lang="en-GB" sz="1100" b="1" dirty="0">
                <a:latin typeface="+mn-lt"/>
              </a:rPr>
              <a:t> </a:t>
            </a:r>
            <a:r>
              <a:rPr lang="en-GB" sz="1100" b="1" dirty="0" err="1">
                <a:latin typeface="+mn-lt"/>
              </a:rPr>
              <a:t>tôi</a:t>
            </a:r>
            <a:r>
              <a:rPr lang="en-GB" sz="1100" b="1" dirty="0">
                <a:latin typeface="+mn-lt"/>
              </a:rPr>
              <a:t> </a:t>
            </a:r>
            <a:r>
              <a:rPr lang="en-GB" sz="1100" b="1" dirty="0" err="1">
                <a:latin typeface="+mn-lt"/>
              </a:rPr>
              <a:t>tại</a:t>
            </a:r>
            <a:r>
              <a:rPr lang="en-GB" sz="1100" b="1" dirty="0">
                <a:latin typeface="+mn-lt"/>
              </a:rPr>
              <a:t>:</a:t>
            </a:r>
            <a:endParaRPr lang="en-US" sz="1100" b="1" dirty="0">
              <a:latin typeface="+mn-lt"/>
            </a:endParaRPr>
          </a:p>
        </p:txBody>
      </p:sp>
    </p:spTree>
    <p:extLst>
      <p:ext uri="{BB962C8B-B14F-4D97-AF65-F5344CB8AC3E}">
        <p14:creationId xmlns:p14="http://schemas.microsoft.com/office/powerpoint/2010/main" val="2949980538"/>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24398</TotalTime>
  <Words>3288</Words>
  <Application>Microsoft Office PowerPoint</Application>
  <PresentationFormat>Custom</PresentationFormat>
  <Paragraphs>867</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(Body)</vt:lpstr>
      <vt:lpstr>Calibri (Headings)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Word - Morning brief_2023.10.26</dc:title>
  <dc:creator>quynhpv</dc:creator>
  <cp:lastModifiedBy>Anh Đức Vũ</cp:lastModifiedBy>
  <cp:revision>2250</cp:revision>
  <dcterms:created xsi:type="dcterms:W3CDTF">2023-12-06T08:30:28Z</dcterms:created>
  <dcterms:modified xsi:type="dcterms:W3CDTF">2024-12-27T09:29:50Z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2023-10-26T00:00:00Z</vt:filetime>
  </property>
  <property fmtid="{D5CDD505-2E9C-101B-9397-08002B2CF9AE}" pid="3" name="LastSaved">
    <vt:filetime>2023-12-06T00:00:00Z</vt:filetime>
  </property>
  <property fmtid="{D5CDD505-2E9C-101B-9397-08002B2CF9AE}" pid="4" name="Producer">
    <vt:lpwstr>3-Heights(TM) PDF Security Shell 4.8.25.2 (http://www.pdf-tools.com)</vt:lpwstr>
  </property>
</Properties>
</file>