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bookmarkIdSeed="2">
  <p:sldMasterIdLst>
    <p:sldMasterId id="2147483648" r:id="rId1"/>
  </p:sldMasterIdLst>
  <p:notesMasterIdLst>
    <p:notesMasterId r:id="rId5"/>
  </p:notesMasterIdLst>
  <p:handoutMasterIdLst>
    <p:handoutMasterId r:id="rId6"/>
  </p:handoutMasterIdLst>
  <p:sldIdLst>
    <p:sldId id="264" r:id="rId2"/>
    <p:sldId id="271" r:id="rId3"/>
    <p:sldId id="270" r:id="rId4"/>
  </p:sldIdLst>
  <p:sldSz cx="7772400" cy="10058400"/>
  <p:notesSz cx="7315200" cy="9601200"/>
  <p:defaultTextStyle>
    <a:defPPr>
      <a:defRPr kern="0"/>
    </a:def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Vu Mai Anh" initials="VMA" lastIdx="1" clrIdx="0">
    <p:extLst>
      <p:ext uri="{19B8F6BF-5375-455C-9EA6-DF929625EA0E}">
        <p15:presenceInfo xmlns:p15="http://schemas.microsoft.com/office/powerpoint/2012/main" userId="S-1-5-21-625149440-1229273681-307134968-10678"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E1D88"/>
    <a:srgbClr val="4C2D91"/>
    <a:srgbClr val="FF9900"/>
    <a:srgbClr val="D53D96"/>
    <a:srgbClr val="FFCC00"/>
    <a:srgbClr val="000000"/>
    <a:srgbClr val="4C2683"/>
    <a:srgbClr val="4C30CC"/>
    <a:srgbClr val="E6E8ED"/>
    <a:srgbClr val="FF7C8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607" autoAdjust="0"/>
    <p:restoredTop sz="95332" autoAdjust="0"/>
  </p:normalViewPr>
  <p:slideViewPr>
    <p:cSldViewPr>
      <p:cViewPr varScale="1">
        <p:scale>
          <a:sx n="58" d="100"/>
          <a:sy n="58" d="100"/>
        </p:scale>
        <p:origin x="2034" y="96"/>
      </p:cViewPr>
      <p:guideLst>
        <p:guide orient="horz" pos="2880"/>
        <p:guide pos="2160"/>
      </p:guideLst>
    </p:cSldViewPr>
  </p:slideViewPr>
  <p:outlineViewPr>
    <p:cViewPr>
      <p:scale>
        <a:sx n="20" d="100"/>
        <a:sy n="20" d="100"/>
      </p:scale>
      <p:origin x="0" y="0"/>
    </p:cViewPr>
  </p:outlineViewPr>
  <p:notesTextViewPr>
    <p:cViewPr>
      <p:scale>
        <a:sx n="3" d="2"/>
        <a:sy n="3" d="2"/>
      </p:scale>
      <p:origin x="0" y="0"/>
    </p:cViewPr>
  </p:notesTextViewPr>
  <p:sorterViewPr>
    <p:cViewPr>
      <p:scale>
        <a:sx n="100" d="100"/>
        <a:sy n="100" d="100"/>
      </p:scale>
      <p:origin x="0" y="0"/>
    </p:cViewPr>
  </p:sorterViewPr>
  <p:notesViewPr>
    <p:cSldViewPr>
      <p:cViewPr varScale="1">
        <p:scale>
          <a:sx n="63" d="100"/>
          <a:sy n="63" d="100"/>
        </p:scale>
        <p:origin x="3120" y="77"/>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commentAuthors" Target="commentAuthor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handoutMaster" Target="handoutMasters/handoutMaster1.xml"/><Relationship Id="rId11" Type="http://schemas.openxmlformats.org/officeDocument/2006/relationships/tableStyles" Target="tableStyles.xml"/><Relationship Id="rId5" Type="http://schemas.openxmlformats.org/officeDocument/2006/relationships/notesMaster" Target="notesMasters/notesMaster1.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oleObject" Target="file:///C:\Users\khanhdq\Documents\khanh\document_c&#361;\File%20l&#224;m%20daily\Chart%20t&#7921;%20doanh%20giao%20d&#7883;ch%20-%20BC%20ng&#224;y.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C:\Users\khanhdq\Documents\khanh\document_c&#361;\File%20l&#224;m%20daily\Chart%20n&#432;&#7899;c%20ngo&#224;i%20giao%20d&#7883;ch%20-%20BC%20ng&#224;y.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file:///C:\Users\khanhdq\Documents\khanh\document_c&#361;\File%20l&#224;m%20daily\LS%20Li&#234;n%20ng&#226;n%20h&#224;ng%20daily.xlsx" TargetMode="External"/><Relationship Id="rId2" Type="http://schemas.microsoft.com/office/2011/relationships/chartColorStyle" Target="colors3.xml"/><Relationship Id="rId1" Type="http://schemas.microsoft.com/office/2011/relationships/chartStyle" Target="style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635231650655861"/>
          <c:y val="7.0807458983210864E-2"/>
          <c:w val="0.83163686832811923"/>
          <c:h val="0.69321446511679496"/>
        </c:manualLayout>
      </c:layout>
      <c:barChart>
        <c:barDir val="col"/>
        <c:grouping val="clustered"/>
        <c:varyColors val="0"/>
        <c:ser>
          <c:idx val="0"/>
          <c:order val="0"/>
          <c:tx>
            <c:strRef>
              <c:f>Sheet1!$B$12</c:f>
              <c:strCache>
                <c:ptCount val="1"/>
                <c:pt idx="0">
                  <c:v>Tổng GT ròng (tỷ VND)</c:v>
                </c:pt>
              </c:strCache>
            </c:strRef>
          </c:tx>
          <c:spPr>
            <a:solidFill>
              <a:srgbClr val="4C2683"/>
            </a:solidFill>
            <a:ln>
              <a:solidFill>
                <a:srgbClr val="4C2683"/>
              </a:solidFill>
            </a:ln>
            <a:effectLst/>
          </c:spPr>
          <c:invertIfNegative val="0"/>
          <c:dLbls>
            <c:dLbl>
              <c:idx val="0"/>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299F-4EBC-8494-DA1C86D66473}"/>
                </c:ext>
              </c:extLst>
            </c:dLbl>
            <c:spPr>
              <a:noFill/>
              <a:ln>
                <a:noFill/>
              </a:ln>
              <a:effectLst/>
            </c:spPr>
            <c:txPr>
              <a:bodyPr rot="0" spcFirstLastPara="1" vertOverflow="ellipsis" vert="horz" wrap="square" lIns="38100" tIns="19050" rIns="38100" bIns="19050" anchor="ctr" anchorCtr="1">
                <a:spAutoFit/>
              </a:bodyPr>
              <a:lstStyle/>
              <a:p>
                <a:pPr>
                  <a:defRPr sz="700" b="0" i="0" u="none" strike="noStrike" kern="1200" baseline="0">
                    <a:solidFill>
                      <a:schemeClr val="tx1"/>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Sheet1!$A$13:$A$24</c:f>
              <c:numCache>
                <c:formatCode>d\-mmm</c:formatCode>
                <c:ptCount val="12"/>
                <c:pt idx="0">
                  <c:v>46196</c:v>
                </c:pt>
                <c:pt idx="1">
                  <c:v>46195</c:v>
                </c:pt>
                <c:pt idx="2">
                  <c:v>46192</c:v>
                </c:pt>
                <c:pt idx="3">
                  <c:v>46191</c:v>
                </c:pt>
                <c:pt idx="4">
                  <c:v>46190</c:v>
                </c:pt>
                <c:pt idx="5">
                  <c:v>46189</c:v>
                </c:pt>
                <c:pt idx="6">
                  <c:v>46188</c:v>
                </c:pt>
                <c:pt idx="7">
                  <c:v>46185</c:v>
                </c:pt>
                <c:pt idx="8">
                  <c:v>46184</c:v>
                </c:pt>
                <c:pt idx="9">
                  <c:v>46183</c:v>
                </c:pt>
                <c:pt idx="10">
                  <c:v>46182</c:v>
                </c:pt>
                <c:pt idx="11">
                  <c:v>46181</c:v>
                </c:pt>
              </c:numCache>
            </c:numRef>
          </c:cat>
          <c:val>
            <c:numRef>
              <c:f>Sheet1!$B$13:$B$24</c:f>
              <c:numCache>
                <c:formatCode>General</c:formatCode>
                <c:ptCount val="12"/>
                <c:pt idx="0">
                  <c:v>-304</c:v>
                </c:pt>
                <c:pt idx="1">
                  <c:v>-154</c:v>
                </c:pt>
                <c:pt idx="2">
                  <c:v>449</c:v>
                </c:pt>
                <c:pt idx="3">
                  <c:v>-58</c:v>
                </c:pt>
                <c:pt idx="4">
                  <c:v>-183</c:v>
                </c:pt>
                <c:pt idx="5">
                  <c:v>-253</c:v>
                </c:pt>
                <c:pt idx="6">
                  <c:v>1263</c:v>
                </c:pt>
                <c:pt idx="7">
                  <c:v>-276</c:v>
                </c:pt>
                <c:pt idx="8">
                  <c:v>34</c:v>
                </c:pt>
                <c:pt idx="9">
                  <c:v>-30</c:v>
                </c:pt>
                <c:pt idx="10">
                  <c:v>261</c:v>
                </c:pt>
                <c:pt idx="11">
                  <c:v>-81</c:v>
                </c:pt>
              </c:numCache>
            </c:numRef>
          </c:val>
          <c:extLst>
            <c:ext xmlns:c16="http://schemas.microsoft.com/office/drawing/2014/chart" uri="{C3380CC4-5D6E-409C-BE32-E72D297353CC}">
              <c16:uniqueId val="{00000000-299F-4EBC-8494-DA1C86D66473}"/>
            </c:ext>
          </c:extLst>
        </c:ser>
        <c:dLbls>
          <c:showLegendKey val="0"/>
          <c:showVal val="0"/>
          <c:showCatName val="0"/>
          <c:showSerName val="0"/>
          <c:showPercent val="0"/>
          <c:showBubbleSize val="0"/>
        </c:dLbls>
        <c:gapWidth val="75"/>
        <c:overlap val="-25"/>
        <c:axId val="21854416"/>
        <c:axId val="21856816"/>
      </c:barChart>
      <c:catAx>
        <c:axId val="21854416"/>
        <c:scaling>
          <c:orientation val="maxMin"/>
        </c:scaling>
        <c:delete val="0"/>
        <c:axPos val="b"/>
        <c:numFmt formatCode="dd/mm" sourceLinked="0"/>
        <c:majorTickMark val="none"/>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700" b="0" i="0" u="none" strike="noStrike" kern="1200" baseline="0">
                <a:solidFill>
                  <a:schemeClr val="tx1"/>
                </a:solidFill>
                <a:latin typeface="+mn-lt"/>
                <a:ea typeface="+mn-ea"/>
                <a:cs typeface="+mn-cs"/>
              </a:defRPr>
            </a:pPr>
            <a:endParaRPr lang="en-US"/>
          </a:p>
        </c:txPr>
        <c:crossAx val="21856816"/>
        <c:crosses val="autoZero"/>
        <c:auto val="0"/>
        <c:lblAlgn val="ctr"/>
        <c:lblOffset val="100"/>
        <c:tickLblSkip val="2"/>
        <c:noMultiLvlLbl val="0"/>
      </c:catAx>
      <c:valAx>
        <c:axId val="21856816"/>
        <c:scaling>
          <c:orientation val="minMax"/>
          <c:max val="2000"/>
          <c:min val="-2000"/>
        </c:scaling>
        <c:delete val="0"/>
        <c:axPos val="r"/>
        <c:numFmt formatCode="#.##0" sourceLinked="0"/>
        <c:majorTickMark val="none"/>
        <c:minorTickMark val="none"/>
        <c:tickLblPos val="high"/>
        <c:spPr>
          <a:noFill/>
          <a:ln>
            <a:noFill/>
          </a:ln>
          <a:effectLst/>
        </c:spPr>
        <c:txPr>
          <a:bodyPr rot="-60000000" spcFirstLastPara="1" vertOverflow="ellipsis" vert="horz" wrap="square" anchor="ctr" anchorCtr="1"/>
          <a:lstStyle/>
          <a:p>
            <a:pPr>
              <a:defRPr sz="700" b="0" i="0" u="none" strike="noStrike" kern="1200" baseline="0">
                <a:solidFill>
                  <a:schemeClr val="tx1"/>
                </a:solidFill>
                <a:latin typeface="+mn-lt"/>
                <a:ea typeface="+mn-ea"/>
                <a:cs typeface="+mn-cs"/>
              </a:defRPr>
            </a:pPr>
            <a:endParaRPr lang="en-US"/>
          </a:p>
        </c:txPr>
        <c:crossAx val="21854416"/>
        <c:crosses val="autoZero"/>
        <c:crossBetween val="between"/>
        <c:majorUnit val="1000"/>
      </c:valAx>
      <c:spPr>
        <a:noFill/>
        <a:ln>
          <a:noFill/>
        </a:ln>
        <a:effectLst/>
      </c:spPr>
    </c:plotArea>
    <c:plotVisOnly val="1"/>
    <c:dispBlanksAs val="gap"/>
    <c:showDLblsOverMax val="0"/>
  </c:chart>
  <c:spPr>
    <a:solidFill>
      <a:schemeClr val="bg1"/>
    </a:solidFill>
    <a:ln w="9525" cap="flat" cmpd="sng" algn="ctr">
      <a:solidFill>
        <a:schemeClr val="bg1"/>
      </a:solidFill>
      <a:round/>
    </a:ln>
    <a:effectLst/>
  </c:spPr>
  <c:txPr>
    <a:bodyPr/>
    <a:lstStyle/>
    <a:p>
      <a:pPr>
        <a:defRPr sz="700">
          <a:solidFill>
            <a:schemeClr val="tx1"/>
          </a:solidFill>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5327209321151564"/>
          <c:y val="9.5651632386890145E-2"/>
          <c:w val="0.82614290864935025"/>
          <c:h val="0.78957530706150891"/>
        </c:manualLayout>
      </c:layout>
      <c:barChart>
        <c:barDir val="col"/>
        <c:grouping val="clustered"/>
        <c:varyColors val="0"/>
        <c:ser>
          <c:idx val="0"/>
          <c:order val="0"/>
          <c:spPr>
            <a:solidFill>
              <a:srgbClr val="4C2683"/>
            </a:solidFill>
            <a:ln>
              <a:noFill/>
            </a:ln>
            <a:effectLst/>
          </c:spPr>
          <c:invertIfNegative val="0"/>
          <c:dLbls>
            <c:dLbl>
              <c:idx val="0"/>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4293-44A3-AF7E-FC42EC8ABF66}"/>
                </c:ext>
              </c:extLst>
            </c:dLbl>
            <c:spPr>
              <a:noFill/>
              <a:ln>
                <a:noFill/>
              </a:ln>
              <a:effectLst/>
            </c:spPr>
            <c:txPr>
              <a:bodyPr rot="0" spcFirstLastPara="1" vertOverflow="ellipsis" vert="horz" wrap="square" lIns="38100" tIns="19050" rIns="38100" bIns="19050" anchor="ctr" anchorCtr="1">
                <a:spAutoFit/>
              </a:bodyPr>
              <a:lstStyle/>
              <a:p>
                <a:pPr>
                  <a:defRPr sz="700" b="0" i="0" u="none" strike="noStrike" kern="1200" baseline="0">
                    <a:solidFill>
                      <a:schemeClr val="tx1"/>
                    </a:solidFill>
                    <a:latin typeface="Calibri (Body)"/>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Sheet1!$A$13:$A$26</c:f>
              <c:numCache>
                <c:formatCode>d\-mmm</c:formatCode>
                <c:ptCount val="14"/>
                <c:pt idx="0">
                  <c:v>46197</c:v>
                </c:pt>
                <c:pt idx="1">
                  <c:v>46196</c:v>
                </c:pt>
                <c:pt idx="2">
                  <c:v>46195</c:v>
                </c:pt>
                <c:pt idx="3">
                  <c:v>46192</c:v>
                </c:pt>
                <c:pt idx="4">
                  <c:v>46191</c:v>
                </c:pt>
                <c:pt idx="5">
                  <c:v>46190</c:v>
                </c:pt>
                <c:pt idx="6">
                  <c:v>46189</c:v>
                </c:pt>
                <c:pt idx="7">
                  <c:v>46188</c:v>
                </c:pt>
                <c:pt idx="8">
                  <c:v>46185</c:v>
                </c:pt>
                <c:pt idx="9">
                  <c:v>46184</c:v>
                </c:pt>
                <c:pt idx="10">
                  <c:v>46183</c:v>
                </c:pt>
                <c:pt idx="11">
                  <c:v>46182</c:v>
                </c:pt>
                <c:pt idx="12">
                  <c:v>46181</c:v>
                </c:pt>
                <c:pt idx="13">
                  <c:v>46178</c:v>
                </c:pt>
              </c:numCache>
            </c:numRef>
          </c:cat>
          <c:val>
            <c:numRef>
              <c:f>Sheet1!$B$13:$B$26</c:f>
              <c:numCache>
                <c:formatCode>General</c:formatCode>
                <c:ptCount val="14"/>
                <c:pt idx="0">
                  <c:v>-612</c:v>
                </c:pt>
                <c:pt idx="1">
                  <c:v>1723</c:v>
                </c:pt>
                <c:pt idx="2">
                  <c:v>-176</c:v>
                </c:pt>
                <c:pt idx="3">
                  <c:v>-1633</c:v>
                </c:pt>
                <c:pt idx="4">
                  <c:v>-1889</c:v>
                </c:pt>
                <c:pt idx="5">
                  <c:v>-3129</c:v>
                </c:pt>
                <c:pt idx="6">
                  <c:v>-370</c:v>
                </c:pt>
                <c:pt idx="7">
                  <c:v>4061</c:v>
                </c:pt>
                <c:pt idx="8">
                  <c:v>-491</c:v>
                </c:pt>
                <c:pt idx="9">
                  <c:v>-505</c:v>
                </c:pt>
                <c:pt idx="10">
                  <c:v>-579</c:v>
                </c:pt>
                <c:pt idx="11">
                  <c:v>-869</c:v>
                </c:pt>
                <c:pt idx="12">
                  <c:v>-668</c:v>
                </c:pt>
                <c:pt idx="13">
                  <c:v>307</c:v>
                </c:pt>
              </c:numCache>
            </c:numRef>
          </c:val>
          <c:extLst>
            <c:ext xmlns:c16="http://schemas.microsoft.com/office/drawing/2014/chart" uri="{C3380CC4-5D6E-409C-BE32-E72D297353CC}">
              <c16:uniqueId val="{00000000-4293-44A3-AF7E-FC42EC8ABF66}"/>
            </c:ext>
          </c:extLst>
        </c:ser>
        <c:dLbls>
          <c:showLegendKey val="0"/>
          <c:showVal val="0"/>
          <c:showCatName val="0"/>
          <c:showSerName val="0"/>
          <c:showPercent val="0"/>
          <c:showBubbleSize val="0"/>
        </c:dLbls>
        <c:gapWidth val="75"/>
        <c:overlap val="-25"/>
        <c:axId val="266870960"/>
        <c:axId val="266880560"/>
      </c:barChart>
      <c:catAx>
        <c:axId val="266870960"/>
        <c:scaling>
          <c:orientation val="maxMin"/>
        </c:scaling>
        <c:delete val="0"/>
        <c:axPos val="b"/>
        <c:numFmt formatCode="dd/mm" sourceLinked="0"/>
        <c:majorTickMark val="none"/>
        <c:minorTickMark val="none"/>
        <c:tickLblPos val="low"/>
        <c:spPr>
          <a:noFill/>
          <a:ln w="6350" cap="flat" cmpd="sng" algn="ctr">
            <a:solidFill>
              <a:schemeClr val="bg2">
                <a:lumMod val="75000"/>
              </a:schemeClr>
            </a:solidFill>
            <a:prstDash val="solid"/>
            <a:miter lim="800000"/>
          </a:ln>
          <a:effectLst/>
        </c:spPr>
        <c:txPr>
          <a:bodyPr rot="-60000000" spcFirstLastPara="1" vertOverflow="ellipsis" vert="horz" wrap="square" anchor="ctr" anchorCtr="1"/>
          <a:lstStyle/>
          <a:p>
            <a:pPr>
              <a:defRPr sz="700" b="0" i="0" u="none" strike="noStrike" kern="1200" baseline="0">
                <a:solidFill>
                  <a:schemeClr val="tx1"/>
                </a:solidFill>
                <a:latin typeface="Calibri (Body)"/>
                <a:ea typeface="+mn-ea"/>
                <a:cs typeface="+mn-cs"/>
              </a:defRPr>
            </a:pPr>
            <a:endParaRPr lang="en-US"/>
          </a:p>
        </c:txPr>
        <c:crossAx val="266880560"/>
        <c:crosses val="autoZero"/>
        <c:auto val="0"/>
        <c:lblAlgn val="ctr"/>
        <c:lblOffset val="100"/>
        <c:tickLblSkip val="2"/>
        <c:noMultiLvlLbl val="0"/>
      </c:catAx>
      <c:valAx>
        <c:axId val="266880560"/>
        <c:scaling>
          <c:orientation val="minMax"/>
          <c:max val="6000"/>
          <c:min val="-6000"/>
        </c:scaling>
        <c:delete val="0"/>
        <c:axPos val="r"/>
        <c:numFmt formatCode="#.##0" sourceLinked="0"/>
        <c:majorTickMark val="none"/>
        <c:minorTickMark val="none"/>
        <c:tickLblPos val="high"/>
        <c:spPr>
          <a:noFill/>
          <a:ln>
            <a:noFill/>
          </a:ln>
          <a:effectLst/>
        </c:spPr>
        <c:txPr>
          <a:bodyPr rot="-60000000" spcFirstLastPara="1" vertOverflow="ellipsis" vert="horz" wrap="square" anchor="ctr" anchorCtr="1"/>
          <a:lstStyle/>
          <a:p>
            <a:pPr>
              <a:defRPr sz="700" b="0" i="0" u="none" strike="noStrike" kern="1200" baseline="0">
                <a:solidFill>
                  <a:schemeClr val="tx1"/>
                </a:solidFill>
                <a:latin typeface="Calibri (Body)"/>
                <a:ea typeface="+mn-ea"/>
                <a:cs typeface="+mn-cs"/>
              </a:defRPr>
            </a:pPr>
            <a:endParaRPr lang="en-US"/>
          </a:p>
        </c:txPr>
        <c:crossAx val="266870960"/>
        <c:crosses val="autoZero"/>
        <c:crossBetween val="between"/>
        <c:majorUnit val="2000"/>
        <c:minorUnit val="200"/>
      </c:valAx>
      <c:spPr>
        <a:noFill/>
        <a:ln w="25400">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700">
          <a:solidFill>
            <a:schemeClr val="tx1"/>
          </a:solidFill>
          <a:latin typeface="Calibri (Body)"/>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6.0092300269122462E-2"/>
          <c:y val="1.0658196212703275E-2"/>
          <c:w val="0.92378218966686221"/>
          <c:h val="0.8821020407812481"/>
        </c:manualLayout>
      </c:layout>
      <c:barChart>
        <c:barDir val="col"/>
        <c:grouping val="clustered"/>
        <c:varyColors val="0"/>
        <c:ser>
          <c:idx val="0"/>
          <c:order val="0"/>
          <c:tx>
            <c:strRef>
              <c:f>Sheet1!$C$8</c:f>
              <c:strCache>
                <c:ptCount val="1"/>
                <c:pt idx="0">
                  <c:v>LS liên ngân hàng ON
</c:v>
                </c:pt>
              </c:strCache>
            </c:strRef>
          </c:tx>
          <c:spPr>
            <a:solidFill>
              <a:srgbClr val="4C2683"/>
            </a:solidFill>
            <a:ln w="12700">
              <a:solidFill>
                <a:srgbClr val="4C2683"/>
              </a:solidFill>
            </a:ln>
            <a:effectLst/>
          </c:spPr>
          <c:invertIfNegative val="0"/>
          <c:cat>
            <c:numRef>
              <c:f>Sheet1!$B$9:$B$349</c:f>
              <c:numCache>
                <c:formatCode>mm/dd/yyyy</c:formatCode>
                <c:ptCount val="341"/>
                <c:pt idx="0">
                  <c:v>46195</c:v>
                </c:pt>
                <c:pt idx="1">
                  <c:v>46192</c:v>
                </c:pt>
                <c:pt idx="2">
                  <c:v>46192</c:v>
                </c:pt>
                <c:pt idx="3">
                  <c:v>46191</c:v>
                </c:pt>
                <c:pt idx="4">
                  <c:v>46190</c:v>
                </c:pt>
                <c:pt idx="5" formatCode="m/d/yyyy">
                  <c:v>46189</c:v>
                </c:pt>
                <c:pt idx="6" formatCode="m/d/yyyy">
                  <c:v>46188</c:v>
                </c:pt>
                <c:pt idx="7" formatCode="m/d/yyyy">
                  <c:v>46184</c:v>
                </c:pt>
                <c:pt idx="8" formatCode="m/d/yyyy">
                  <c:v>46183</c:v>
                </c:pt>
                <c:pt idx="9" formatCode="m/d/yyyy">
                  <c:v>46182</c:v>
                </c:pt>
                <c:pt idx="10" formatCode="m/d/yyyy">
                  <c:v>46181</c:v>
                </c:pt>
                <c:pt idx="11" formatCode="m/d/yyyy">
                  <c:v>46178</c:v>
                </c:pt>
                <c:pt idx="12" formatCode="m/d/yyyy">
                  <c:v>46176</c:v>
                </c:pt>
                <c:pt idx="13" formatCode="m/d/yyyy">
                  <c:v>46175</c:v>
                </c:pt>
                <c:pt idx="14" formatCode="m/d/yyyy">
                  <c:v>46174</c:v>
                </c:pt>
                <c:pt idx="15" formatCode="m/d/yyyy">
                  <c:v>46171</c:v>
                </c:pt>
                <c:pt idx="16" formatCode="m/d/yyyy">
                  <c:v>46170</c:v>
                </c:pt>
                <c:pt idx="17" formatCode="m/d/yyyy">
                  <c:v>46169</c:v>
                </c:pt>
                <c:pt idx="18" formatCode="m/d/yyyy">
                  <c:v>46168</c:v>
                </c:pt>
                <c:pt idx="19" formatCode="m/d/yyyy">
                  <c:v>46167</c:v>
                </c:pt>
                <c:pt idx="20" formatCode="m/d/yyyy">
                  <c:v>46164</c:v>
                </c:pt>
                <c:pt idx="21" formatCode="m/d/yyyy">
                  <c:v>46163</c:v>
                </c:pt>
                <c:pt idx="22" formatCode="m/d/yyyy">
                  <c:v>46162</c:v>
                </c:pt>
                <c:pt idx="23" formatCode="m/d/yyyy">
                  <c:v>46161</c:v>
                </c:pt>
                <c:pt idx="24" formatCode="m/d/yyyy">
                  <c:v>46160</c:v>
                </c:pt>
                <c:pt idx="25" formatCode="m/d/yyyy">
                  <c:v>46157</c:v>
                </c:pt>
                <c:pt idx="26" formatCode="m/d/yyyy">
                  <c:v>46156</c:v>
                </c:pt>
                <c:pt idx="27" formatCode="m/d/yyyy">
                  <c:v>46155</c:v>
                </c:pt>
                <c:pt idx="28" formatCode="m/d/yyyy">
                  <c:v>46154</c:v>
                </c:pt>
                <c:pt idx="29" formatCode="m/d/yyyy">
                  <c:v>46153</c:v>
                </c:pt>
                <c:pt idx="30" formatCode="m/d/yyyy">
                  <c:v>46150</c:v>
                </c:pt>
                <c:pt idx="31" formatCode="m/d/yyyy">
                  <c:v>46149</c:v>
                </c:pt>
                <c:pt idx="32" formatCode="m/d/yyyy">
                  <c:v>46148</c:v>
                </c:pt>
                <c:pt idx="33" formatCode="m/d/yyyy">
                  <c:v>46147</c:v>
                </c:pt>
                <c:pt idx="34" formatCode="m/d/yyyy">
                  <c:v>46146</c:v>
                </c:pt>
                <c:pt idx="35" formatCode="m/d/yyyy">
                  <c:v>46141</c:v>
                </c:pt>
                <c:pt idx="36" formatCode="m/d/yyyy">
                  <c:v>46140</c:v>
                </c:pt>
                <c:pt idx="37" formatCode="m/d/yyyy">
                  <c:v>46136</c:v>
                </c:pt>
                <c:pt idx="38" formatCode="m/d/yyyy">
                  <c:v>46135</c:v>
                </c:pt>
                <c:pt idx="39" formatCode="m/d/yyyy">
                  <c:v>46134</c:v>
                </c:pt>
                <c:pt idx="40" formatCode="m/d/yyyy">
                  <c:v>46133</c:v>
                </c:pt>
                <c:pt idx="41" formatCode="m/d/yyyy">
                  <c:v>46132</c:v>
                </c:pt>
                <c:pt idx="42" formatCode="m/d/yyyy">
                  <c:v>46129</c:v>
                </c:pt>
                <c:pt idx="43" formatCode="m/d/yyyy">
                  <c:v>46128</c:v>
                </c:pt>
                <c:pt idx="44" formatCode="m/d/yyyy">
                  <c:v>46127</c:v>
                </c:pt>
                <c:pt idx="45" formatCode="m/d/yyyy">
                  <c:v>46126</c:v>
                </c:pt>
                <c:pt idx="46" formatCode="m/d/yyyy">
                  <c:v>46125</c:v>
                </c:pt>
                <c:pt idx="47" formatCode="m/d/yyyy">
                  <c:v>46122</c:v>
                </c:pt>
                <c:pt idx="48" formatCode="m/d/yyyy">
                  <c:v>46121</c:v>
                </c:pt>
                <c:pt idx="49" formatCode="m/d/yyyy">
                  <c:v>46120</c:v>
                </c:pt>
                <c:pt idx="50" formatCode="m/d/yyyy">
                  <c:v>46119</c:v>
                </c:pt>
                <c:pt idx="51" formatCode="m/d/yyyy">
                  <c:v>46118</c:v>
                </c:pt>
                <c:pt idx="52" formatCode="m/d/yyyy">
                  <c:v>46115</c:v>
                </c:pt>
                <c:pt idx="53" formatCode="m/d/yyyy">
                  <c:v>46114</c:v>
                </c:pt>
                <c:pt idx="54" formatCode="m/d/yyyy">
                  <c:v>46113</c:v>
                </c:pt>
                <c:pt idx="55" formatCode="m/d/yyyy">
                  <c:v>46112</c:v>
                </c:pt>
                <c:pt idx="56" formatCode="m/d/yyyy">
                  <c:v>46111</c:v>
                </c:pt>
                <c:pt idx="57" formatCode="m/d/yyyy">
                  <c:v>46108</c:v>
                </c:pt>
                <c:pt idx="58" formatCode="m/d/yyyy">
                  <c:v>46107</c:v>
                </c:pt>
                <c:pt idx="59" formatCode="m/d/yyyy">
                  <c:v>46106</c:v>
                </c:pt>
                <c:pt idx="60" formatCode="m/d/yyyy">
                  <c:v>46105</c:v>
                </c:pt>
                <c:pt idx="61" formatCode="m/d/yyyy">
                  <c:v>46104</c:v>
                </c:pt>
                <c:pt idx="62" formatCode="m/d/yyyy">
                  <c:v>46101</c:v>
                </c:pt>
                <c:pt idx="63" formatCode="m/d/yyyy">
                  <c:v>46100</c:v>
                </c:pt>
                <c:pt idx="64" formatCode="m/d/yyyy">
                  <c:v>46099</c:v>
                </c:pt>
                <c:pt idx="65" formatCode="m/d/yyyy">
                  <c:v>46098</c:v>
                </c:pt>
                <c:pt idx="66" formatCode="m/d/yyyy">
                  <c:v>46097</c:v>
                </c:pt>
                <c:pt idx="67" formatCode="m/d/yyyy">
                  <c:v>46094</c:v>
                </c:pt>
                <c:pt idx="68" formatCode="m/d/yyyy">
                  <c:v>46093</c:v>
                </c:pt>
                <c:pt idx="69" formatCode="m/d/yyyy">
                  <c:v>46092</c:v>
                </c:pt>
                <c:pt idx="70" formatCode="m/d/yyyy">
                  <c:v>46091</c:v>
                </c:pt>
                <c:pt idx="71" formatCode="m/d/yyyy">
                  <c:v>46090</c:v>
                </c:pt>
                <c:pt idx="72" formatCode="m/d/yyyy">
                  <c:v>46087</c:v>
                </c:pt>
                <c:pt idx="73" formatCode="m/d/yyyy">
                  <c:v>46086</c:v>
                </c:pt>
                <c:pt idx="74" formatCode="m/d/yyyy">
                  <c:v>46085</c:v>
                </c:pt>
                <c:pt idx="75" formatCode="m/d/yyyy">
                  <c:v>46084</c:v>
                </c:pt>
                <c:pt idx="76" formatCode="m/d/yyyy">
                  <c:v>46083</c:v>
                </c:pt>
                <c:pt idx="77" formatCode="m/d/yyyy">
                  <c:v>46080</c:v>
                </c:pt>
                <c:pt idx="78" formatCode="m/d/yyyy">
                  <c:v>46079</c:v>
                </c:pt>
                <c:pt idx="79" formatCode="m/d/yyyy">
                  <c:v>46078</c:v>
                </c:pt>
                <c:pt idx="80" formatCode="m/d/yyyy">
                  <c:v>46077</c:v>
                </c:pt>
                <c:pt idx="81" formatCode="m/d/yyyy">
                  <c:v>46076</c:v>
                </c:pt>
                <c:pt idx="82" formatCode="m/d/yyyy">
                  <c:v>46066</c:v>
                </c:pt>
                <c:pt idx="83" formatCode="m/d/yyyy">
                  <c:v>46065</c:v>
                </c:pt>
                <c:pt idx="84" formatCode="m/d/yyyy">
                  <c:v>46064</c:v>
                </c:pt>
                <c:pt idx="85" formatCode="m/d/yyyy">
                  <c:v>46063</c:v>
                </c:pt>
                <c:pt idx="86" formatCode="m/d/yyyy">
                  <c:v>46062</c:v>
                </c:pt>
                <c:pt idx="87" formatCode="m/d/yyyy">
                  <c:v>46059</c:v>
                </c:pt>
                <c:pt idx="88">
                  <c:v>46058</c:v>
                </c:pt>
                <c:pt idx="89">
                  <c:v>46057</c:v>
                </c:pt>
                <c:pt idx="90">
                  <c:v>46056</c:v>
                </c:pt>
                <c:pt idx="91">
                  <c:v>46055</c:v>
                </c:pt>
                <c:pt idx="92">
                  <c:v>46052</c:v>
                </c:pt>
                <c:pt idx="93">
                  <c:v>46051</c:v>
                </c:pt>
                <c:pt idx="94">
                  <c:v>46050</c:v>
                </c:pt>
                <c:pt idx="95">
                  <c:v>46049</c:v>
                </c:pt>
                <c:pt idx="96">
                  <c:v>46048</c:v>
                </c:pt>
                <c:pt idx="97">
                  <c:v>46045</c:v>
                </c:pt>
                <c:pt idx="98">
                  <c:v>46044</c:v>
                </c:pt>
                <c:pt idx="99">
                  <c:v>46043</c:v>
                </c:pt>
                <c:pt idx="100">
                  <c:v>46042</c:v>
                </c:pt>
                <c:pt idx="101">
                  <c:v>46041</c:v>
                </c:pt>
                <c:pt idx="102">
                  <c:v>46038</c:v>
                </c:pt>
                <c:pt idx="103">
                  <c:v>46037</c:v>
                </c:pt>
                <c:pt idx="104">
                  <c:v>46036</c:v>
                </c:pt>
                <c:pt idx="105">
                  <c:v>46035</c:v>
                </c:pt>
                <c:pt idx="106">
                  <c:v>46034</c:v>
                </c:pt>
                <c:pt idx="107">
                  <c:v>46031</c:v>
                </c:pt>
                <c:pt idx="108">
                  <c:v>46030</c:v>
                </c:pt>
                <c:pt idx="109">
                  <c:v>46029</c:v>
                </c:pt>
                <c:pt idx="110">
                  <c:v>46028</c:v>
                </c:pt>
                <c:pt idx="111">
                  <c:v>46027</c:v>
                </c:pt>
                <c:pt idx="112">
                  <c:v>46022</c:v>
                </c:pt>
                <c:pt idx="113">
                  <c:v>46021</c:v>
                </c:pt>
                <c:pt idx="114">
                  <c:v>46020</c:v>
                </c:pt>
                <c:pt idx="115">
                  <c:v>46017</c:v>
                </c:pt>
                <c:pt idx="116">
                  <c:v>46016</c:v>
                </c:pt>
                <c:pt idx="117">
                  <c:v>46015</c:v>
                </c:pt>
                <c:pt idx="118" formatCode="d\-mmm">
                  <c:v>46014</c:v>
                </c:pt>
                <c:pt idx="119" formatCode="d\-mmm">
                  <c:v>46013</c:v>
                </c:pt>
                <c:pt idx="120" formatCode="d\-mmm">
                  <c:v>46010</c:v>
                </c:pt>
                <c:pt idx="121">
                  <c:v>46009</c:v>
                </c:pt>
                <c:pt idx="122">
                  <c:v>46008</c:v>
                </c:pt>
                <c:pt idx="123">
                  <c:v>46007</c:v>
                </c:pt>
                <c:pt idx="124">
                  <c:v>46006</c:v>
                </c:pt>
                <c:pt idx="125" formatCode="m/d/yyyy">
                  <c:v>46003</c:v>
                </c:pt>
                <c:pt idx="126">
                  <c:v>46001</c:v>
                </c:pt>
                <c:pt idx="127">
                  <c:v>46000</c:v>
                </c:pt>
                <c:pt idx="128">
                  <c:v>45999</c:v>
                </c:pt>
                <c:pt idx="129">
                  <c:v>45996</c:v>
                </c:pt>
                <c:pt idx="130">
                  <c:v>45995</c:v>
                </c:pt>
                <c:pt idx="131">
                  <c:v>45994</c:v>
                </c:pt>
                <c:pt idx="132">
                  <c:v>45993</c:v>
                </c:pt>
                <c:pt idx="133">
                  <c:v>45992</c:v>
                </c:pt>
                <c:pt idx="134">
                  <c:v>45989</c:v>
                </c:pt>
                <c:pt idx="135">
                  <c:v>45988</c:v>
                </c:pt>
                <c:pt idx="136">
                  <c:v>45987</c:v>
                </c:pt>
                <c:pt idx="137">
                  <c:v>45986</c:v>
                </c:pt>
                <c:pt idx="138">
                  <c:v>45985</c:v>
                </c:pt>
                <c:pt idx="139">
                  <c:v>45982</c:v>
                </c:pt>
                <c:pt idx="140">
                  <c:v>45981</c:v>
                </c:pt>
                <c:pt idx="141">
                  <c:v>45980</c:v>
                </c:pt>
                <c:pt idx="142">
                  <c:v>45979</c:v>
                </c:pt>
                <c:pt idx="143">
                  <c:v>45978</c:v>
                </c:pt>
                <c:pt idx="144">
                  <c:v>45975</c:v>
                </c:pt>
                <c:pt idx="145">
                  <c:v>45974</c:v>
                </c:pt>
                <c:pt idx="146">
                  <c:v>45973</c:v>
                </c:pt>
                <c:pt idx="147">
                  <c:v>45972</c:v>
                </c:pt>
                <c:pt idx="148">
                  <c:v>45971</c:v>
                </c:pt>
                <c:pt idx="149">
                  <c:v>45968</c:v>
                </c:pt>
                <c:pt idx="150">
                  <c:v>45967</c:v>
                </c:pt>
                <c:pt idx="151">
                  <c:v>45966</c:v>
                </c:pt>
                <c:pt idx="152">
                  <c:v>45965</c:v>
                </c:pt>
                <c:pt idx="153">
                  <c:v>45964</c:v>
                </c:pt>
                <c:pt idx="154">
                  <c:v>45961</c:v>
                </c:pt>
                <c:pt idx="155">
                  <c:v>45960</c:v>
                </c:pt>
                <c:pt idx="156">
                  <c:v>45959</c:v>
                </c:pt>
                <c:pt idx="157">
                  <c:v>45958</c:v>
                </c:pt>
                <c:pt idx="158">
                  <c:v>45957</c:v>
                </c:pt>
                <c:pt idx="159">
                  <c:v>45954</c:v>
                </c:pt>
                <c:pt idx="160">
                  <c:v>45953</c:v>
                </c:pt>
                <c:pt idx="161">
                  <c:v>45952</c:v>
                </c:pt>
                <c:pt idx="162">
                  <c:v>45951</c:v>
                </c:pt>
                <c:pt idx="163">
                  <c:v>45950</c:v>
                </c:pt>
                <c:pt idx="164">
                  <c:v>45947</c:v>
                </c:pt>
                <c:pt idx="165">
                  <c:v>45946</c:v>
                </c:pt>
                <c:pt idx="166">
                  <c:v>45945</c:v>
                </c:pt>
                <c:pt idx="167">
                  <c:v>45944</c:v>
                </c:pt>
                <c:pt idx="168">
                  <c:v>45943</c:v>
                </c:pt>
                <c:pt idx="169">
                  <c:v>45940</c:v>
                </c:pt>
                <c:pt idx="170">
                  <c:v>45939</c:v>
                </c:pt>
                <c:pt idx="171">
                  <c:v>45938</c:v>
                </c:pt>
                <c:pt idx="172">
                  <c:v>45937</c:v>
                </c:pt>
                <c:pt idx="173">
                  <c:v>45936</c:v>
                </c:pt>
                <c:pt idx="174">
                  <c:v>45933</c:v>
                </c:pt>
                <c:pt idx="175">
                  <c:v>45932</c:v>
                </c:pt>
                <c:pt idx="176">
                  <c:v>45931</c:v>
                </c:pt>
                <c:pt idx="177">
                  <c:v>45930</c:v>
                </c:pt>
                <c:pt idx="178">
                  <c:v>45929</c:v>
                </c:pt>
                <c:pt idx="179">
                  <c:v>45926</c:v>
                </c:pt>
                <c:pt idx="180">
                  <c:v>45925</c:v>
                </c:pt>
                <c:pt idx="181">
                  <c:v>45924</c:v>
                </c:pt>
                <c:pt idx="182">
                  <c:v>45923</c:v>
                </c:pt>
                <c:pt idx="183">
                  <c:v>45922</c:v>
                </c:pt>
                <c:pt idx="184">
                  <c:v>45919</c:v>
                </c:pt>
                <c:pt idx="185">
                  <c:v>45918</c:v>
                </c:pt>
                <c:pt idx="186">
                  <c:v>45917</c:v>
                </c:pt>
                <c:pt idx="187">
                  <c:v>45916</c:v>
                </c:pt>
                <c:pt idx="188">
                  <c:v>45915</c:v>
                </c:pt>
                <c:pt idx="189">
                  <c:v>45912</c:v>
                </c:pt>
                <c:pt idx="190">
                  <c:v>45911</c:v>
                </c:pt>
                <c:pt idx="191">
                  <c:v>45910</c:v>
                </c:pt>
                <c:pt idx="192">
                  <c:v>45909</c:v>
                </c:pt>
                <c:pt idx="193">
                  <c:v>45908</c:v>
                </c:pt>
                <c:pt idx="194">
                  <c:v>45905</c:v>
                </c:pt>
                <c:pt idx="195">
                  <c:v>45904</c:v>
                </c:pt>
                <c:pt idx="196">
                  <c:v>45903</c:v>
                </c:pt>
                <c:pt idx="197">
                  <c:v>45898</c:v>
                </c:pt>
                <c:pt idx="198">
                  <c:v>45897</c:v>
                </c:pt>
                <c:pt idx="199">
                  <c:v>45896</c:v>
                </c:pt>
                <c:pt idx="200">
                  <c:v>45895</c:v>
                </c:pt>
                <c:pt idx="201">
                  <c:v>45894</c:v>
                </c:pt>
                <c:pt idx="202">
                  <c:v>45891</c:v>
                </c:pt>
                <c:pt idx="203">
                  <c:v>45890</c:v>
                </c:pt>
                <c:pt idx="204">
                  <c:v>45889</c:v>
                </c:pt>
                <c:pt idx="205">
                  <c:v>45888</c:v>
                </c:pt>
                <c:pt idx="206">
                  <c:v>45887</c:v>
                </c:pt>
                <c:pt idx="207">
                  <c:v>45884</c:v>
                </c:pt>
                <c:pt idx="208">
                  <c:v>45883</c:v>
                </c:pt>
                <c:pt idx="209">
                  <c:v>45882</c:v>
                </c:pt>
                <c:pt idx="210">
                  <c:v>45881</c:v>
                </c:pt>
                <c:pt idx="211">
                  <c:v>45880</c:v>
                </c:pt>
                <c:pt idx="212">
                  <c:v>45877</c:v>
                </c:pt>
                <c:pt idx="213">
                  <c:v>45876</c:v>
                </c:pt>
                <c:pt idx="214">
                  <c:v>45875</c:v>
                </c:pt>
                <c:pt idx="215">
                  <c:v>45874</c:v>
                </c:pt>
                <c:pt idx="216">
                  <c:v>45873</c:v>
                </c:pt>
                <c:pt idx="217">
                  <c:v>45870</c:v>
                </c:pt>
                <c:pt idx="218">
                  <c:v>45869</c:v>
                </c:pt>
                <c:pt idx="219">
                  <c:v>45868</c:v>
                </c:pt>
                <c:pt idx="220">
                  <c:v>45867</c:v>
                </c:pt>
                <c:pt idx="221">
                  <c:v>45866</c:v>
                </c:pt>
                <c:pt idx="222">
                  <c:v>45863</c:v>
                </c:pt>
                <c:pt idx="223">
                  <c:v>45862</c:v>
                </c:pt>
                <c:pt idx="224">
                  <c:v>45861</c:v>
                </c:pt>
                <c:pt idx="225">
                  <c:v>45860</c:v>
                </c:pt>
                <c:pt idx="226">
                  <c:v>45859</c:v>
                </c:pt>
                <c:pt idx="227">
                  <c:v>45856</c:v>
                </c:pt>
                <c:pt idx="228">
                  <c:v>45855</c:v>
                </c:pt>
                <c:pt idx="229">
                  <c:v>45854</c:v>
                </c:pt>
                <c:pt idx="230">
                  <c:v>45853</c:v>
                </c:pt>
                <c:pt idx="231">
                  <c:v>45852</c:v>
                </c:pt>
                <c:pt idx="232">
                  <c:v>45849</c:v>
                </c:pt>
                <c:pt idx="233">
                  <c:v>45848</c:v>
                </c:pt>
                <c:pt idx="234">
                  <c:v>45847</c:v>
                </c:pt>
                <c:pt idx="235">
                  <c:v>45846</c:v>
                </c:pt>
                <c:pt idx="236">
                  <c:v>45845</c:v>
                </c:pt>
                <c:pt idx="237">
                  <c:v>45842</c:v>
                </c:pt>
                <c:pt idx="238">
                  <c:v>45841</c:v>
                </c:pt>
                <c:pt idx="239">
                  <c:v>45840</c:v>
                </c:pt>
                <c:pt idx="240">
                  <c:v>45839</c:v>
                </c:pt>
                <c:pt idx="241">
                  <c:v>45838</c:v>
                </c:pt>
                <c:pt idx="242">
                  <c:v>45835</c:v>
                </c:pt>
                <c:pt idx="243">
                  <c:v>45834</c:v>
                </c:pt>
                <c:pt idx="244">
                  <c:v>45833</c:v>
                </c:pt>
                <c:pt idx="245">
                  <c:v>45832</c:v>
                </c:pt>
                <c:pt idx="246">
                  <c:v>45831</c:v>
                </c:pt>
                <c:pt idx="247">
                  <c:v>45828</c:v>
                </c:pt>
                <c:pt idx="248">
                  <c:v>45827</c:v>
                </c:pt>
                <c:pt idx="249">
                  <c:v>45826</c:v>
                </c:pt>
                <c:pt idx="250">
                  <c:v>45825</c:v>
                </c:pt>
                <c:pt idx="251">
                  <c:v>45824</c:v>
                </c:pt>
                <c:pt idx="252">
                  <c:v>45821</c:v>
                </c:pt>
                <c:pt idx="253">
                  <c:v>45820</c:v>
                </c:pt>
                <c:pt idx="254">
                  <c:v>45819</c:v>
                </c:pt>
                <c:pt idx="255">
                  <c:v>45818</c:v>
                </c:pt>
                <c:pt idx="256">
                  <c:v>45817</c:v>
                </c:pt>
                <c:pt idx="257">
                  <c:v>45814</c:v>
                </c:pt>
                <c:pt idx="258">
                  <c:v>45813</c:v>
                </c:pt>
                <c:pt idx="259">
                  <c:v>45812</c:v>
                </c:pt>
                <c:pt idx="260">
                  <c:v>45811</c:v>
                </c:pt>
                <c:pt idx="261">
                  <c:v>45810</c:v>
                </c:pt>
                <c:pt idx="262">
                  <c:v>45807</c:v>
                </c:pt>
                <c:pt idx="263">
                  <c:v>45806</c:v>
                </c:pt>
                <c:pt idx="264">
                  <c:v>45805</c:v>
                </c:pt>
                <c:pt idx="265">
                  <c:v>45804</c:v>
                </c:pt>
                <c:pt idx="266">
                  <c:v>45803</c:v>
                </c:pt>
                <c:pt idx="267">
                  <c:v>45800</c:v>
                </c:pt>
                <c:pt idx="268">
                  <c:v>45799</c:v>
                </c:pt>
                <c:pt idx="269">
                  <c:v>45798</c:v>
                </c:pt>
                <c:pt idx="270">
                  <c:v>45797</c:v>
                </c:pt>
                <c:pt idx="271">
                  <c:v>45796</c:v>
                </c:pt>
                <c:pt idx="272">
                  <c:v>45793</c:v>
                </c:pt>
                <c:pt idx="273">
                  <c:v>45792</c:v>
                </c:pt>
                <c:pt idx="274">
                  <c:v>45791</c:v>
                </c:pt>
                <c:pt idx="275">
                  <c:v>45790</c:v>
                </c:pt>
                <c:pt idx="276">
                  <c:v>45789</c:v>
                </c:pt>
                <c:pt idx="277">
                  <c:v>45786</c:v>
                </c:pt>
                <c:pt idx="278">
                  <c:v>45785</c:v>
                </c:pt>
                <c:pt idx="279">
                  <c:v>45784</c:v>
                </c:pt>
                <c:pt idx="280">
                  <c:v>45783</c:v>
                </c:pt>
                <c:pt idx="281">
                  <c:v>45782</c:v>
                </c:pt>
                <c:pt idx="282">
                  <c:v>45775</c:v>
                </c:pt>
                <c:pt idx="283">
                  <c:v>45772</c:v>
                </c:pt>
                <c:pt idx="284">
                  <c:v>45771</c:v>
                </c:pt>
                <c:pt idx="285">
                  <c:v>45770</c:v>
                </c:pt>
                <c:pt idx="286">
                  <c:v>45769</c:v>
                </c:pt>
                <c:pt idx="287">
                  <c:v>45768</c:v>
                </c:pt>
                <c:pt idx="288">
                  <c:v>45765</c:v>
                </c:pt>
                <c:pt idx="289">
                  <c:v>45764</c:v>
                </c:pt>
                <c:pt idx="290">
                  <c:v>45763</c:v>
                </c:pt>
                <c:pt idx="291">
                  <c:v>45762</c:v>
                </c:pt>
                <c:pt idx="292">
                  <c:v>45761</c:v>
                </c:pt>
                <c:pt idx="293">
                  <c:v>45757</c:v>
                </c:pt>
                <c:pt idx="294">
                  <c:v>45756</c:v>
                </c:pt>
                <c:pt idx="295">
                  <c:v>45755</c:v>
                </c:pt>
                <c:pt idx="296">
                  <c:v>45751</c:v>
                </c:pt>
                <c:pt idx="297">
                  <c:v>45750</c:v>
                </c:pt>
                <c:pt idx="298">
                  <c:v>45749</c:v>
                </c:pt>
                <c:pt idx="299">
                  <c:v>45748</c:v>
                </c:pt>
                <c:pt idx="300">
                  <c:v>45747</c:v>
                </c:pt>
                <c:pt idx="301">
                  <c:v>45744</c:v>
                </c:pt>
                <c:pt idx="302">
                  <c:v>45743</c:v>
                </c:pt>
                <c:pt idx="303">
                  <c:v>45742</c:v>
                </c:pt>
                <c:pt idx="304">
                  <c:v>45741</c:v>
                </c:pt>
                <c:pt idx="305">
                  <c:v>45740</c:v>
                </c:pt>
                <c:pt idx="306">
                  <c:v>45737</c:v>
                </c:pt>
                <c:pt idx="307">
                  <c:v>45736</c:v>
                </c:pt>
                <c:pt idx="308">
                  <c:v>45735</c:v>
                </c:pt>
                <c:pt idx="309">
                  <c:v>45734</c:v>
                </c:pt>
                <c:pt idx="310">
                  <c:v>45733</c:v>
                </c:pt>
                <c:pt idx="311">
                  <c:v>45730</c:v>
                </c:pt>
                <c:pt idx="312">
                  <c:v>45729</c:v>
                </c:pt>
                <c:pt idx="313">
                  <c:v>45728</c:v>
                </c:pt>
                <c:pt idx="314">
                  <c:v>45727</c:v>
                </c:pt>
                <c:pt idx="315">
                  <c:v>45726</c:v>
                </c:pt>
                <c:pt idx="316">
                  <c:v>45723</c:v>
                </c:pt>
                <c:pt idx="317">
                  <c:v>45722</c:v>
                </c:pt>
                <c:pt idx="318">
                  <c:v>45721</c:v>
                </c:pt>
                <c:pt idx="319">
                  <c:v>45720</c:v>
                </c:pt>
                <c:pt idx="320">
                  <c:v>45719</c:v>
                </c:pt>
                <c:pt idx="321">
                  <c:v>45716</c:v>
                </c:pt>
                <c:pt idx="322">
                  <c:v>45715</c:v>
                </c:pt>
                <c:pt idx="323">
                  <c:v>45714</c:v>
                </c:pt>
                <c:pt idx="324">
                  <c:v>45713</c:v>
                </c:pt>
                <c:pt idx="325">
                  <c:v>45712</c:v>
                </c:pt>
                <c:pt idx="326">
                  <c:v>45709</c:v>
                </c:pt>
                <c:pt idx="327">
                  <c:v>45708</c:v>
                </c:pt>
                <c:pt idx="328">
                  <c:v>45707</c:v>
                </c:pt>
                <c:pt idx="329">
                  <c:v>45706</c:v>
                </c:pt>
                <c:pt idx="330">
                  <c:v>45705</c:v>
                </c:pt>
                <c:pt idx="331">
                  <c:v>45702</c:v>
                </c:pt>
                <c:pt idx="332">
                  <c:v>45701</c:v>
                </c:pt>
                <c:pt idx="333">
                  <c:v>45700</c:v>
                </c:pt>
                <c:pt idx="334">
                  <c:v>45699</c:v>
                </c:pt>
                <c:pt idx="335">
                  <c:v>45698</c:v>
                </c:pt>
                <c:pt idx="336">
                  <c:v>45695</c:v>
                </c:pt>
                <c:pt idx="337">
                  <c:v>45694</c:v>
                </c:pt>
                <c:pt idx="338">
                  <c:v>45693</c:v>
                </c:pt>
                <c:pt idx="339">
                  <c:v>45692</c:v>
                </c:pt>
                <c:pt idx="340">
                  <c:v>45691</c:v>
                </c:pt>
              </c:numCache>
            </c:numRef>
          </c:cat>
          <c:val>
            <c:numRef>
              <c:f>Sheet1!$C$9:$C$349</c:f>
              <c:numCache>
                <c:formatCode>#,000%</c:formatCode>
                <c:ptCount val="341"/>
                <c:pt idx="0">
                  <c:v>6.2E-2</c:v>
                </c:pt>
                <c:pt idx="1">
                  <c:v>4.41E-2</c:v>
                </c:pt>
                <c:pt idx="2">
                  <c:v>4.41E-2</c:v>
                </c:pt>
                <c:pt idx="3">
                  <c:v>4.0300000000000002E-2</c:v>
                </c:pt>
                <c:pt idx="4">
                  <c:v>3.6999999999999998E-2</c:v>
                </c:pt>
                <c:pt idx="5">
                  <c:v>3.85E-2</c:v>
                </c:pt>
                <c:pt idx="6">
                  <c:v>3.5200000000000002E-2</c:v>
                </c:pt>
                <c:pt idx="7">
                  <c:v>4.3400000000000001E-2</c:v>
                </c:pt>
                <c:pt idx="8">
                  <c:v>4.8500000000000001E-2</c:v>
                </c:pt>
                <c:pt idx="9">
                  <c:v>5.7799999999999997E-2</c:v>
                </c:pt>
                <c:pt idx="10">
                  <c:v>9.35E-2</c:v>
                </c:pt>
                <c:pt idx="11">
                  <c:v>6.13E-2</c:v>
                </c:pt>
                <c:pt idx="12">
                  <c:v>5.4800000000000001E-2</c:v>
                </c:pt>
                <c:pt idx="13">
                  <c:v>6.54E-2</c:v>
                </c:pt>
                <c:pt idx="14">
                  <c:v>0.1066</c:v>
                </c:pt>
                <c:pt idx="15">
                  <c:v>6.9699999999999998E-2</c:v>
                </c:pt>
                <c:pt idx="16">
                  <c:v>6.9599999999999995E-2</c:v>
                </c:pt>
                <c:pt idx="17">
                  <c:v>7.8E-2</c:v>
                </c:pt>
                <c:pt idx="18">
                  <c:v>7.6799999999999993E-2</c:v>
                </c:pt>
                <c:pt idx="19">
                  <c:v>6.9699999999999998E-2</c:v>
                </c:pt>
                <c:pt idx="20">
                  <c:v>6.5699999999999995E-2</c:v>
                </c:pt>
                <c:pt idx="21">
                  <c:v>5.5199999999999999E-2</c:v>
                </c:pt>
                <c:pt idx="22">
                  <c:v>6.0100000000000001E-2</c:v>
                </c:pt>
                <c:pt idx="23">
                  <c:v>6.2E-2</c:v>
                </c:pt>
                <c:pt idx="24">
                  <c:v>5.7200000000000001E-2</c:v>
                </c:pt>
                <c:pt idx="25">
                  <c:v>5.2499999999999998E-2</c:v>
                </c:pt>
                <c:pt idx="26">
                  <c:v>6.0499999999999998E-2</c:v>
                </c:pt>
                <c:pt idx="27">
                  <c:v>6.3200000000000006E-2</c:v>
                </c:pt>
                <c:pt idx="28">
                  <c:v>6.3299999999999995E-2</c:v>
                </c:pt>
                <c:pt idx="29">
                  <c:v>5.1499999999999997E-2</c:v>
                </c:pt>
                <c:pt idx="30">
                  <c:v>4.99E-2</c:v>
                </c:pt>
                <c:pt idx="31">
                  <c:v>5.7200000000000001E-2</c:v>
                </c:pt>
                <c:pt idx="32">
                  <c:v>6.1800000000000001E-2</c:v>
                </c:pt>
                <c:pt idx="33">
                  <c:v>7.0499999999999993E-2</c:v>
                </c:pt>
                <c:pt idx="34">
                  <c:v>6.6199999999999995E-2</c:v>
                </c:pt>
                <c:pt idx="35">
                  <c:v>3.8800000000000001E-2</c:v>
                </c:pt>
                <c:pt idx="36">
                  <c:v>3.8800000000000001E-2</c:v>
                </c:pt>
                <c:pt idx="37">
                  <c:v>4.3799999999999999E-2</c:v>
                </c:pt>
                <c:pt idx="38">
                  <c:v>4.3799999999999999E-2</c:v>
                </c:pt>
                <c:pt idx="39">
                  <c:v>5.79E-2</c:v>
                </c:pt>
                <c:pt idx="40">
                  <c:v>5.8200000000000002E-2</c:v>
                </c:pt>
                <c:pt idx="41">
                  <c:v>4.2799999999999998E-2</c:v>
                </c:pt>
                <c:pt idx="42">
                  <c:v>3.9800000000000002E-2</c:v>
                </c:pt>
                <c:pt idx="43">
                  <c:v>3.8800000000000001E-2</c:v>
                </c:pt>
                <c:pt idx="44">
                  <c:v>3.8399999999999997E-2</c:v>
                </c:pt>
                <c:pt idx="45">
                  <c:v>4.8300000000000003E-2</c:v>
                </c:pt>
                <c:pt idx="46">
                  <c:v>6.0299999999999999E-2</c:v>
                </c:pt>
                <c:pt idx="47">
                  <c:v>5.9400000000000001E-2</c:v>
                </c:pt>
                <c:pt idx="48">
                  <c:v>5.79E-2</c:v>
                </c:pt>
                <c:pt idx="49">
                  <c:v>4.6699999999999998E-2</c:v>
                </c:pt>
                <c:pt idx="50">
                  <c:v>5.57E-2</c:v>
                </c:pt>
                <c:pt idx="51">
                  <c:v>8.5800000000000001E-2</c:v>
                </c:pt>
                <c:pt idx="52">
                  <c:v>6.2899999999999998E-2</c:v>
                </c:pt>
                <c:pt idx="53">
                  <c:v>8.6900000000000005E-2</c:v>
                </c:pt>
                <c:pt idx="54">
                  <c:v>8.8099999999999998E-2</c:v>
                </c:pt>
                <c:pt idx="55">
                  <c:v>9.5699999999999993E-2</c:v>
                </c:pt>
                <c:pt idx="56">
                  <c:v>0.1142</c:v>
                </c:pt>
                <c:pt idx="57">
                  <c:v>4.6300000000000001E-2</c:v>
                </c:pt>
                <c:pt idx="58">
                  <c:v>4.53E-2</c:v>
                </c:pt>
                <c:pt idx="59">
                  <c:v>6.8599999999999994E-2</c:v>
                </c:pt>
                <c:pt idx="60">
                  <c:v>8.0500000000000002E-2</c:v>
                </c:pt>
                <c:pt idx="61">
                  <c:v>5.3800000000000001E-2</c:v>
                </c:pt>
                <c:pt idx="62">
                  <c:v>4.2000000000000003E-2</c:v>
                </c:pt>
                <c:pt idx="63">
                  <c:v>4.5999999999999999E-2</c:v>
                </c:pt>
                <c:pt idx="64">
                  <c:v>4.5600000000000002E-2</c:v>
                </c:pt>
                <c:pt idx="65">
                  <c:v>4.4699999999999997E-2</c:v>
                </c:pt>
                <c:pt idx="66">
                  <c:v>3.9600000000000003E-2</c:v>
                </c:pt>
                <c:pt idx="67">
                  <c:v>0.04</c:v>
                </c:pt>
                <c:pt idx="68">
                  <c:v>4.24E-2</c:v>
                </c:pt>
                <c:pt idx="69">
                  <c:v>4.5600000000000002E-2</c:v>
                </c:pt>
                <c:pt idx="70">
                  <c:v>5.7500000000000002E-2</c:v>
                </c:pt>
                <c:pt idx="71">
                  <c:v>6.0100000000000001E-2</c:v>
                </c:pt>
                <c:pt idx="72">
                  <c:v>4.6100000000000002E-2</c:v>
                </c:pt>
                <c:pt idx="73">
                  <c:v>5.74E-2</c:v>
                </c:pt>
                <c:pt idx="74">
                  <c:v>0.1062</c:v>
                </c:pt>
                <c:pt idx="75">
                  <c:v>0.1011</c:v>
                </c:pt>
                <c:pt idx="76">
                  <c:v>0.11210000000000001</c:v>
                </c:pt>
                <c:pt idx="77">
                  <c:v>4.7E-2</c:v>
                </c:pt>
                <c:pt idx="78">
                  <c:v>2.8299999999999999E-2</c:v>
                </c:pt>
                <c:pt idx="79">
                  <c:v>3.6700000000000003E-2</c:v>
                </c:pt>
                <c:pt idx="80">
                  <c:v>4.4699999999999997E-2</c:v>
                </c:pt>
                <c:pt idx="81">
                  <c:v>6.3899999999999998E-2</c:v>
                </c:pt>
                <c:pt idx="82">
                  <c:v>3.7600000000000001E-2</c:v>
                </c:pt>
                <c:pt idx="83">
                  <c:v>3.7600000000000001E-2</c:v>
                </c:pt>
                <c:pt idx="84">
                  <c:v>4.2799999999999998E-2</c:v>
                </c:pt>
                <c:pt idx="85">
                  <c:v>8.5099999999999995E-2</c:v>
                </c:pt>
                <c:pt idx="86">
                  <c:v>9.1899999999999996E-2</c:v>
                </c:pt>
                <c:pt idx="87">
                  <c:v>9.9199999999999997E-2</c:v>
                </c:pt>
                <c:pt idx="88">
                  <c:v>8.5999999999999993E-2</c:v>
                </c:pt>
                <c:pt idx="89">
                  <c:v>0.1019</c:v>
                </c:pt>
                <c:pt idx="90">
                  <c:v>0.16389999999999999</c:v>
                </c:pt>
                <c:pt idx="91">
                  <c:v>9.1200000000000003E-2</c:v>
                </c:pt>
                <c:pt idx="92">
                  <c:v>5.0900000000000001E-2</c:v>
                </c:pt>
                <c:pt idx="93">
                  <c:v>4.1000000000000002E-2</c:v>
                </c:pt>
                <c:pt idx="94">
                  <c:v>6.0600000000000001E-2</c:v>
                </c:pt>
                <c:pt idx="95">
                  <c:v>5.9200000000000003E-2</c:v>
                </c:pt>
                <c:pt idx="96">
                  <c:v>5.5500000000000001E-2</c:v>
                </c:pt>
                <c:pt idx="97">
                  <c:v>4.5600000000000002E-2</c:v>
                </c:pt>
                <c:pt idx="98">
                  <c:v>2.81E-2</c:v>
                </c:pt>
                <c:pt idx="99">
                  <c:v>2.7799999999999998E-2</c:v>
                </c:pt>
                <c:pt idx="100">
                  <c:v>2.8400000000000002E-2</c:v>
                </c:pt>
                <c:pt idx="101">
                  <c:v>3.3700000000000001E-2</c:v>
                </c:pt>
                <c:pt idx="102">
                  <c:v>3.7900000000000003E-2</c:v>
                </c:pt>
                <c:pt idx="103">
                  <c:v>4.1700000000000001E-2</c:v>
                </c:pt>
                <c:pt idx="104">
                  <c:v>4.1099999999999998E-2</c:v>
                </c:pt>
                <c:pt idx="105">
                  <c:v>3.9699999999999999E-2</c:v>
                </c:pt>
                <c:pt idx="106">
                  <c:v>3.9899999999999998E-2</c:v>
                </c:pt>
                <c:pt idx="107">
                  <c:v>3.0800000000000001E-2</c:v>
                </c:pt>
                <c:pt idx="108">
                  <c:v>3.6299999999999999E-2</c:v>
                </c:pt>
                <c:pt idx="109">
                  <c:v>4.6600000000000003E-2</c:v>
                </c:pt>
                <c:pt idx="110">
                  <c:v>5.6500000000000002E-2</c:v>
                </c:pt>
                <c:pt idx="111">
                  <c:v>6.88E-2</c:v>
                </c:pt>
                <c:pt idx="112">
                  <c:v>1.77E-2</c:v>
                </c:pt>
                <c:pt idx="113">
                  <c:v>1.77E-2</c:v>
                </c:pt>
                <c:pt idx="114">
                  <c:v>3.2899999999999999E-2</c:v>
                </c:pt>
                <c:pt idx="115">
                  <c:v>4.3099999999999999E-2</c:v>
                </c:pt>
                <c:pt idx="116">
                  <c:v>5.4699999999999999E-2</c:v>
                </c:pt>
                <c:pt idx="117">
                  <c:v>6.3100000000000003E-2</c:v>
                </c:pt>
                <c:pt idx="118">
                  <c:v>6.4399999999999999E-2</c:v>
                </c:pt>
                <c:pt idx="119">
                  <c:v>6.7199999999999996E-2</c:v>
                </c:pt>
                <c:pt idx="120">
                  <c:v>5.67E-2</c:v>
                </c:pt>
                <c:pt idx="121">
                  <c:v>4.58E-2</c:v>
                </c:pt>
                <c:pt idx="122">
                  <c:v>4.48E-2</c:v>
                </c:pt>
                <c:pt idx="123">
                  <c:v>5.2600000000000001E-2</c:v>
                </c:pt>
                <c:pt idx="124">
                  <c:v>6.3200000000000006E-2</c:v>
                </c:pt>
                <c:pt idx="125">
                  <c:v>7.3700000000000002E-2</c:v>
                </c:pt>
                <c:pt idx="126">
                  <c:v>7.3300000000000004E-2</c:v>
                </c:pt>
                <c:pt idx="127">
                  <c:v>7.4800000000000005E-2</c:v>
                </c:pt>
                <c:pt idx="128">
                  <c:v>7.4899999999999994E-2</c:v>
                </c:pt>
                <c:pt idx="129">
                  <c:v>7.3700000000000002E-2</c:v>
                </c:pt>
                <c:pt idx="130">
                  <c:v>6.88E-2</c:v>
                </c:pt>
                <c:pt idx="131">
                  <c:v>7.4800000000000005E-2</c:v>
                </c:pt>
                <c:pt idx="132">
                  <c:v>7.4399999999999994E-2</c:v>
                </c:pt>
                <c:pt idx="133">
                  <c:v>7.0699999999999999E-2</c:v>
                </c:pt>
                <c:pt idx="134">
                  <c:v>5.3999999999999999E-2</c:v>
                </c:pt>
                <c:pt idx="135">
                  <c:v>5.4100000000000002E-2</c:v>
                </c:pt>
                <c:pt idx="136">
                  <c:v>5.74E-2</c:v>
                </c:pt>
                <c:pt idx="137">
                  <c:v>6.4399999999999999E-2</c:v>
                </c:pt>
                <c:pt idx="138">
                  <c:v>5.7599999999999998E-2</c:v>
                </c:pt>
                <c:pt idx="139">
                  <c:v>4.3799999999999999E-2</c:v>
                </c:pt>
                <c:pt idx="140">
                  <c:v>4.1799999999999997E-2</c:v>
                </c:pt>
                <c:pt idx="141">
                  <c:v>4.0800000000000003E-2</c:v>
                </c:pt>
                <c:pt idx="142">
                  <c:v>4.3999999999999997E-2</c:v>
                </c:pt>
                <c:pt idx="143">
                  <c:v>4.58E-2</c:v>
                </c:pt>
                <c:pt idx="144">
                  <c:v>4.5100000000000001E-2</c:v>
                </c:pt>
                <c:pt idx="145">
                  <c:v>5.3999999999999999E-2</c:v>
                </c:pt>
                <c:pt idx="146">
                  <c:v>6.0100000000000001E-2</c:v>
                </c:pt>
                <c:pt idx="147">
                  <c:v>6.0999999999999999E-2</c:v>
                </c:pt>
                <c:pt idx="148">
                  <c:v>5.9299999999999999E-2</c:v>
                </c:pt>
                <c:pt idx="149">
                  <c:v>5.8200000000000002E-2</c:v>
                </c:pt>
                <c:pt idx="150">
                  <c:v>5.9700000000000003E-2</c:v>
                </c:pt>
                <c:pt idx="151">
                  <c:v>5.9200000000000003E-2</c:v>
                </c:pt>
                <c:pt idx="152">
                  <c:v>5.6099999999999997E-2</c:v>
                </c:pt>
                <c:pt idx="153">
                  <c:v>5.3800000000000001E-2</c:v>
                </c:pt>
                <c:pt idx="154">
                  <c:v>4.4499999999999998E-2</c:v>
                </c:pt>
                <c:pt idx="155">
                  <c:v>3.2000000000000001E-2</c:v>
                </c:pt>
                <c:pt idx="156">
                  <c:v>4.1700000000000001E-2</c:v>
                </c:pt>
                <c:pt idx="157">
                  <c:v>5.3600000000000002E-2</c:v>
                </c:pt>
                <c:pt idx="158">
                  <c:v>5.8700000000000002E-2</c:v>
                </c:pt>
                <c:pt idx="159">
                  <c:v>5.8200000000000002E-2</c:v>
                </c:pt>
                <c:pt idx="160">
                  <c:v>5.8099999999999999E-2</c:v>
                </c:pt>
                <c:pt idx="161">
                  <c:v>6.1600000000000002E-2</c:v>
                </c:pt>
                <c:pt idx="162">
                  <c:v>5.1900000000000002E-2</c:v>
                </c:pt>
                <c:pt idx="163">
                  <c:v>4.9700000000000001E-2</c:v>
                </c:pt>
                <c:pt idx="164">
                  <c:v>5.3600000000000002E-2</c:v>
                </c:pt>
                <c:pt idx="165">
                  <c:v>5.7500000000000002E-2</c:v>
                </c:pt>
                <c:pt idx="166">
                  <c:v>0.05</c:v>
                </c:pt>
                <c:pt idx="167">
                  <c:v>4.82E-2</c:v>
                </c:pt>
                <c:pt idx="168">
                  <c:v>4.7300000000000002E-2</c:v>
                </c:pt>
                <c:pt idx="169">
                  <c:v>4.7899999999999998E-2</c:v>
                </c:pt>
                <c:pt idx="170">
                  <c:v>5.0999999999999997E-2</c:v>
                </c:pt>
                <c:pt idx="171">
                  <c:v>4.9700000000000001E-2</c:v>
                </c:pt>
                <c:pt idx="172">
                  <c:v>4.6800000000000001E-2</c:v>
                </c:pt>
                <c:pt idx="173">
                  <c:v>4.36E-2</c:v>
                </c:pt>
                <c:pt idx="174">
                  <c:v>4.2700000000000002E-2</c:v>
                </c:pt>
                <c:pt idx="175">
                  <c:v>4.3900000000000002E-2</c:v>
                </c:pt>
                <c:pt idx="176">
                  <c:v>4.5100000000000001E-2</c:v>
                </c:pt>
                <c:pt idx="177">
                  <c:v>4.3799999999999999E-2</c:v>
                </c:pt>
                <c:pt idx="178">
                  <c:v>3.8100000000000002E-2</c:v>
                </c:pt>
                <c:pt idx="179">
                  <c:v>4.3799999999999999E-2</c:v>
                </c:pt>
                <c:pt idx="180">
                  <c:v>4.5699999999999998E-2</c:v>
                </c:pt>
                <c:pt idx="181">
                  <c:v>4.2599999999999999E-2</c:v>
                </c:pt>
                <c:pt idx="182">
                  <c:v>3.9100000000000003E-2</c:v>
                </c:pt>
                <c:pt idx="183">
                  <c:v>3.7900000000000003E-2</c:v>
                </c:pt>
                <c:pt idx="184">
                  <c:v>3.8899999999999997E-2</c:v>
                </c:pt>
                <c:pt idx="185">
                  <c:v>4.1399999999999999E-2</c:v>
                </c:pt>
                <c:pt idx="186">
                  <c:v>4.5400000000000003E-2</c:v>
                </c:pt>
                <c:pt idx="187">
                  <c:v>4.5100000000000001E-2</c:v>
                </c:pt>
                <c:pt idx="188">
                  <c:v>4.1700000000000001E-2</c:v>
                </c:pt>
                <c:pt idx="189">
                  <c:v>4.1200000000000001E-2</c:v>
                </c:pt>
                <c:pt idx="190">
                  <c:v>4.07E-2</c:v>
                </c:pt>
                <c:pt idx="191">
                  <c:v>4.0099999999999997E-2</c:v>
                </c:pt>
                <c:pt idx="192">
                  <c:v>4.19E-2</c:v>
                </c:pt>
                <c:pt idx="193">
                  <c:v>4.3999999999999997E-2</c:v>
                </c:pt>
                <c:pt idx="194">
                  <c:v>3.9399999999999998E-2</c:v>
                </c:pt>
                <c:pt idx="195">
                  <c:v>4.7E-2</c:v>
                </c:pt>
                <c:pt idx="196">
                  <c:v>4.99E-2</c:v>
                </c:pt>
                <c:pt idx="197">
                  <c:v>2.0299999999999999E-2</c:v>
                </c:pt>
                <c:pt idx="198">
                  <c:v>2.0299999999999999E-2</c:v>
                </c:pt>
                <c:pt idx="199">
                  <c:v>3.4200000000000001E-2</c:v>
                </c:pt>
                <c:pt idx="200">
                  <c:v>3.9399999999999998E-2</c:v>
                </c:pt>
                <c:pt idx="201">
                  <c:v>4.8899999999999999E-2</c:v>
                </c:pt>
                <c:pt idx="202">
                  <c:v>4.7600000000000003E-2</c:v>
                </c:pt>
                <c:pt idx="203">
                  <c:v>4.4699999999999997E-2</c:v>
                </c:pt>
                <c:pt idx="204">
                  <c:v>3.78E-2</c:v>
                </c:pt>
                <c:pt idx="205">
                  <c:v>3.8800000000000001E-2</c:v>
                </c:pt>
                <c:pt idx="206">
                  <c:v>4.4600000000000001E-2</c:v>
                </c:pt>
                <c:pt idx="207">
                  <c:v>4.4900000000000002E-2</c:v>
                </c:pt>
                <c:pt idx="208">
                  <c:v>3.8800000000000001E-2</c:v>
                </c:pt>
                <c:pt idx="209">
                  <c:v>4.1500000000000002E-2</c:v>
                </c:pt>
                <c:pt idx="210">
                  <c:v>5.0200000000000002E-2</c:v>
                </c:pt>
                <c:pt idx="211">
                  <c:v>5.7700000000000001E-2</c:v>
                </c:pt>
                <c:pt idx="212">
                  <c:v>6.25E-2</c:v>
                </c:pt>
                <c:pt idx="213">
                  <c:v>6.6000000000000003E-2</c:v>
                </c:pt>
                <c:pt idx="214">
                  <c:v>5.4800000000000001E-2</c:v>
                </c:pt>
                <c:pt idx="215">
                  <c:v>5.4800000000000001E-2</c:v>
                </c:pt>
                <c:pt idx="216">
                  <c:v>5.2200000000000003E-2</c:v>
                </c:pt>
                <c:pt idx="217">
                  <c:v>5.3600000000000002E-2</c:v>
                </c:pt>
                <c:pt idx="218">
                  <c:v>3.3500000000000002E-2</c:v>
                </c:pt>
                <c:pt idx="219">
                  <c:v>3.6700000000000003E-2</c:v>
                </c:pt>
                <c:pt idx="220">
                  <c:v>4.3299999999999998E-2</c:v>
                </c:pt>
                <c:pt idx="221">
                  <c:v>5.8500000000000003E-2</c:v>
                </c:pt>
                <c:pt idx="222">
                  <c:v>6.5000000000000002E-2</c:v>
                </c:pt>
                <c:pt idx="223">
                  <c:v>5.9499999999999997E-2</c:v>
                </c:pt>
                <c:pt idx="224">
                  <c:v>5.2600000000000001E-2</c:v>
                </c:pt>
                <c:pt idx="225">
                  <c:v>5.04E-2</c:v>
                </c:pt>
                <c:pt idx="226">
                  <c:v>4.9299999999999997E-2</c:v>
                </c:pt>
                <c:pt idx="227">
                  <c:v>5.0099999999999999E-2</c:v>
                </c:pt>
                <c:pt idx="228">
                  <c:v>5.1700000000000003E-2</c:v>
                </c:pt>
                <c:pt idx="229">
                  <c:v>5.0900000000000001E-2</c:v>
                </c:pt>
                <c:pt idx="230">
                  <c:v>4.7800000000000002E-2</c:v>
                </c:pt>
                <c:pt idx="231">
                  <c:v>4.6800000000000001E-2</c:v>
                </c:pt>
                <c:pt idx="232">
                  <c:v>4.65E-2</c:v>
                </c:pt>
                <c:pt idx="233">
                  <c:v>4.6899999999999997E-2</c:v>
                </c:pt>
                <c:pt idx="234">
                  <c:v>4.65E-2</c:v>
                </c:pt>
                <c:pt idx="235">
                  <c:v>4.48E-2</c:v>
                </c:pt>
                <c:pt idx="236">
                  <c:v>4.2500000000000003E-2</c:v>
                </c:pt>
                <c:pt idx="237">
                  <c:v>4.0800000000000003E-2</c:v>
                </c:pt>
                <c:pt idx="238">
                  <c:v>3.9100000000000003E-2</c:v>
                </c:pt>
                <c:pt idx="239">
                  <c:v>3.8100000000000002E-2</c:v>
                </c:pt>
                <c:pt idx="240">
                  <c:v>4.8399999999999999E-2</c:v>
                </c:pt>
                <c:pt idx="241">
                  <c:v>6.4500000000000002E-2</c:v>
                </c:pt>
                <c:pt idx="242">
                  <c:v>4.8599999999999997E-2</c:v>
                </c:pt>
                <c:pt idx="243">
                  <c:v>4.3700000000000003E-2</c:v>
                </c:pt>
                <c:pt idx="244">
                  <c:v>3.3099999999999997E-2</c:v>
                </c:pt>
                <c:pt idx="245">
                  <c:v>1.6199999999999999E-2</c:v>
                </c:pt>
                <c:pt idx="246">
                  <c:v>1.6199999999999999E-2</c:v>
                </c:pt>
                <c:pt idx="247">
                  <c:v>1.83E-2</c:v>
                </c:pt>
                <c:pt idx="248">
                  <c:v>1.67E-2</c:v>
                </c:pt>
                <c:pt idx="249">
                  <c:v>0.02</c:v>
                </c:pt>
                <c:pt idx="250">
                  <c:v>2.4799999999999999E-2</c:v>
                </c:pt>
                <c:pt idx="251">
                  <c:v>3.1300000000000001E-2</c:v>
                </c:pt>
                <c:pt idx="252">
                  <c:v>3.7199999999999997E-2</c:v>
                </c:pt>
                <c:pt idx="253">
                  <c:v>4.0399999999999998E-2</c:v>
                </c:pt>
                <c:pt idx="254">
                  <c:v>3.2399999999999998E-2</c:v>
                </c:pt>
                <c:pt idx="255">
                  <c:v>2.8299999999999999E-2</c:v>
                </c:pt>
                <c:pt idx="256">
                  <c:v>2.8299999999999999E-2</c:v>
                </c:pt>
                <c:pt idx="257">
                  <c:v>2.8199999999999999E-2</c:v>
                </c:pt>
                <c:pt idx="258">
                  <c:v>3.0599999999999999E-2</c:v>
                </c:pt>
                <c:pt idx="259">
                  <c:v>3.1899999999999998E-2</c:v>
                </c:pt>
                <c:pt idx="260">
                  <c:v>3.6299999999999999E-2</c:v>
                </c:pt>
                <c:pt idx="261">
                  <c:v>3.7999999999999999E-2</c:v>
                </c:pt>
                <c:pt idx="262">
                  <c:v>3.1E-2</c:v>
                </c:pt>
                <c:pt idx="263">
                  <c:v>3.6499999999999998E-2</c:v>
                </c:pt>
                <c:pt idx="264">
                  <c:v>4.0800000000000003E-2</c:v>
                </c:pt>
                <c:pt idx="265">
                  <c:v>4.1200000000000001E-2</c:v>
                </c:pt>
                <c:pt idx="266">
                  <c:v>3.9399999999999998E-2</c:v>
                </c:pt>
                <c:pt idx="267">
                  <c:v>3.9199999999999999E-2</c:v>
                </c:pt>
                <c:pt idx="268">
                  <c:v>3.8600000000000002E-2</c:v>
                </c:pt>
                <c:pt idx="269">
                  <c:v>3.5999999999999997E-2</c:v>
                </c:pt>
                <c:pt idx="270">
                  <c:v>3.6299999999999999E-2</c:v>
                </c:pt>
                <c:pt idx="271">
                  <c:v>3.7100000000000001E-2</c:v>
                </c:pt>
                <c:pt idx="272">
                  <c:v>3.78E-2</c:v>
                </c:pt>
                <c:pt idx="273">
                  <c:v>3.9199999999999999E-2</c:v>
                </c:pt>
                <c:pt idx="274">
                  <c:v>3.9300000000000002E-2</c:v>
                </c:pt>
                <c:pt idx="275">
                  <c:v>4.0300000000000002E-2</c:v>
                </c:pt>
                <c:pt idx="276">
                  <c:v>4.0899999999999999E-2</c:v>
                </c:pt>
                <c:pt idx="277">
                  <c:v>4.0899999999999999E-2</c:v>
                </c:pt>
                <c:pt idx="278">
                  <c:v>3.9600000000000003E-2</c:v>
                </c:pt>
                <c:pt idx="279">
                  <c:v>4.0300000000000002E-2</c:v>
                </c:pt>
                <c:pt idx="280">
                  <c:v>4.1399999999999999E-2</c:v>
                </c:pt>
                <c:pt idx="281">
                  <c:v>4.1300000000000003E-2</c:v>
                </c:pt>
                <c:pt idx="282">
                  <c:v>2.5399999999999999E-2</c:v>
                </c:pt>
                <c:pt idx="283">
                  <c:v>2.46E-2</c:v>
                </c:pt>
                <c:pt idx="284">
                  <c:v>3.3099999999999997E-2</c:v>
                </c:pt>
                <c:pt idx="285">
                  <c:v>3.95E-2</c:v>
                </c:pt>
                <c:pt idx="286">
                  <c:v>4.6899999999999997E-2</c:v>
                </c:pt>
                <c:pt idx="287">
                  <c:v>4.48E-2</c:v>
                </c:pt>
                <c:pt idx="288">
                  <c:v>4.1000000000000002E-2</c:v>
                </c:pt>
                <c:pt idx="289">
                  <c:v>4.07E-2</c:v>
                </c:pt>
                <c:pt idx="290">
                  <c:v>4.0300000000000002E-2</c:v>
                </c:pt>
                <c:pt idx="291">
                  <c:v>4.02E-2</c:v>
                </c:pt>
                <c:pt idx="292">
                  <c:v>4.0599999999999997E-2</c:v>
                </c:pt>
                <c:pt idx="293">
                  <c:v>4.0599999999999997E-2</c:v>
                </c:pt>
                <c:pt idx="294">
                  <c:v>4.2099999999999999E-2</c:v>
                </c:pt>
                <c:pt idx="295">
                  <c:v>4.2099999999999999E-2</c:v>
                </c:pt>
                <c:pt idx="296">
                  <c:v>3.9899999999999998E-2</c:v>
                </c:pt>
                <c:pt idx="297">
                  <c:v>3.9899999999999998E-2</c:v>
                </c:pt>
                <c:pt idx="298">
                  <c:v>4.02E-2</c:v>
                </c:pt>
                <c:pt idx="299">
                  <c:v>4.5600000000000002E-2</c:v>
                </c:pt>
                <c:pt idx="300">
                  <c:v>4.6100000000000002E-2</c:v>
                </c:pt>
                <c:pt idx="301">
                  <c:v>3.5299999999999998E-2</c:v>
                </c:pt>
                <c:pt idx="302">
                  <c:v>3.8800000000000001E-2</c:v>
                </c:pt>
                <c:pt idx="303">
                  <c:v>4.3499999999999997E-2</c:v>
                </c:pt>
                <c:pt idx="304">
                  <c:v>4.48E-2</c:v>
                </c:pt>
                <c:pt idx="305">
                  <c:v>4.3400000000000001E-2</c:v>
                </c:pt>
                <c:pt idx="306">
                  <c:v>4.3099999999999999E-2</c:v>
                </c:pt>
                <c:pt idx="307">
                  <c:v>3.9699999999999999E-2</c:v>
                </c:pt>
                <c:pt idx="308">
                  <c:v>4.0500000000000001E-2</c:v>
                </c:pt>
                <c:pt idx="309">
                  <c:v>4.1799999999999997E-2</c:v>
                </c:pt>
                <c:pt idx="310">
                  <c:v>4.2599999999999999E-2</c:v>
                </c:pt>
                <c:pt idx="311">
                  <c:v>4.3900000000000002E-2</c:v>
                </c:pt>
                <c:pt idx="312">
                  <c:v>4.5699999999999998E-2</c:v>
                </c:pt>
                <c:pt idx="313">
                  <c:v>4.8099999999999997E-2</c:v>
                </c:pt>
                <c:pt idx="314">
                  <c:v>4.7E-2</c:v>
                </c:pt>
                <c:pt idx="315">
                  <c:v>4.19E-2</c:v>
                </c:pt>
                <c:pt idx="316">
                  <c:v>3.8800000000000001E-2</c:v>
                </c:pt>
                <c:pt idx="317">
                  <c:v>3.9800000000000002E-2</c:v>
                </c:pt>
                <c:pt idx="318">
                  <c:v>4.4699999999999997E-2</c:v>
                </c:pt>
                <c:pt idx="319">
                  <c:v>4.7699999999999999E-2</c:v>
                </c:pt>
                <c:pt idx="320">
                  <c:v>4.7399999999999998E-2</c:v>
                </c:pt>
                <c:pt idx="321">
                  <c:v>4.5900000000000003E-2</c:v>
                </c:pt>
                <c:pt idx="322">
                  <c:v>3.7900000000000003E-2</c:v>
                </c:pt>
                <c:pt idx="323">
                  <c:v>4.1399999999999999E-2</c:v>
                </c:pt>
                <c:pt idx="324">
                  <c:v>4.7300000000000002E-2</c:v>
                </c:pt>
                <c:pt idx="325">
                  <c:v>4.4999999999999998E-2</c:v>
                </c:pt>
                <c:pt idx="326">
                  <c:v>3.9800000000000002E-2</c:v>
                </c:pt>
                <c:pt idx="327">
                  <c:v>4.0800000000000003E-2</c:v>
                </c:pt>
                <c:pt idx="328">
                  <c:v>4.2999999999999997E-2</c:v>
                </c:pt>
                <c:pt idx="329">
                  <c:v>4.6399999999999997E-2</c:v>
                </c:pt>
                <c:pt idx="330">
                  <c:v>4.48E-2</c:v>
                </c:pt>
                <c:pt idx="331">
                  <c:v>3.9399999999999998E-2</c:v>
                </c:pt>
                <c:pt idx="332">
                  <c:v>4.2500000000000003E-2</c:v>
                </c:pt>
                <c:pt idx="333">
                  <c:v>4.5699999999999998E-2</c:v>
                </c:pt>
                <c:pt idx="334">
                  <c:v>5.5199999999999999E-2</c:v>
                </c:pt>
                <c:pt idx="335">
                  <c:v>5.5399999999999998E-2</c:v>
                </c:pt>
                <c:pt idx="336">
                  <c:v>4.3799999999999999E-2</c:v>
                </c:pt>
                <c:pt idx="337">
                  <c:v>4.3299999999999998E-2</c:v>
                </c:pt>
                <c:pt idx="338">
                  <c:v>4.7E-2</c:v>
                </c:pt>
                <c:pt idx="339">
                  <c:v>5.7000000000000002E-2</c:v>
                </c:pt>
                <c:pt idx="340">
                  <c:v>4.7500000000000001E-2</c:v>
                </c:pt>
              </c:numCache>
            </c:numRef>
          </c:val>
          <c:extLst>
            <c:ext xmlns:c16="http://schemas.microsoft.com/office/drawing/2014/chart" uri="{C3380CC4-5D6E-409C-BE32-E72D297353CC}">
              <c16:uniqueId val="{00000000-C67C-4F7A-B8D6-D0D0DB42ACA5}"/>
            </c:ext>
          </c:extLst>
        </c:ser>
        <c:dLbls>
          <c:showLegendKey val="0"/>
          <c:showVal val="0"/>
          <c:showCatName val="0"/>
          <c:showSerName val="0"/>
          <c:showPercent val="0"/>
          <c:showBubbleSize val="0"/>
        </c:dLbls>
        <c:gapWidth val="150"/>
        <c:axId val="774441455"/>
        <c:axId val="774440207"/>
      </c:barChart>
      <c:lineChart>
        <c:grouping val="standard"/>
        <c:varyColors val="0"/>
        <c:ser>
          <c:idx val="1"/>
          <c:order val="1"/>
          <c:tx>
            <c:strRef>
              <c:f>Sheet1!$D$8</c:f>
              <c:strCache>
                <c:ptCount val="1"/>
                <c:pt idx="0">
                  <c:v>LS liên ngân hàng 3M
</c:v>
                </c:pt>
              </c:strCache>
            </c:strRef>
          </c:tx>
          <c:spPr>
            <a:ln w="12700" cap="rnd">
              <a:solidFill>
                <a:srgbClr val="D53D96"/>
              </a:solidFill>
              <a:round/>
            </a:ln>
            <a:effectLst/>
          </c:spPr>
          <c:marker>
            <c:symbol val="none"/>
          </c:marker>
          <c:cat>
            <c:numRef>
              <c:f>Sheet1!$B$9:$B$349</c:f>
              <c:numCache>
                <c:formatCode>mm/dd/yyyy</c:formatCode>
                <c:ptCount val="341"/>
                <c:pt idx="0">
                  <c:v>46195</c:v>
                </c:pt>
                <c:pt idx="1">
                  <c:v>46192</c:v>
                </c:pt>
                <c:pt idx="2">
                  <c:v>46192</c:v>
                </c:pt>
                <c:pt idx="3">
                  <c:v>46191</c:v>
                </c:pt>
                <c:pt idx="4">
                  <c:v>46190</c:v>
                </c:pt>
                <c:pt idx="5" formatCode="m/d/yyyy">
                  <c:v>46189</c:v>
                </c:pt>
                <c:pt idx="6" formatCode="m/d/yyyy">
                  <c:v>46188</c:v>
                </c:pt>
                <c:pt idx="7" formatCode="m/d/yyyy">
                  <c:v>46184</c:v>
                </c:pt>
                <c:pt idx="8" formatCode="m/d/yyyy">
                  <c:v>46183</c:v>
                </c:pt>
                <c:pt idx="9" formatCode="m/d/yyyy">
                  <c:v>46182</c:v>
                </c:pt>
                <c:pt idx="10" formatCode="m/d/yyyy">
                  <c:v>46181</c:v>
                </c:pt>
                <c:pt idx="11" formatCode="m/d/yyyy">
                  <c:v>46178</c:v>
                </c:pt>
                <c:pt idx="12" formatCode="m/d/yyyy">
                  <c:v>46176</c:v>
                </c:pt>
                <c:pt idx="13" formatCode="m/d/yyyy">
                  <c:v>46175</c:v>
                </c:pt>
                <c:pt idx="14" formatCode="m/d/yyyy">
                  <c:v>46174</c:v>
                </c:pt>
                <c:pt idx="15" formatCode="m/d/yyyy">
                  <c:v>46171</c:v>
                </c:pt>
                <c:pt idx="16" formatCode="m/d/yyyy">
                  <c:v>46170</c:v>
                </c:pt>
                <c:pt idx="17" formatCode="m/d/yyyy">
                  <c:v>46169</c:v>
                </c:pt>
                <c:pt idx="18" formatCode="m/d/yyyy">
                  <c:v>46168</c:v>
                </c:pt>
                <c:pt idx="19" formatCode="m/d/yyyy">
                  <c:v>46167</c:v>
                </c:pt>
                <c:pt idx="20" formatCode="m/d/yyyy">
                  <c:v>46164</c:v>
                </c:pt>
                <c:pt idx="21" formatCode="m/d/yyyy">
                  <c:v>46163</c:v>
                </c:pt>
                <c:pt idx="22" formatCode="m/d/yyyy">
                  <c:v>46162</c:v>
                </c:pt>
                <c:pt idx="23" formatCode="m/d/yyyy">
                  <c:v>46161</c:v>
                </c:pt>
                <c:pt idx="24" formatCode="m/d/yyyy">
                  <c:v>46160</c:v>
                </c:pt>
                <c:pt idx="25" formatCode="m/d/yyyy">
                  <c:v>46157</c:v>
                </c:pt>
                <c:pt idx="26" formatCode="m/d/yyyy">
                  <c:v>46156</c:v>
                </c:pt>
                <c:pt idx="27" formatCode="m/d/yyyy">
                  <c:v>46155</c:v>
                </c:pt>
                <c:pt idx="28" formatCode="m/d/yyyy">
                  <c:v>46154</c:v>
                </c:pt>
                <c:pt idx="29" formatCode="m/d/yyyy">
                  <c:v>46153</c:v>
                </c:pt>
                <c:pt idx="30" formatCode="m/d/yyyy">
                  <c:v>46150</c:v>
                </c:pt>
                <c:pt idx="31" formatCode="m/d/yyyy">
                  <c:v>46149</c:v>
                </c:pt>
                <c:pt idx="32" formatCode="m/d/yyyy">
                  <c:v>46148</c:v>
                </c:pt>
                <c:pt idx="33" formatCode="m/d/yyyy">
                  <c:v>46147</c:v>
                </c:pt>
                <c:pt idx="34" formatCode="m/d/yyyy">
                  <c:v>46146</c:v>
                </c:pt>
                <c:pt idx="35" formatCode="m/d/yyyy">
                  <c:v>46141</c:v>
                </c:pt>
                <c:pt idx="36" formatCode="m/d/yyyy">
                  <c:v>46140</c:v>
                </c:pt>
                <c:pt idx="37" formatCode="m/d/yyyy">
                  <c:v>46136</c:v>
                </c:pt>
                <c:pt idx="38" formatCode="m/d/yyyy">
                  <c:v>46135</c:v>
                </c:pt>
                <c:pt idx="39" formatCode="m/d/yyyy">
                  <c:v>46134</c:v>
                </c:pt>
                <c:pt idx="40" formatCode="m/d/yyyy">
                  <c:v>46133</c:v>
                </c:pt>
                <c:pt idx="41" formatCode="m/d/yyyy">
                  <c:v>46132</c:v>
                </c:pt>
                <c:pt idx="42" formatCode="m/d/yyyy">
                  <c:v>46129</c:v>
                </c:pt>
                <c:pt idx="43" formatCode="m/d/yyyy">
                  <c:v>46128</c:v>
                </c:pt>
                <c:pt idx="44" formatCode="m/d/yyyy">
                  <c:v>46127</c:v>
                </c:pt>
                <c:pt idx="45" formatCode="m/d/yyyy">
                  <c:v>46126</c:v>
                </c:pt>
                <c:pt idx="46" formatCode="m/d/yyyy">
                  <c:v>46125</c:v>
                </c:pt>
                <c:pt idx="47" formatCode="m/d/yyyy">
                  <c:v>46122</c:v>
                </c:pt>
                <c:pt idx="48" formatCode="m/d/yyyy">
                  <c:v>46121</c:v>
                </c:pt>
                <c:pt idx="49" formatCode="m/d/yyyy">
                  <c:v>46120</c:v>
                </c:pt>
                <c:pt idx="50" formatCode="m/d/yyyy">
                  <c:v>46119</c:v>
                </c:pt>
                <c:pt idx="51" formatCode="m/d/yyyy">
                  <c:v>46118</c:v>
                </c:pt>
                <c:pt idx="52" formatCode="m/d/yyyy">
                  <c:v>46115</c:v>
                </c:pt>
                <c:pt idx="53" formatCode="m/d/yyyy">
                  <c:v>46114</c:v>
                </c:pt>
                <c:pt idx="54" formatCode="m/d/yyyy">
                  <c:v>46113</c:v>
                </c:pt>
                <c:pt idx="55" formatCode="m/d/yyyy">
                  <c:v>46112</c:v>
                </c:pt>
                <c:pt idx="56" formatCode="m/d/yyyy">
                  <c:v>46111</c:v>
                </c:pt>
                <c:pt idx="57" formatCode="m/d/yyyy">
                  <c:v>46108</c:v>
                </c:pt>
                <c:pt idx="58" formatCode="m/d/yyyy">
                  <c:v>46107</c:v>
                </c:pt>
                <c:pt idx="59" formatCode="m/d/yyyy">
                  <c:v>46106</c:v>
                </c:pt>
                <c:pt idx="60" formatCode="m/d/yyyy">
                  <c:v>46105</c:v>
                </c:pt>
                <c:pt idx="61" formatCode="m/d/yyyy">
                  <c:v>46104</c:v>
                </c:pt>
                <c:pt idx="62" formatCode="m/d/yyyy">
                  <c:v>46101</c:v>
                </c:pt>
                <c:pt idx="63" formatCode="m/d/yyyy">
                  <c:v>46100</c:v>
                </c:pt>
                <c:pt idx="64" formatCode="m/d/yyyy">
                  <c:v>46099</c:v>
                </c:pt>
                <c:pt idx="65" formatCode="m/d/yyyy">
                  <c:v>46098</c:v>
                </c:pt>
                <c:pt idx="66" formatCode="m/d/yyyy">
                  <c:v>46097</c:v>
                </c:pt>
                <c:pt idx="67" formatCode="m/d/yyyy">
                  <c:v>46094</c:v>
                </c:pt>
                <c:pt idx="68" formatCode="m/d/yyyy">
                  <c:v>46093</c:v>
                </c:pt>
                <c:pt idx="69" formatCode="m/d/yyyy">
                  <c:v>46092</c:v>
                </c:pt>
                <c:pt idx="70" formatCode="m/d/yyyy">
                  <c:v>46091</c:v>
                </c:pt>
                <c:pt idx="71" formatCode="m/d/yyyy">
                  <c:v>46090</c:v>
                </c:pt>
                <c:pt idx="72" formatCode="m/d/yyyy">
                  <c:v>46087</c:v>
                </c:pt>
                <c:pt idx="73" formatCode="m/d/yyyy">
                  <c:v>46086</c:v>
                </c:pt>
                <c:pt idx="74" formatCode="m/d/yyyy">
                  <c:v>46085</c:v>
                </c:pt>
                <c:pt idx="75" formatCode="m/d/yyyy">
                  <c:v>46084</c:v>
                </c:pt>
                <c:pt idx="76" formatCode="m/d/yyyy">
                  <c:v>46083</c:v>
                </c:pt>
                <c:pt idx="77" formatCode="m/d/yyyy">
                  <c:v>46080</c:v>
                </c:pt>
                <c:pt idx="78" formatCode="m/d/yyyy">
                  <c:v>46079</c:v>
                </c:pt>
                <c:pt idx="79" formatCode="m/d/yyyy">
                  <c:v>46078</c:v>
                </c:pt>
                <c:pt idx="80" formatCode="m/d/yyyy">
                  <c:v>46077</c:v>
                </c:pt>
                <c:pt idx="81" formatCode="m/d/yyyy">
                  <c:v>46076</c:v>
                </c:pt>
                <c:pt idx="82" formatCode="m/d/yyyy">
                  <c:v>46066</c:v>
                </c:pt>
                <c:pt idx="83" formatCode="m/d/yyyy">
                  <c:v>46065</c:v>
                </c:pt>
                <c:pt idx="84" formatCode="m/d/yyyy">
                  <c:v>46064</c:v>
                </c:pt>
                <c:pt idx="85" formatCode="m/d/yyyy">
                  <c:v>46063</c:v>
                </c:pt>
                <c:pt idx="86" formatCode="m/d/yyyy">
                  <c:v>46062</c:v>
                </c:pt>
                <c:pt idx="87" formatCode="m/d/yyyy">
                  <c:v>46059</c:v>
                </c:pt>
                <c:pt idx="88">
                  <c:v>46058</c:v>
                </c:pt>
                <c:pt idx="89">
                  <c:v>46057</c:v>
                </c:pt>
                <c:pt idx="90">
                  <c:v>46056</c:v>
                </c:pt>
                <c:pt idx="91">
                  <c:v>46055</c:v>
                </c:pt>
                <c:pt idx="92">
                  <c:v>46052</c:v>
                </c:pt>
                <c:pt idx="93">
                  <c:v>46051</c:v>
                </c:pt>
                <c:pt idx="94">
                  <c:v>46050</c:v>
                </c:pt>
                <c:pt idx="95">
                  <c:v>46049</c:v>
                </c:pt>
                <c:pt idx="96">
                  <c:v>46048</c:v>
                </c:pt>
                <c:pt idx="97">
                  <c:v>46045</c:v>
                </c:pt>
                <c:pt idx="98">
                  <c:v>46044</c:v>
                </c:pt>
                <c:pt idx="99">
                  <c:v>46043</c:v>
                </c:pt>
                <c:pt idx="100">
                  <c:v>46042</c:v>
                </c:pt>
                <c:pt idx="101">
                  <c:v>46041</c:v>
                </c:pt>
                <c:pt idx="102">
                  <c:v>46038</c:v>
                </c:pt>
                <c:pt idx="103">
                  <c:v>46037</c:v>
                </c:pt>
                <c:pt idx="104">
                  <c:v>46036</c:v>
                </c:pt>
                <c:pt idx="105">
                  <c:v>46035</c:v>
                </c:pt>
                <c:pt idx="106">
                  <c:v>46034</c:v>
                </c:pt>
                <c:pt idx="107">
                  <c:v>46031</c:v>
                </c:pt>
                <c:pt idx="108">
                  <c:v>46030</c:v>
                </c:pt>
                <c:pt idx="109">
                  <c:v>46029</c:v>
                </c:pt>
                <c:pt idx="110">
                  <c:v>46028</c:v>
                </c:pt>
                <c:pt idx="111">
                  <c:v>46027</c:v>
                </c:pt>
                <c:pt idx="112">
                  <c:v>46022</c:v>
                </c:pt>
                <c:pt idx="113">
                  <c:v>46021</c:v>
                </c:pt>
                <c:pt idx="114">
                  <c:v>46020</c:v>
                </c:pt>
                <c:pt idx="115">
                  <c:v>46017</c:v>
                </c:pt>
                <c:pt idx="116">
                  <c:v>46016</c:v>
                </c:pt>
                <c:pt idx="117">
                  <c:v>46015</c:v>
                </c:pt>
                <c:pt idx="118" formatCode="d\-mmm">
                  <c:v>46014</c:v>
                </c:pt>
                <c:pt idx="119" formatCode="d\-mmm">
                  <c:v>46013</c:v>
                </c:pt>
                <c:pt idx="120" formatCode="d\-mmm">
                  <c:v>46010</c:v>
                </c:pt>
                <c:pt idx="121">
                  <c:v>46009</c:v>
                </c:pt>
                <c:pt idx="122">
                  <c:v>46008</c:v>
                </c:pt>
                <c:pt idx="123">
                  <c:v>46007</c:v>
                </c:pt>
                <c:pt idx="124">
                  <c:v>46006</c:v>
                </c:pt>
                <c:pt idx="125" formatCode="m/d/yyyy">
                  <c:v>46003</c:v>
                </c:pt>
                <c:pt idx="126">
                  <c:v>46001</c:v>
                </c:pt>
                <c:pt idx="127">
                  <c:v>46000</c:v>
                </c:pt>
                <c:pt idx="128">
                  <c:v>45999</c:v>
                </c:pt>
                <c:pt idx="129">
                  <c:v>45996</c:v>
                </c:pt>
                <c:pt idx="130">
                  <c:v>45995</c:v>
                </c:pt>
                <c:pt idx="131">
                  <c:v>45994</c:v>
                </c:pt>
                <c:pt idx="132">
                  <c:v>45993</c:v>
                </c:pt>
                <c:pt idx="133">
                  <c:v>45992</c:v>
                </c:pt>
                <c:pt idx="134">
                  <c:v>45989</c:v>
                </c:pt>
                <c:pt idx="135">
                  <c:v>45988</c:v>
                </c:pt>
                <c:pt idx="136">
                  <c:v>45987</c:v>
                </c:pt>
                <c:pt idx="137">
                  <c:v>45986</c:v>
                </c:pt>
                <c:pt idx="138">
                  <c:v>45985</c:v>
                </c:pt>
                <c:pt idx="139">
                  <c:v>45982</c:v>
                </c:pt>
                <c:pt idx="140">
                  <c:v>45981</c:v>
                </c:pt>
                <c:pt idx="141">
                  <c:v>45980</c:v>
                </c:pt>
                <c:pt idx="142">
                  <c:v>45979</c:v>
                </c:pt>
                <c:pt idx="143">
                  <c:v>45978</c:v>
                </c:pt>
                <c:pt idx="144">
                  <c:v>45975</c:v>
                </c:pt>
                <c:pt idx="145">
                  <c:v>45974</c:v>
                </c:pt>
                <c:pt idx="146">
                  <c:v>45973</c:v>
                </c:pt>
                <c:pt idx="147">
                  <c:v>45972</c:v>
                </c:pt>
                <c:pt idx="148">
                  <c:v>45971</c:v>
                </c:pt>
                <c:pt idx="149">
                  <c:v>45968</c:v>
                </c:pt>
                <c:pt idx="150">
                  <c:v>45967</c:v>
                </c:pt>
                <c:pt idx="151">
                  <c:v>45966</c:v>
                </c:pt>
                <c:pt idx="152">
                  <c:v>45965</c:v>
                </c:pt>
                <c:pt idx="153">
                  <c:v>45964</c:v>
                </c:pt>
                <c:pt idx="154">
                  <c:v>45961</c:v>
                </c:pt>
                <c:pt idx="155">
                  <c:v>45960</c:v>
                </c:pt>
                <c:pt idx="156">
                  <c:v>45959</c:v>
                </c:pt>
                <c:pt idx="157">
                  <c:v>45958</c:v>
                </c:pt>
                <c:pt idx="158">
                  <c:v>45957</c:v>
                </c:pt>
                <c:pt idx="159">
                  <c:v>45954</c:v>
                </c:pt>
                <c:pt idx="160">
                  <c:v>45953</c:v>
                </c:pt>
                <c:pt idx="161">
                  <c:v>45952</c:v>
                </c:pt>
                <c:pt idx="162">
                  <c:v>45951</c:v>
                </c:pt>
                <c:pt idx="163">
                  <c:v>45950</c:v>
                </c:pt>
                <c:pt idx="164">
                  <c:v>45947</c:v>
                </c:pt>
                <c:pt idx="165">
                  <c:v>45946</c:v>
                </c:pt>
                <c:pt idx="166">
                  <c:v>45945</c:v>
                </c:pt>
                <c:pt idx="167">
                  <c:v>45944</c:v>
                </c:pt>
                <c:pt idx="168">
                  <c:v>45943</c:v>
                </c:pt>
                <c:pt idx="169">
                  <c:v>45940</c:v>
                </c:pt>
                <c:pt idx="170">
                  <c:v>45939</c:v>
                </c:pt>
                <c:pt idx="171">
                  <c:v>45938</c:v>
                </c:pt>
                <c:pt idx="172">
                  <c:v>45937</c:v>
                </c:pt>
                <c:pt idx="173">
                  <c:v>45936</c:v>
                </c:pt>
                <c:pt idx="174">
                  <c:v>45933</c:v>
                </c:pt>
                <c:pt idx="175">
                  <c:v>45932</c:v>
                </c:pt>
                <c:pt idx="176">
                  <c:v>45931</c:v>
                </c:pt>
                <c:pt idx="177">
                  <c:v>45930</c:v>
                </c:pt>
                <c:pt idx="178">
                  <c:v>45929</c:v>
                </c:pt>
                <c:pt idx="179">
                  <c:v>45926</c:v>
                </c:pt>
                <c:pt idx="180">
                  <c:v>45925</c:v>
                </c:pt>
                <c:pt idx="181">
                  <c:v>45924</c:v>
                </c:pt>
                <c:pt idx="182">
                  <c:v>45923</c:v>
                </c:pt>
                <c:pt idx="183">
                  <c:v>45922</c:v>
                </c:pt>
                <c:pt idx="184">
                  <c:v>45919</c:v>
                </c:pt>
                <c:pt idx="185">
                  <c:v>45918</c:v>
                </c:pt>
                <c:pt idx="186">
                  <c:v>45917</c:v>
                </c:pt>
                <c:pt idx="187">
                  <c:v>45916</c:v>
                </c:pt>
                <c:pt idx="188">
                  <c:v>45915</c:v>
                </c:pt>
                <c:pt idx="189">
                  <c:v>45912</c:v>
                </c:pt>
                <c:pt idx="190">
                  <c:v>45911</c:v>
                </c:pt>
                <c:pt idx="191">
                  <c:v>45910</c:v>
                </c:pt>
                <c:pt idx="192">
                  <c:v>45909</c:v>
                </c:pt>
                <c:pt idx="193">
                  <c:v>45908</c:v>
                </c:pt>
                <c:pt idx="194">
                  <c:v>45905</c:v>
                </c:pt>
                <c:pt idx="195">
                  <c:v>45904</c:v>
                </c:pt>
                <c:pt idx="196">
                  <c:v>45903</c:v>
                </c:pt>
                <c:pt idx="197">
                  <c:v>45898</c:v>
                </c:pt>
                <c:pt idx="198">
                  <c:v>45897</c:v>
                </c:pt>
                <c:pt idx="199">
                  <c:v>45896</c:v>
                </c:pt>
                <c:pt idx="200">
                  <c:v>45895</c:v>
                </c:pt>
                <c:pt idx="201">
                  <c:v>45894</c:v>
                </c:pt>
                <c:pt idx="202">
                  <c:v>45891</c:v>
                </c:pt>
                <c:pt idx="203">
                  <c:v>45890</c:v>
                </c:pt>
                <c:pt idx="204">
                  <c:v>45889</c:v>
                </c:pt>
                <c:pt idx="205">
                  <c:v>45888</c:v>
                </c:pt>
                <c:pt idx="206">
                  <c:v>45887</c:v>
                </c:pt>
                <c:pt idx="207">
                  <c:v>45884</c:v>
                </c:pt>
                <c:pt idx="208">
                  <c:v>45883</c:v>
                </c:pt>
                <c:pt idx="209">
                  <c:v>45882</c:v>
                </c:pt>
                <c:pt idx="210">
                  <c:v>45881</c:v>
                </c:pt>
                <c:pt idx="211">
                  <c:v>45880</c:v>
                </c:pt>
                <c:pt idx="212">
                  <c:v>45877</c:v>
                </c:pt>
                <c:pt idx="213">
                  <c:v>45876</c:v>
                </c:pt>
                <c:pt idx="214">
                  <c:v>45875</c:v>
                </c:pt>
                <c:pt idx="215">
                  <c:v>45874</c:v>
                </c:pt>
                <c:pt idx="216">
                  <c:v>45873</c:v>
                </c:pt>
                <c:pt idx="217">
                  <c:v>45870</c:v>
                </c:pt>
                <c:pt idx="218">
                  <c:v>45869</c:v>
                </c:pt>
                <c:pt idx="219">
                  <c:v>45868</c:v>
                </c:pt>
                <c:pt idx="220">
                  <c:v>45867</c:v>
                </c:pt>
                <c:pt idx="221">
                  <c:v>45866</c:v>
                </c:pt>
                <c:pt idx="222">
                  <c:v>45863</c:v>
                </c:pt>
                <c:pt idx="223">
                  <c:v>45862</c:v>
                </c:pt>
                <c:pt idx="224">
                  <c:v>45861</c:v>
                </c:pt>
                <c:pt idx="225">
                  <c:v>45860</c:v>
                </c:pt>
                <c:pt idx="226">
                  <c:v>45859</c:v>
                </c:pt>
                <c:pt idx="227">
                  <c:v>45856</c:v>
                </c:pt>
                <c:pt idx="228">
                  <c:v>45855</c:v>
                </c:pt>
                <c:pt idx="229">
                  <c:v>45854</c:v>
                </c:pt>
                <c:pt idx="230">
                  <c:v>45853</c:v>
                </c:pt>
                <c:pt idx="231">
                  <c:v>45852</c:v>
                </c:pt>
                <c:pt idx="232">
                  <c:v>45849</c:v>
                </c:pt>
                <c:pt idx="233">
                  <c:v>45848</c:v>
                </c:pt>
                <c:pt idx="234">
                  <c:v>45847</c:v>
                </c:pt>
                <c:pt idx="235">
                  <c:v>45846</c:v>
                </c:pt>
                <c:pt idx="236">
                  <c:v>45845</c:v>
                </c:pt>
                <c:pt idx="237">
                  <c:v>45842</c:v>
                </c:pt>
                <c:pt idx="238">
                  <c:v>45841</c:v>
                </c:pt>
                <c:pt idx="239">
                  <c:v>45840</c:v>
                </c:pt>
                <c:pt idx="240">
                  <c:v>45839</c:v>
                </c:pt>
                <c:pt idx="241">
                  <c:v>45838</c:v>
                </c:pt>
                <c:pt idx="242">
                  <c:v>45835</c:v>
                </c:pt>
                <c:pt idx="243">
                  <c:v>45834</c:v>
                </c:pt>
                <c:pt idx="244">
                  <c:v>45833</c:v>
                </c:pt>
                <c:pt idx="245">
                  <c:v>45832</c:v>
                </c:pt>
                <c:pt idx="246">
                  <c:v>45831</c:v>
                </c:pt>
                <c:pt idx="247">
                  <c:v>45828</c:v>
                </c:pt>
                <c:pt idx="248">
                  <c:v>45827</c:v>
                </c:pt>
                <c:pt idx="249">
                  <c:v>45826</c:v>
                </c:pt>
                <c:pt idx="250">
                  <c:v>45825</c:v>
                </c:pt>
                <c:pt idx="251">
                  <c:v>45824</c:v>
                </c:pt>
                <c:pt idx="252">
                  <c:v>45821</c:v>
                </c:pt>
                <c:pt idx="253">
                  <c:v>45820</c:v>
                </c:pt>
                <c:pt idx="254">
                  <c:v>45819</c:v>
                </c:pt>
                <c:pt idx="255">
                  <c:v>45818</c:v>
                </c:pt>
                <c:pt idx="256">
                  <c:v>45817</c:v>
                </c:pt>
                <c:pt idx="257">
                  <c:v>45814</c:v>
                </c:pt>
                <c:pt idx="258">
                  <c:v>45813</c:v>
                </c:pt>
                <c:pt idx="259">
                  <c:v>45812</c:v>
                </c:pt>
                <c:pt idx="260">
                  <c:v>45811</c:v>
                </c:pt>
                <c:pt idx="261">
                  <c:v>45810</c:v>
                </c:pt>
                <c:pt idx="262">
                  <c:v>45807</c:v>
                </c:pt>
                <c:pt idx="263">
                  <c:v>45806</c:v>
                </c:pt>
                <c:pt idx="264">
                  <c:v>45805</c:v>
                </c:pt>
                <c:pt idx="265">
                  <c:v>45804</c:v>
                </c:pt>
                <c:pt idx="266">
                  <c:v>45803</c:v>
                </c:pt>
                <c:pt idx="267">
                  <c:v>45800</c:v>
                </c:pt>
                <c:pt idx="268">
                  <c:v>45799</c:v>
                </c:pt>
                <c:pt idx="269">
                  <c:v>45798</c:v>
                </c:pt>
                <c:pt idx="270">
                  <c:v>45797</c:v>
                </c:pt>
                <c:pt idx="271">
                  <c:v>45796</c:v>
                </c:pt>
                <c:pt idx="272">
                  <c:v>45793</c:v>
                </c:pt>
                <c:pt idx="273">
                  <c:v>45792</c:v>
                </c:pt>
                <c:pt idx="274">
                  <c:v>45791</c:v>
                </c:pt>
                <c:pt idx="275">
                  <c:v>45790</c:v>
                </c:pt>
                <c:pt idx="276">
                  <c:v>45789</c:v>
                </c:pt>
                <c:pt idx="277">
                  <c:v>45786</c:v>
                </c:pt>
                <c:pt idx="278">
                  <c:v>45785</c:v>
                </c:pt>
                <c:pt idx="279">
                  <c:v>45784</c:v>
                </c:pt>
                <c:pt idx="280">
                  <c:v>45783</c:v>
                </c:pt>
                <c:pt idx="281">
                  <c:v>45782</c:v>
                </c:pt>
                <c:pt idx="282">
                  <c:v>45775</c:v>
                </c:pt>
                <c:pt idx="283">
                  <c:v>45772</c:v>
                </c:pt>
                <c:pt idx="284">
                  <c:v>45771</c:v>
                </c:pt>
                <c:pt idx="285">
                  <c:v>45770</c:v>
                </c:pt>
                <c:pt idx="286">
                  <c:v>45769</c:v>
                </c:pt>
                <c:pt idx="287">
                  <c:v>45768</c:v>
                </c:pt>
                <c:pt idx="288">
                  <c:v>45765</c:v>
                </c:pt>
                <c:pt idx="289">
                  <c:v>45764</c:v>
                </c:pt>
                <c:pt idx="290">
                  <c:v>45763</c:v>
                </c:pt>
                <c:pt idx="291">
                  <c:v>45762</c:v>
                </c:pt>
                <c:pt idx="292">
                  <c:v>45761</c:v>
                </c:pt>
                <c:pt idx="293">
                  <c:v>45757</c:v>
                </c:pt>
                <c:pt idx="294">
                  <c:v>45756</c:v>
                </c:pt>
                <c:pt idx="295">
                  <c:v>45755</c:v>
                </c:pt>
                <c:pt idx="296">
                  <c:v>45751</c:v>
                </c:pt>
                <c:pt idx="297">
                  <c:v>45750</c:v>
                </c:pt>
                <c:pt idx="298">
                  <c:v>45749</c:v>
                </c:pt>
                <c:pt idx="299">
                  <c:v>45748</c:v>
                </c:pt>
                <c:pt idx="300">
                  <c:v>45747</c:v>
                </c:pt>
                <c:pt idx="301">
                  <c:v>45744</c:v>
                </c:pt>
                <c:pt idx="302">
                  <c:v>45743</c:v>
                </c:pt>
                <c:pt idx="303">
                  <c:v>45742</c:v>
                </c:pt>
                <c:pt idx="304">
                  <c:v>45741</c:v>
                </c:pt>
                <c:pt idx="305">
                  <c:v>45740</c:v>
                </c:pt>
                <c:pt idx="306">
                  <c:v>45737</c:v>
                </c:pt>
                <c:pt idx="307">
                  <c:v>45736</c:v>
                </c:pt>
                <c:pt idx="308">
                  <c:v>45735</c:v>
                </c:pt>
                <c:pt idx="309">
                  <c:v>45734</c:v>
                </c:pt>
                <c:pt idx="310">
                  <c:v>45733</c:v>
                </c:pt>
                <c:pt idx="311">
                  <c:v>45730</c:v>
                </c:pt>
                <c:pt idx="312">
                  <c:v>45729</c:v>
                </c:pt>
                <c:pt idx="313">
                  <c:v>45728</c:v>
                </c:pt>
                <c:pt idx="314">
                  <c:v>45727</c:v>
                </c:pt>
                <c:pt idx="315">
                  <c:v>45726</c:v>
                </c:pt>
                <c:pt idx="316">
                  <c:v>45723</c:v>
                </c:pt>
                <c:pt idx="317">
                  <c:v>45722</c:v>
                </c:pt>
                <c:pt idx="318">
                  <c:v>45721</c:v>
                </c:pt>
                <c:pt idx="319">
                  <c:v>45720</c:v>
                </c:pt>
                <c:pt idx="320">
                  <c:v>45719</c:v>
                </c:pt>
                <c:pt idx="321">
                  <c:v>45716</c:v>
                </c:pt>
                <c:pt idx="322">
                  <c:v>45715</c:v>
                </c:pt>
                <c:pt idx="323">
                  <c:v>45714</c:v>
                </c:pt>
                <c:pt idx="324">
                  <c:v>45713</c:v>
                </c:pt>
                <c:pt idx="325">
                  <c:v>45712</c:v>
                </c:pt>
                <c:pt idx="326">
                  <c:v>45709</c:v>
                </c:pt>
                <c:pt idx="327">
                  <c:v>45708</c:v>
                </c:pt>
                <c:pt idx="328">
                  <c:v>45707</c:v>
                </c:pt>
                <c:pt idx="329">
                  <c:v>45706</c:v>
                </c:pt>
                <c:pt idx="330">
                  <c:v>45705</c:v>
                </c:pt>
                <c:pt idx="331">
                  <c:v>45702</c:v>
                </c:pt>
                <c:pt idx="332">
                  <c:v>45701</c:v>
                </c:pt>
                <c:pt idx="333">
                  <c:v>45700</c:v>
                </c:pt>
                <c:pt idx="334">
                  <c:v>45699</c:v>
                </c:pt>
                <c:pt idx="335">
                  <c:v>45698</c:v>
                </c:pt>
                <c:pt idx="336">
                  <c:v>45695</c:v>
                </c:pt>
                <c:pt idx="337">
                  <c:v>45694</c:v>
                </c:pt>
                <c:pt idx="338">
                  <c:v>45693</c:v>
                </c:pt>
                <c:pt idx="339">
                  <c:v>45692</c:v>
                </c:pt>
                <c:pt idx="340">
                  <c:v>45691</c:v>
                </c:pt>
              </c:numCache>
            </c:numRef>
          </c:cat>
          <c:val>
            <c:numRef>
              <c:f>Sheet1!$D$9:$D$349</c:f>
              <c:numCache>
                <c:formatCode>#,000%</c:formatCode>
                <c:ptCount val="341"/>
                <c:pt idx="0">
                  <c:v>7.9399999999999998E-2</c:v>
                </c:pt>
                <c:pt idx="1">
                  <c:v>7.8299999999999995E-2</c:v>
                </c:pt>
                <c:pt idx="2">
                  <c:v>7.8299999999999995E-2</c:v>
                </c:pt>
                <c:pt idx="3">
                  <c:v>7.8899999999999998E-2</c:v>
                </c:pt>
                <c:pt idx="4">
                  <c:v>7.9699999999999993E-2</c:v>
                </c:pt>
                <c:pt idx="5">
                  <c:v>7.8E-2</c:v>
                </c:pt>
                <c:pt idx="6">
                  <c:v>8.0399999999999999E-2</c:v>
                </c:pt>
                <c:pt idx="7">
                  <c:v>7.6899999999999996E-2</c:v>
                </c:pt>
                <c:pt idx="8">
                  <c:v>7.8299999999999995E-2</c:v>
                </c:pt>
                <c:pt idx="9">
                  <c:v>7.8899999999999998E-2</c:v>
                </c:pt>
                <c:pt idx="10">
                  <c:v>7.51E-2</c:v>
                </c:pt>
                <c:pt idx="11">
                  <c:v>7.4300000000000005E-2</c:v>
                </c:pt>
                <c:pt idx="12">
                  <c:v>7.7499999999999999E-2</c:v>
                </c:pt>
                <c:pt idx="13">
                  <c:v>7.6799999999999993E-2</c:v>
                </c:pt>
                <c:pt idx="14">
                  <c:v>7.8600000000000003E-2</c:v>
                </c:pt>
                <c:pt idx="15">
                  <c:v>7.4499999999999997E-2</c:v>
                </c:pt>
                <c:pt idx="16">
                  <c:v>7.6899999999999996E-2</c:v>
                </c:pt>
                <c:pt idx="17">
                  <c:v>7.6799999999999993E-2</c:v>
                </c:pt>
                <c:pt idx="18">
                  <c:v>7.7499999999999999E-2</c:v>
                </c:pt>
                <c:pt idx="19">
                  <c:v>7.6899999999999996E-2</c:v>
                </c:pt>
                <c:pt idx="20">
                  <c:v>7.1999999999999995E-2</c:v>
                </c:pt>
                <c:pt idx="21">
                  <c:v>7.4899999999999994E-2</c:v>
                </c:pt>
                <c:pt idx="22">
                  <c:v>7.4800000000000005E-2</c:v>
                </c:pt>
                <c:pt idx="23">
                  <c:v>7.3700000000000002E-2</c:v>
                </c:pt>
                <c:pt idx="24">
                  <c:v>7.2499999999999995E-2</c:v>
                </c:pt>
                <c:pt idx="25">
                  <c:v>7.2599999999999998E-2</c:v>
                </c:pt>
                <c:pt idx="26">
                  <c:v>7.3400000000000007E-2</c:v>
                </c:pt>
                <c:pt idx="27">
                  <c:v>6.9000000000000006E-2</c:v>
                </c:pt>
                <c:pt idx="28">
                  <c:v>6.7699999999999996E-2</c:v>
                </c:pt>
                <c:pt idx="29">
                  <c:v>6.4399999999999999E-2</c:v>
                </c:pt>
                <c:pt idx="30">
                  <c:v>7.5300000000000006E-2</c:v>
                </c:pt>
                <c:pt idx="31">
                  <c:v>7.4999999999999997E-2</c:v>
                </c:pt>
                <c:pt idx="32">
                  <c:v>7.6200000000000004E-2</c:v>
                </c:pt>
                <c:pt idx="33">
                  <c:v>7.5499999999999998E-2</c:v>
                </c:pt>
                <c:pt idx="34">
                  <c:v>7.4099999999999999E-2</c:v>
                </c:pt>
                <c:pt idx="35">
                  <c:v>7.0800000000000002E-2</c:v>
                </c:pt>
                <c:pt idx="36">
                  <c:v>7.5200000000000003E-2</c:v>
                </c:pt>
                <c:pt idx="37">
                  <c:v>7.4300000000000005E-2</c:v>
                </c:pt>
                <c:pt idx="38">
                  <c:v>7.9000000000000001E-2</c:v>
                </c:pt>
                <c:pt idx="39">
                  <c:v>7.6200000000000004E-2</c:v>
                </c:pt>
                <c:pt idx="40">
                  <c:v>8.0600000000000005E-2</c:v>
                </c:pt>
                <c:pt idx="41">
                  <c:v>7.8899999999999998E-2</c:v>
                </c:pt>
                <c:pt idx="42">
                  <c:v>7.5700000000000003E-2</c:v>
                </c:pt>
                <c:pt idx="43">
                  <c:v>7.5800000000000006E-2</c:v>
                </c:pt>
                <c:pt idx="44">
                  <c:v>7.5600000000000001E-2</c:v>
                </c:pt>
                <c:pt idx="45">
                  <c:v>7.9799999999999996E-2</c:v>
                </c:pt>
                <c:pt idx="46">
                  <c:v>7.8600000000000003E-2</c:v>
                </c:pt>
                <c:pt idx="47">
                  <c:v>7.8299999999999995E-2</c:v>
                </c:pt>
                <c:pt idx="48">
                  <c:v>7.85E-2</c:v>
                </c:pt>
                <c:pt idx="49">
                  <c:v>7.8100000000000003E-2</c:v>
                </c:pt>
                <c:pt idx="50">
                  <c:v>8.0100000000000005E-2</c:v>
                </c:pt>
                <c:pt idx="51">
                  <c:v>7.8E-2</c:v>
                </c:pt>
                <c:pt idx="52">
                  <c:v>7.7100000000000002E-2</c:v>
                </c:pt>
                <c:pt idx="53">
                  <c:v>7.6300000000000007E-2</c:v>
                </c:pt>
                <c:pt idx="54">
                  <c:v>8.3000000000000004E-2</c:v>
                </c:pt>
                <c:pt idx="55">
                  <c:v>8.3900000000000002E-2</c:v>
                </c:pt>
                <c:pt idx="56">
                  <c:v>7.5999999999999998E-2</c:v>
                </c:pt>
                <c:pt idx="57">
                  <c:v>7.6899999999999996E-2</c:v>
                </c:pt>
                <c:pt idx="58">
                  <c:v>7.9600000000000004E-2</c:v>
                </c:pt>
                <c:pt idx="59">
                  <c:v>7.9299999999999995E-2</c:v>
                </c:pt>
                <c:pt idx="60">
                  <c:v>8.1299999999999997E-2</c:v>
                </c:pt>
                <c:pt idx="61">
                  <c:v>7.5899999999999995E-2</c:v>
                </c:pt>
                <c:pt idx="62">
                  <c:v>7.8700000000000006E-2</c:v>
                </c:pt>
                <c:pt idx="63">
                  <c:v>7.8899999999999998E-2</c:v>
                </c:pt>
                <c:pt idx="64">
                  <c:v>7.8600000000000003E-2</c:v>
                </c:pt>
                <c:pt idx="65">
                  <c:v>8.0500000000000002E-2</c:v>
                </c:pt>
                <c:pt idx="66">
                  <c:v>7.3599999999999999E-2</c:v>
                </c:pt>
                <c:pt idx="67">
                  <c:v>7.8700000000000006E-2</c:v>
                </c:pt>
                <c:pt idx="68">
                  <c:v>7.8899999999999998E-2</c:v>
                </c:pt>
                <c:pt idx="69">
                  <c:v>7.8E-2</c:v>
                </c:pt>
                <c:pt idx="70">
                  <c:v>7.5399999999999995E-2</c:v>
                </c:pt>
                <c:pt idx="71">
                  <c:v>7.3499999999999996E-2</c:v>
                </c:pt>
                <c:pt idx="72">
                  <c:v>7.5600000000000001E-2</c:v>
                </c:pt>
                <c:pt idx="73">
                  <c:v>7.9299999999999995E-2</c:v>
                </c:pt>
                <c:pt idx="74">
                  <c:v>8.2000000000000003E-2</c:v>
                </c:pt>
                <c:pt idx="75">
                  <c:v>8.1000000000000003E-2</c:v>
                </c:pt>
                <c:pt idx="76">
                  <c:v>7.4899999999999994E-2</c:v>
                </c:pt>
                <c:pt idx="77">
                  <c:v>7.2900000000000006E-2</c:v>
                </c:pt>
                <c:pt idx="78">
                  <c:v>7.3999999999999996E-2</c:v>
                </c:pt>
                <c:pt idx="79">
                  <c:v>7.4200000000000002E-2</c:v>
                </c:pt>
                <c:pt idx="80">
                  <c:v>7.4399999999999994E-2</c:v>
                </c:pt>
                <c:pt idx="81">
                  <c:v>7.4200000000000002E-2</c:v>
                </c:pt>
                <c:pt idx="82">
                  <c:v>7.1300000000000002E-2</c:v>
                </c:pt>
                <c:pt idx="83">
                  <c:v>7.3800000000000004E-2</c:v>
                </c:pt>
                <c:pt idx="84">
                  <c:v>8.43E-2</c:v>
                </c:pt>
                <c:pt idx="85">
                  <c:v>8.2299999999999998E-2</c:v>
                </c:pt>
                <c:pt idx="86">
                  <c:v>9.1999999999999998E-2</c:v>
                </c:pt>
                <c:pt idx="87">
                  <c:v>8.5800000000000001E-2</c:v>
                </c:pt>
                <c:pt idx="88">
                  <c:v>8.5199999999999998E-2</c:v>
                </c:pt>
                <c:pt idx="89">
                  <c:v>7.5499999999999998E-2</c:v>
                </c:pt>
                <c:pt idx="90">
                  <c:v>7.8299999999999995E-2</c:v>
                </c:pt>
                <c:pt idx="91">
                  <c:v>7.7299999999999994E-2</c:v>
                </c:pt>
                <c:pt idx="92">
                  <c:v>7.1900000000000006E-2</c:v>
                </c:pt>
                <c:pt idx="93">
                  <c:v>6.9199999999999998E-2</c:v>
                </c:pt>
                <c:pt idx="94">
                  <c:v>7.4099999999999999E-2</c:v>
                </c:pt>
                <c:pt idx="95">
                  <c:v>7.4899999999999994E-2</c:v>
                </c:pt>
                <c:pt idx="96">
                  <c:v>7.4899999999999994E-2</c:v>
                </c:pt>
                <c:pt idx="97">
                  <c:v>7.4200000000000002E-2</c:v>
                </c:pt>
                <c:pt idx="98">
                  <c:v>7.4300000000000005E-2</c:v>
                </c:pt>
                <c:pt idx="99">
                  <c:v>7.3800000000000004E-2</c:v>
                </c:pt>
                <c:pt idx="100">
                  <c:v>7.3599999999999999E-2</c:v>
                </c:pt>
                <c:pt idx="101">
                  <c:v>7.3300000000000004E-2</c:v>
                </c:pt>
                <c:pt idx="102">
                  <c:v>7.2900000000000006E-2</c:v>
                </c:pt>
                <c:pt idx="103">
                  <c:v>7.2300000000000003E-2</c:v>
                </c:pt>
                <c:pt idx="104">
                  <c:v>7.1999999999999995E-2</c:v>
                </c:pt>
                <c:pt idx="105">
                  <c:v>7.2700000000000001E-2</c:v>
                </c:pt>
                <c:pt idx="106">
                  <c:v>6.8599999999999994E-2</c:v>
                </c:pt>
                <c:pt idx="107">
                  <c:v>7.17E-2</c:v>
                </c:pt>
                <c:pt idx="108">
                  <c:v>7.2499999999999995E-2</c:v>
                </c:pt>
                <c:pt idx="109">
                  <c:v>7.4099999999999999E-2</c:v>
                </c:pt>
                <c:pt idx="110">
                  <c:v>7.6600000000000001E-2</c:v>
                </c:pt>
                <c:pt idx="111">
                  <c:v>7.9500000000000001E-2</c:v>
                </c:pt>
                <c:pt idx="112">
                  <c:v>8.4199999999999997E-2</c:v>
                </c:pt>
                <c:pt idx="113">
                  <c:v>7.5300000000000006E-2</c:v>
                </c:pt>
                <c:pt idx="114">
                  <c:v>7.6700000000000004E-2</c:v>
                </c:pt>
                <c:pt idx="115">
                  <c:v>8.1199999999999994E-2</c:v>
                </c:pt>
                <c:pt idx="116">
                  <c:v>8.3799999999999999E-2</c:v>
                </c:pt>
                <c:pt idx="117">
                  <c:v>7.5499999999999998E-2</c:v>
                </c:pt>
                <c:pt idx="118">
                  <c:v>7.4899999999999994E-2</c:v>
                </c:pt>
                <c:pt idx="119">
                  <c:v>7.4700000000000003E-2</c:v>
                </c:pt>
                <c:pt idx="120">
                  <c:v>7.51E-2</c:v>
                </c:pt>
                <c:pt idx="121">
                  <c:v>7.3999999999999996E-2</c:v>
                </c:pt>
                <c:pt idx="122">
                  <c:v>7.3099999999999998E-2</c:v>
                </c:pt>
                <c:pt idx="123">
                  <c:v>7.3499999999999996E-2</c:v>
                </c:pt>
                <c:pt idx="124">
                  <c:v>6.5600000000000006E-2</c:v>
                </c:pt>
                <c:pt idx="125">
                  <c:v>7.1800000000000003E-2</c:v>
                </c:pt>
                <c:pt idx="126">
                  <c:v>7.2700000000000001E-2</c:v>
                </c:pt>
                <c:pt idx="127">
                  <c:v>7.4499999999999997E-2</c:v>
                </c:pt>
                <c:pt idx="128">
                  <c:v>7.2999999999999995E-2</c:v>
                </c:pt>
                <c:pt idx="129">
                  <c:v>7.2099999999999997E-2</c:v>
                </c:pt>
                <c:pt idx="130">
                  <c:v>7.3400000000000007E-2</c:v>
                </c:pt>
                <c:pt idx="131">
                  <c:v>7.2800000000000004E-2</c:v>
                </c:pt>
                <c:pt idx="132">
                  <c:v>7.1099999999999997E-2</c:v>
                </c:pt>
                <c:pt idx="133">
                  <c:v>7.3800000000000004E-2</c:v>
                </c:pt>
                <c:pt idx="134">
                  <c:v>6.9099999999999995E-2</c:v>
                </c:pt>
                <c:pt idx="135">
                  <c:v>6.7100000000000007E-2</c:v>
                </c:pt>
                <c:pt idx="136">
                  <c:v>6.5199999999999994E-2</c:v>
                </c:pt>
                <c:pt idx="137">
                  <c:v>6.6000000000000003E-2</c:v>
                </c:pt>
                <c:pt idx="138">
                  <c:v>6.1400000000000003E-2</c:v>
                </c:pt>
                <c:pt idx="139">
                  <c:v>6.25E-2</c:v>
                </c:pt>
                <c:pt idx="140">
                  <c:v>6.2E-2</c:v>
                </c:pt>
                <c:pt idx="141">
                  <c:v>6.1199999999999997E-2</c:v>
                </c:pt>
                <c:pt idx="142">
                  <c:v>6.1699999999999998E-2</c:v>
                </c:pt>
                <c:pt idx="143">
                  <c:v>5.9799999999999999E-2</c:v>
                </c:pt>
                <c:pt idx="144">
                  <c:v>6.4000000000000001E-2</c:v>
                </c:pt>
                <c:pt idx="145">
                  <c:v>6.3E-2</c:v>
                </c:pt>
                <c:pt idx="146">
                  <c:v>6.1899999999999997E-2</c:v>
                </c:pt>
                <c:pt idx="147">
                  <c:v>6.5100000000000005E-2</c:v>
                </c:pt>
                <c:pt idx="148">
                  <c:v>6.1899999999999997E-2</c:v>
                </c:pt>
                <c:pt idx="149">
                  <c:v>6.3200000000000006E-2</c:v>
                </c:pt>
                <c:pt idx="150">
                  <c:v>6.4199999999999993E-2</c:v>
                </c:pt>
                <c:pt idx="151">
                  <c:v>6.2E-2</c:v>
                </c:pt>
                <c:pt idx="152">
                  <c:v>6.0100000000000001E-2</c:v>
                </c:pt>
                <c:pt idx="153">
                  <c:v>5.9499999999999997E-2</c:v>
                </c:pt>
                <c:pt idx="154">
                  <c:v>5.9799999999999999E-2</c:v>
                </c:pt>
                <c:pt idx="155">
                  <c:v>5.91E-2</c:v>
                </c:pt>
                <c:pt idx="156">
                  <c:v>5.67E-2</c:v>
                </c:pt>
                <c:pt idx="157">
                  <c:v>6.2199999999999998E-2</c:v>
                </c:pt>
                <c:pt idx="158">
                  <c:v>5.9499999999999997E-2</c:v>
                </c:pt>
                <c:pt idx="159">
                  <c:v>5.8200000000000002E-2</c:v>
                </c:pt>
                <c:pt idx="160">
                  <c:v>5.8000000000000003E-2</c:v>
                </c:pt>
                <c:pt idx="161">
                  <c:v>5.79E-2</c:v>
                </c:pt>
                <c:pt idx="162">
                  <c:v>5.4699999999999999E-2</c:v>
                </c:pt>
                <c:pt idx="163">
                  <c:v>5.6800000000000003E-2</c:v>
                </c:pt>
                <c:pt idx="164">
                  <c:v>5.6899999999999999E-2</c:v>
                </c:pt>
                <c:pt idx="165">
                  <c:v>5.79E-2</c:v>
                </c:pt>
                <c:pt idx="166">
                  <c:v>5.5800000000000002E-2</c:v>
                </c:pt>
                <c:pt idx="167">
                  <c:v>5.4100000000000002E-2</c:v>
                </c:pt>
                <c:pt idx="168">
                  <c:v>5.2400000000000002E-2</c:v>
                </c:pt>
                <c:pt idx="169">
                  <c:v>5.6000000000000001E-2</c:v>
                </c:pt>
                <c:pt idx="170">
                  <c:v>5.57E-2</c:v>
                </c:pt>
                <c:pt idx="171">
                  <c:v>5.6000000000000001E-2</c:v>
                </c:pt>
                <c:pt idx="172">
                  <c:v>5.1299999999999998E-2</c:v>
                </c:pt>
                <c:pt idx="173">
                  <c:v>5.2600000000000001E-2</c:v>
                </c:pt>
                <c:pt idx="174">
                  <c:v>5.1999999999999998E-2</c:v>
                </c:pt>
                <c:pt idx="175">
                  <c:v>5.0500000000000003E-2</c:v>
                </c:pt>
                <c:pt idx="176">
                  <c:v>4.9000000000000002E-2</c:v>
                </c:pt>
                <c:pt idx="177">
                  <c:v>5.5E-2</c:v>
                </c:pt>
                <c:pt idx="178">
                  <c:v>5.0299999999999997E-2</c:v>
                </c:pt>
                <c:pt idx="179">
                  <c:v>5.21E-2</c:v>
                </c:pt>
                <c:pt idx="180">
                  <c:v>5.5E-2</c:v>
                </c:pt>
                <c:pt idx="181">
                  <c:v>5.3699999999999998E-2</c:v>
                </c:pt>
                <c:pt idx="182">
                  <c:v>5.4899999999999997E-2</c:v>
                </c:pt>
                <c:pt idx="183">
                  <c:v>5.3100000000000001E-2</c:v>
                </c:pt>
                <c:pt idx="184">
                  <c:v>5.4100000000000002E-2</c:v>
                </c:pt>
                <c:pt idx="185">
                  <c:v>5.1400000000000001E-2</c:v>
                </c:pt>
                <c:pt idx="186">
                  <c:v>5.4899999999999997E-2</c:v>
                </c:pt>
                <c:pt idx="187">
                  <c:v>5.45E-2</c:v>
                </c:pt>
                <c:pt idx="188">
                  <c:v>5.4100000000000002E-2</c:v>
                </c:pt>
                <c:pt idx="189">
                  <c:v>5.4899999999999997E-2</c:v>
                </c:pt>
                <c:pt idx="190">
                  <c:v>5.5E-2</c:v>
                </c:pt>
                <c:pt idx="191">
                  <c:v>5.57E-2</c:v>
                </c:pt>
                <c:pt idx="192">
                  <c:v>5.4800000000000001E-2</c:v>
                </c:pt>
                <c:pt idx="193">
                  <c:v>5.6399999999999999E-2</c:v>
                </c:pt>
                <c:pt idx="194">
                  <c:v>5.5300000000000002E-2</c:v>
                </c:pt>
                <c:pt idx="195">
                  <c:v>5.62E-2</c:v>
                </c:pt>
                <c:pt idx="196">
                  <c:v>6.0400000000000002E-2</c:v>
                </c:pt>
                <c:pt idx="197">
                  <c:v>5.5800000000000002E-2</c:v>
                </c:pt>
                <c:pt idx="198">
                  <c:v>5.5300000000000002E-2</c:v>
                </c:pt>
                <c:pt idx="199">
                  <c:v>5.67E-2</c:v>
                </c:pt>
                <c:pt idx="200">
                  <c:v>5.8099999999999999E-2</c:v>
                </c:pt>
                <c:pt idx="201">
                  <c:v>5.9299999999999999E-2</c:v>
                </c:pt>
                <c:pt idx="202">
                  <c:v>5.6599999999999998E-2</c:v>
                </c:pt>
                <c:pt idx="203">
                  <c:v>5.4199999999999998E-2</c:v>
                </c:pt>
                <c:pt idx="204">
                  <c:v>5.3800000000000001E-2</c:v>
                </c:pt>
                <c:pt idx="205">
                  <c:v>5.3900000000000003E-2</c:v>
                </c:pt>
                <c:pt idx="206">
                  <c:v>5.4600000000000003E-2</c:v>
                </c:pt>
                <c:pt idx="207">
                  <c:v>5.4899999999999997E-2</c:v>
                </c:pt>
                <c:pt idx="208">
                  <c:v>5.5500000000000001E-2</c:v>
                </c:pt>
                <c:pt idx="209">
                  <c:v>5.6599999999999998E-2</c:v>
                </c:pt>
                <c:pt idx="210">
                  <c:v>5.6300000000000003E-2</c:v>
                </c:pt>
                <c:pt idx="211">
                  <c:v>5.57E-2</c:v>
                </c:pt>
                <c:pt idx="212">
                  <c:v>5.6800000000000003E-2</c:v>
                </c:pt>
                <c:pt idx="213">
                  <c:v>5.4899999999999997E-2</c:v>
                </c:pt>
                <c:pt idx="214">
                  <c:v>5.5100000000000003E-2</c:v>
                </c:pt>
                <c:pt idx="215">
                  <c:v>5.3600000000000002E-2</c:v>
                </c:pt>
                <c:pt idx="216">
                  <c:v>5.1299999999999998E-2</c:v>
                </c:pt>
                <c:pt idx="217">
                  <c:v>5.4600000000000003E-2</c:v>
                </c:pt>
                <c:pt idx="218">
                  <c:v>5.0200000000000002E-2</c:v>
                </c:pt>
                <c:pt idx="219">
                  <c:v>4.8500000000000001E-2</c:v>
                </c:pt>
                <c:pt idx="220">
                  <c:v>4.8099999999999997E-2</c:v>
                </c:pt>
                <c:pt idx="221">
                  <c:v>5.4399999999999997E-2</c:v>
                </c:pt>
                <c:pt idx="222">
                  <c:v>5.57E-2</c:v>
                </c:pt>
                <c:pt idx="223">
                  <c:v>5.1299999999999998E-2</c:v>
                </c:pt>
                <c:pt idx="224">
                  <c:v>4.9599999999999998E-2</c:v>
                </c:pt>
                <c:pt idx="225">
                  <c:v>5.0599999999999999E-2</c:v>
                </c:pt>
                <c:pt idx="226">
                  <c:v>4.7800000000000002E-2</c:v>
                </c:pt>
                <c:pt idx="227">
                  <c:v>4.8500000000000001E-2</c:v>
                </c:pt>
                <c:pt idx="228">
                  <c:v>4.9299999999999997E-2</c:v>
                </c:pt>
                <c:pt idx="229">
                  <c:v>4.9099999999999998E-2</c:v>
                </c:pt>
                <c:pt idx="230">
                  <c:v>4.7199999999999999E-2</c:v>
                </c:pt>
                <c:pt idx="231">
                  <c:v>4.7E-2</c:v>
                </c:pt>
                <c:pt idx="232">
                  <c:v>4.7800000000000002E-2</c:v>
                </c:pt>
                <c:pt idx="233">
                  <c:v>4.7100000000000003E-2</c:v>
                </c:pt>
                <c:pt idx="234">
                  <c:v>4.7500000000000001E-2</c:v>
                </c:pt>
                <c:pt idx="235">
                  <c:v>4.6399999999999997E-2</c:v>
                </c:pt>
                <c:pt idx="236">
                  <c:v>4.6600000000000003E-2</c:v>
                </c:pt>
                <c:pt idx="237">
                  <c:v>4.5999999999999999E-2</c:v>
                </c:pt>
                <c:pt idx="238">
                  <c:v>4.4999999999999998E-2</c:v>
                </c:pt>
                <c:pt idx="239">
                  <c:v>4.5499999999999999E-2</c:v>
                </c:pt>
                <c:pt idx="240">
                  <c:v>5.0099999999999999E-2</c:v>
                </c:pt>
                <c:pt idx="241">
                  <c:v>5.1499999999999997E-2</c:v>
                </c:pt>
                <c:pt idx="242">
                  <c:v>0.05</c:v>
                </c:pt>
                <c:pt idx="243">
                  <c:v>4.9700000000000001E-2</c:v>
                </c:pt>
                <c:pt idx="244">
                  <c:v>4.7399999999999998E-2</c:v>
                </c:pt>
                <c:pt idx="245">
                  <c:v>4.5100000000000001E-2</c:v>
                </c:pt>
                <c:pt idx="246">
                  <c:v>4.3499999999999997E-2</c:v>
                </c:pt>
                <c:pt idx="247">
                  <c:v>4.5100000000000001E-2</c:v>
                </c:pt>
                <c:pt idx="248">
                  <c:v>5.0299999999999997E-2</c:v>
                </c:pt>
                <c:pt idx="249">
                  <c:v>4.5199999999999997E-2</c:v>
                </c:pt>
                <c:pt idx="250">
                  <c:v>4.3700000000000003E-2</c:v>
                </c:pt>
                <c:pt idx="251">
                  <c:v>4.41E-2</c:v>
                </c:pt>
                <c:pt idx="252">
                  <c:v>4.5600000000000002E-2</c:v>
                </c:pt>
                <c:pt idx="253">
                  <c:v>4.53E-2</c:v>
                </c:pt>
                <c:pt idx="254">
                  <c:v>4.5499999999999999E-2</c:v>
                </c:pt>
                <c:pt idx="255">
                  <c:v>4.4900000000000002E-2</c:v>
                </c:pt>
                <c:pt idx="256">
                  <c:v>4.5199999999999997E-2</c:v>
                </c:pt>
                <c:pt idx="257">
                  <c:v>4.4499999999999998E-2</c:v>
                </c:pt>
                <c:pt idx="258">
                  <c:v>4.5499999999999999E-2</c:v>
                </c:pt>
                <c:pt idx="259">
                  <c:v>4.48E-2</c:v>
                </c:pt>
                <c:pt idx="260">
                  <c:v>4.7300000000000002E-2</c:v>
                </c:pt>
                <c:pt idx="261">
                  <c:v>4.3999999999999997E-2</c:v>
                </c:pt>
                <c:pt idx="262">
                  <c:v>4.4699999999999997E-2</c:v>
                </c:pt>
                <c:pt idx="263">
                  <c:v>4.6699999999999998E-2</c:v>
                </c:pt>
                <c:pt idx="264">
                  <c:v>5.1299999999999998E-2</c:v>
                </c:pt>
                <c:pt idx="265">
                  <c:v>4.7100000000000003E-2</c:v>
                </c:pt>
                <c:pt idx="266">
                  <c:v>4.5600000000000002E-2</c:v>
                </c:pt>
                <c:pt idx="267">
                  <c:v>4.3200000000000002E-2</c:v>
                </c:pt>
                <c:pt idx="268">
                  <c:v>4.6100000000000002E-2</c:v>
                </c:pt>
                <c:pt idx="269">
                  <c:v>4.6399999999999997E-2</c:v>
                </c:pt>
                <c:pt idx="270">
                  <c:v>4.65E-2</c:v>
                </c:pt>
                <c:pt idx="271">
                  <c:v>4.7399999999999998E-2</c:v>
                </c:pt>
                <c:pt idx="272">
                  <c:v>4.6199999999999998E-2</c:v>
                </c:pt>
                <c:pt idx="273">
                  <c:v>4.6800000000000001E-2</c:v>
                </c:pt>
                <c:pt idx="274">
                  <c:v>4.6699999999999998E-2</c:v>
                </c:pt>
                <c:pt idx="275">
                  <c:v>4.65E-2</c:v>
                </c:pt>
                <c:pt idx="276">
                  <c:v>4.9000000000000002E-2</c:v>
                </c:pt>
                <c:pt idx="277">
                  <c:v>4.7800000000000002E-2</c:v>
                </c:pt>
                <c:pt idx="278">
                  <c:v>4.82E-2</c:v>
                </c:pt>
                <c:pt idx="279">
                  <c:v>4.7500000000000001E-2</c:v>
                </c:pt>
                <c:pt idx="280">
                  <c:v>4.65E-2</c:v>
                </c:pt>
                <c:pt idx="281">
                  <c:v>4.7800000000000002E-2</c:v>
                </c:pt>
                <c:pt idx="282">
                  <c:v>4.7699999999999999E-2</c:v>
                </c:pt>
                <c:pt idx="283">
                  <c:v>4.7100000000000003E-2</c:v>
                </c:pt>
                <c:pt idx="284">
                  <c:v>4.7199999999999999E-2</c:v>
                </c:pt>
                <c:pt idx="285">
                  <c:v>4.7699999999999999E-2</c:v>
                </c:pt>
                <c:pt idx="286">
                  <c:v>4.8000000000000001E-2</c:v>
                </c:pt>
                <c:pt idx="287">
                  <c:v>4.6600000000000003E-2</c:v>
                </c:pt>
                <c:pt idx="288">
                  <c:v>4.7E-2</c:v>
                </c:pt>
                <c:pt idx="289">
                  <c:v>4.7300000000000002E-2</c:v>
                </c:pt>
                <c:pt idx="290">
                  <c:v>4.99E-2</c:v>
                </c:pt>
                <c:pt idx="291">
                  <c:v>4.7699999999999999E-2</c:v>
                </c:pt>
                <c:pt idx="292">
                  <c:v>5.0200000000000002E-2</c:v>
                </c:pt>
                <c:pt idx="293">
                  <c:v>4.9599999999999998E-2</c:v>
                </c:pt>
                <c:pt idx="294">
                  <c:v>4.9299999999999997E-2</c:v>
                </c:pt>
                <c:pt idx="295">
                  <c:v>5.11E-2</c:v>
                </c:pt>
                <c:pt idx="296">
                  <c:v>0.05</c:v>
                </c:pt>
                <c:pt idx="297">
                  <c:v>5.0799999999999998E-2</c:v>
                </c:pt>
                <c:pt idx="298">
                  <c:v>5.04E-2</c:v>
                </c:pt>
                <c:pt idx="299">
                  <c:v>5.5199999999999999E-2</c:v>
                </c:pt>
                <c:pt idx="300">
                  <c:v>5.5100000000000003E-2</c:v>
                </c:pt>
                <c:pt idx="301">
                  <c:v>5.5500000000000001E-2</c:v>
                </c:pt>
                <c:pt idx="302">
                  <c:v>4.7500000000000001E-2</c:v>
                </c:pt>
                <c:pt idx="303">
                  <c:v>4.6899999999999997E-2</c:v>
                </c:pt>
                <c:pt idx="304">
                  <c:v>4.6300000000000001E-2</c:v>
                </c:pt>
                <c:pt idx="305">
                  <c:v>4.6800000000000001E-2</c:v>
                </c:pt>
                <c:pt idx="306">
                  <c:v>5.1400000000000001E-2</c:v>
                </c:pt>
                <c:pt idx="307">
                  <c:v>4.6399999999999997E-2</c:v>
                </c:pt>
                <c:pt idx="308">
                  <c:v>4.6199999999999998E-2</c:v>
                </c:pt>
                <c:pt idx="309">
                  <c:v>4.6600000000000003E-2</c:v>
                </c:pt>
                <c:pt idx="310">
                  <c:v>4.8300000000000003E-2</c:v>
                </c:pt>
                <c:pt idx="311">
                  <c:v>4.7199999999999999E-2</c:v>
                </c:pt>
                <c:pt idx="312">
                  <c:v>4.9099999999999998E-2</c:v>
                </c:pt>
                <c:pt idx="313">
                  <c:v>4.8000000000000001E-2</c:v>
                </c:pt>
                <c:pt idx="314">
                  <c:v>4.7199999999999999E-2</c:v>
                </c:pt>
                <c:pt idx="315">
                  <c:v>4.5699999999999998E-2</c:v>
                </c:pt>
                <c:pt idx="316">
                  <c:v>4.8099999999999997E-2</c:v>
                </c:pt>
                <c:pt idx="317">
                  <c:v>5.0200000000000002E-2</c:v>
                </c:pt>
                <c:pt idx="318">
                  <c:v>5.1999999999999998E-2</c:v>
                </c:pt>
                <c:pt idx="319">
                  <c:v>5.0099999999999999E-2</c:v>
                </c:pt>
                <c:pt idx="320">
                  <c:v>4.9399999999999999E-2</c:v>
                </c:pt>
                <c:pt idx="321">
                  <c:v>5.5E-2</c:v>
                </c:pt>
                <c:pt idx="322">
                  <c:v>5.3699999999999998E-2</c:v>
                </c:pt>
                <c:pt idx="323">
                  <c:v>5.1700000000000003E-2</c:v>
                </c:pt>
                <c:pt idx="324">
                  <c:v>5.21E-2</c:v>
                </c:pt>
                <c:pt idx="325">
                  <c:v>5.1400000000000001E-2</c:v>
                </c:pt>
                <c:pt idx="326">
                  <c:v>5.1400000000000001E-2</c:v>
                </c:pt>
                <c:pt idx="327">
                  <c:v>5.2200000000000003E-2</c:v>
                </c:pt>
                <c:pt idx="328">
                  <c:v>5.2999999999999999E-2</c:v>
                </c:pt>
                <c:pt idx="329">
                  <c:v>5.1499999999999997E-2</c:v>
                </c:pt>
                <c:pt idx="330">
                  <c:v>5.3699999999999998E-2</c:v>
                </c:pt>
                <c:pt idx="331">
                  <c:v>5.0900000000000001E-2</c:v>
                </c:pt>
                <c:pt idx="332">
                  <c:v>5.2900000000000003E-2</c:v>
                </c:pt>
                <c:pt idx="333">
                  <c:v>5.1299999999999998E-2</c:v>
                </c:pt>
                <c:pt idx="334">
                  <c:v>5.2699999999999997E-2</c:v>
                </c:pt>
                <c:pt idx="335">
                  <c:v>5.1200000000000002E-2</c:v>
                </c:pt>
                <c:pt idx="336">
                  <c:v>5.1499999999999997E-2</c:v>
                </c:pt>
                <c:pt idx="337">
                  <c:v>4.87E-2</c:v>
                </c:pt>
                <c:pt idx="338">
                  <c:v>0.05</c:v>
                </c:pt>
                <c:pt idx="339">
                  <c:v>5.74E-2</c:v>
                </c:pt>
                <c:pt idx="340">
                  <c:v>5.7500000000000002E-2</c:v>
                </c:pt>
              </c:numCache>
            </c:numRef>
          </c:val>
          <c:smooth val="0"/>
          <c:extLst>
            <c:ext xmlns:c16="http://schemas.microsoft.com/office/drawing/2014/chart" uri="{C3380CC4-5D6E-409C-BE32-E72D297353CC}">
              <c16:uniqueId val="{00000001-C67C-4F7A-B8D6-D0D0DB42ACA5}"/>
            </c:ext>
          </c:extLst>
        </c:ser>
        <c:dLbls>
          <c:showLegendKey val="0"/>
          <c:showVal val="0"/>
          <c:showCatName val="0"/>
          <c:showSerName val="0"/>
          <c:showPercent val="0"/>
          <c:showBubbleSize val="0"/>
        </c:dLbls>
        <c:marker val="1"/>
        <c:smooth val="0"/>
        <c:axId val="774441455"/>
        <c:axId val="774440207"/>
      </c:lineChart>
      <c:dateAx>
        <c:axId val="774441455"/>
        <c:scaling>
          <c:orientation val="minMax"/>
          <c:min val="45811"/>
        </c:scaling>
        <c:delete val="0"/>
        <c:axPos val="b"/>
        <c:numFmt formatCode="mm/yy" sourceLinked="0"/>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800" b="0" i="0" u="none" strike="noStrike" kern="1200" baseline="0">
                <a:solidFill>
                  <a:schemeClr val="tx1">
                    <a:lumMod val="65000"/>
                    <a:lumOff val="35000"/>
                  </a:schemeClr>
                </a:solidFill>
                <a:latin typeface="+mn-lt"/>
                <a:ea typeface="+mn-ea"/>
                <a:cs typeface="+mn-cs"/>
              </a:defRPr>
            </a:pPr>
            <a:endParaRPr lang="en-US"/>
          </a:p>
        </c:txPr>
        <c:crossAx val="774440207"/>
        <c:crosses val="autoZero"/>
        <c:auto val="1"/>
        <c:lblOffset val="100"/>
        <c:baseTimeUnit val="days"/>
      </c:dateAx>
      <c:valAx>
        <c:axId val="774440207"/>
        <c:scaling>
          <c:orientation val="minMax"/>
          <c:min val="0"/>
        </c:scaling>
        <c:delete val="0"/>
        <c:axPos val="l"/>
        <c:majorGridlines>
          <c:spPr>
            <a:ln w="9525" cap="flat" cmpd="sng" algn="ctr">
              <a:no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800" b="0" i="0" u="none" strike="noStrike" kern="1200" baseline="0">
                <a:solidFill>
                  <a:schemeClr val="tx1">
                    <a:lumMod val="65000"/>
                    <a:lumOff val="35000"/>
                  </a:schemeClr>
                </a:solidFill>
                <a:latin typeface="+mn-lt"/>
                <a:ea typeface="+mn-ea"/>
                <a:cs typeface="+mn-cs"/>
              </a:defRPr>
            </a:pPr>
            <a:endParaRPr lang="en-US"/>
          </a:p>
        </c:txPr>
        <c:crossAx val="774441455"/>
        <c:crosses val="autoZero"/>
        <c:crossBetween val="between"/>
        <c:majorUnit val="2.0000000000000004E-2"/>
      </c:valAx>
      <c:spPr>
        <a:noFill/>
        <a:ln>
          <a:noFill/>
        </a:ln>
        <a:effectLst/>
      </c:spPr>
    </c:plotArea>
    <c:legend>
      <c:legendPos val="b"/>
      <c:overlay val="0"/>
      <c:spPr>
        <a:noFill/>
        <a:ln>
          <a:noFill/>
        </a:ln>
        <a:effectLst/>
      </c:spPr>
      <c:txPr>
        <a:bodyPr rot="0" spcFirstLastPara="1" vertOverflow="ellipsis" vert="horz" wrap="square" anchor="ctr" anchorCtr="1"/>
        <a:lstStyle/>
        <a:p>
          <a:pPr>
            <a:defRPr sz="8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sz="800"/>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72FCC5EE-9412-A7D7-9B54-D71AAA65B20E}"/>
              </a:ext>
            </a:extLst>
          </p:cNvPr>
          <p:cNvSpPr>
            <a:spLocks noGrp="1"/>
          </p:cNvSpPr>
          <p:nvPr>
            <p:ph type="hdr" sz="quarter"/>
          </p:nvPr>
        </p:nvSpPr>
        <p:spPr>
          <a:xfrm>
            <a:off x="0" y="1"/>
            <a:ext cx="3170518" cy="481878"/>
          </a:xfrm>
          <a:prstGeom prst="rect">
            <a:avLst/>
          </a:prstGeom>
        </p:spPr>
        <p:txBody>
          <a:bodyPr vert="horz" lIns="86749" tIns="43375" rIns="86749" bIns="43375" rtlCol="0"/>
          <a:lstStyle>
            <a:lvl1pPr algn="l">
              <a:defRPr sz="1100"/>
            </a:lvl1pPr>
          </a:lstStyle>
          <a:p>
            <a:endParaRPr lang="en-US"/>
          </a:p>
        </p:txBody>
      </p:sp>
      <p:sp>
        <p:nvSpPr>
          <p:cNvPr id="4" name="Footer Placeholder 3">
            <a:extLst>
              <a:ext uri="{FF2B5EF4-FFF2-40B4-BE49-F238E27FC236}">
                <a16:creationId xmlns:a16="http://schemas.microsoft.com/office/drawing/2014/main" id="{99706A38-C073-C224-98AD-521EA2C18935}"/>
              </a:ext>
            </a:extLst>
          </p:cNvPr>
          <p:cNvSpPr>
            <a:spLocks noGrp="1"/>
          </p:cNvSpPr>
          <p:nvPr>
            <p:ph type="ftr" sz="quarter" idx="2"/>
          </p:nvPr>
        </p:nvSpPr>
        <p:spPr>
          <a:xfrm>
            <a:off x="0" y="9119322"/>
            <a:ext cx="3170518" cy="481878"/>
          </a:xfrm>
          <a:prstGeom prst="rect">
            <a:avLst/>
          </a:prstGeom>
        </p:spPr>
        <p:txBody>
          <a:bodyPr vert="horz" lIns="86749" tIns="43375" rIns="86749" bIns="43375" rtlCol="0" anchor="b"/>
          <a:lstStyle>
            <a:lvl1pPr algn="l">
              <a:defRPr sz="1100"/>
            </a:lvl1pPr>
          </a:lstStyle>
          <a:p>
            <a:endParaRPr lang="en-US"/>
          </a:p>
        </p:txBody>
      </p:sp>
    </p:spTree>
    <p:extLst>
      <p:ext uri="{BB962C8B-B14F-4D97-AF65-F5344CB8AC3E}">
        <p14:creationId xmlns:p14="http://schemas.microsoft.com/office/powerpoint/2010/main" val="2704720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170518" cy="481878"/>
          </a:xfrm>
          <a:prstGeom prst="rect">
            <a:avLst/>
          </a:prstGeom>
        </p:spPr>
        <p:txBody>
          <a:bodyPr vert="horz" lIns="86749" tIns="43375" rIns="86749" bIns="43375" rtlCol="0"/>
          <a:lstStyle>
            <a:lvl1pPr algn="l">
              <a:defRPr sz="1100"/>
            </a:lvl1pPr>
          </a:lstStyle>
          <a:p>
            <a:endParaRPr lang="vi-VN"/>
          </a:p>
        </p:txBody>
      </p:sp>
      <p:sp>
        <p:nvSpPr>
          <p:cNvPr id="3" name="Date Placeholder 2"/>
          <p:cNvSpPr>
            <a:spLocks noGrp="1"/>
          </p:cNvSpPr>
          <p:nvPr>
            <p:ph type="dt" idx="1"/>
          </p:nvPr>
        </p:nvSpPr>
        <p:spPr>
          <a:xfrm>
            <a:off x="4143189" y="1"/>
            <a:ext cx="3170518" cy="481878"/>
          </a:xfrm>
          <a:prstGeom prst="rect">
            <a:avLst/>
          </a:prstGeom>
        </p:spPr>
        <p:txBody>
          <a:bodyPr vert="horz" lIns="86749" tIns="43375" rIns="86749" bIns="43375" rtlCol="0"/>
          <a:lstStyle>
            <a:lvl1pPr algn="r">
              <a:defRPr sz="1100"/>
            </a:lvl1pPr>
          </a:lstStyle>
          <a:p>
            <a:fld id="{A6748300-36AA-4255-B4DD-23F4A758A94E}" type="datetimeFigureOut">
              <a:rPr lang="vi-VN" smtClean="0"/>
              <a:t>25/06/2026</a:t>
            </a:fld>
            <a:endParaRPr lang="vi-VN"/>
          </a:p>
        </p:txBody>
      </p:sp>
      <p:sp>
        <p:nvSpPr>
          <p:cNvPr id="4" name="Slide Image Placeholder 3"/>
          <p:cNvSpPr>
            <a:spLocks noGrp="1" noRot="1" noChangeAspect="1"/>
          </p:cNvSpPr>
          <p:nvPr>
            <p:ph type="sldImg" idx="2"/>
          </p:nvPr>
        </p:nvSpPr>
        <p:spPr>
          <a:xfrm>
            <a:off x="2406650" y="1200150"/>
            <a:ext cx="2501900" cy="3240088"/>
          </a:xfrm>
          <a:prstGeom prst="rect">
            <a:avLst/>
          </a:prstGeom>
          <a:noFill/>
          <a:ln w="12700">
            <a:solidFill>
              <a:prstClr val="black"/>
            </a:solidFill>
          </a:ln>
        </p:spPr>
        <p:txBody>
          <a:bodyPr vert="horz" lIns="86749" tIns="43375" rIns="86749" bIns="43375" rtlCol="0" anchor="ctr"/>
          <a:lstStyle/>
          <a:p>
            <a:endParaRPr lang="vi-VN"/>
          </a:p>
        </p:txBody>
      </p:sp>
      <p:sp>
        <p:nvSpPr>
          <p:cNvPr id="5" name="Notes Placeholder 4"/>
          <p:cNvSpPr>
            <a:spLocks noGrp="1"/>
          </p:cNvSpPr>
          <p:nvPr>
            <p:ph type="body" sz="quarter" idx="3"/>
          </p:nvPr>
        </p:nvSpPr>
        <p:spPr>
          <a:xfrm>
            <a:off x="732118" y="4620275"/>
            <a:ext cx="5850965" cy="3780775"/>
          </a:xfrm>
          <a:prstGeom prst="rect">
            <a:avLst/>
          </a:prstGeom>
        </p:spPr>
        <p:txBody>
          <a:bodyPr vert="horz" lIns="86749" tIns="43375" rIns="86749" bIns="43375"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vi-VN"/>
          </a:p>
        </p:txBody>
      </p:sp>
      <p:sp>
        <p:nvSpPr>
          <p:cNvPr id="6" name="Footer Placeholder 5"/>
          <p:cNvSpPr>
            <a:spLocks noGrp="1"/>
          </p:cNvSpPr>
          <p:nvPr>
            <p:ph type="ftr" sz="quarter" idx="4"/>
          </p:nvPr>
        </p:nvSpPr>
        <p:spPr>
          <a:xfrm>
            <a:off x="0" y="9119322"/>
            <a:ext cx="3170518" cy="481878"/>
          </a:xfrm>
          <a:prstGeom prst="rect">
            <a:avLst/>
          </a:prstGeom>
        </p:spPr>
        <p:txBody>
          <a:bodyPr vert="horz" lIns="86749" tIns="43375" rIns="86749" bIns="43375" rtlCol="0" anchor="b"/>
          <a:lstStyle>
            <a:lvl1pPr algn="l">
              <a:defRPr sz="1100"/>
            </a:lvl1pPr>
          </a:lstStyle>
          <a:p>
            <a:endParaRPr lang="vi-VN"/>
          </a:p>
        </p:txBody>
      </p:sp>
      <p:sp>
        <p:nvSpPr>
          <p:cNvPr id="7" name="Slide Number Placeholder 6"/>
          <p:cNvSpPr>
            <a:spLocks noGrp="1"/>
          </p:cNvSpPr>
          <p:nvPr>
            <p:ph type="sldNum" sz="quarter" idx="5"/>
          </p:nvPr>
        </p:nvSpPr>
        <p:spPr>
          <a:xfrm>
            <a:off x="4143189" y="9119322"/>
            <a:ext cx="3170518" cy="481878"/>
          </a:xfrm>
          <a:prstGeom prst="rect">
            <a:avLst/>
          </a:prstGeom>
        </p:spPr>
        <p:txBody>
          <a:bodyPr vert="horz" lIns="86749" tIns="43375" rIns="86749" bIns="43375" rtlCol="0" anchor="b"/>
          <a:lstStyle>
            <a:lvl1pPr algn="r">
              <a:defRPr sz="1100"/>
            </a:lvl1pPr>
          </a:lstStyle>
          <a:p>
            <a:fld id="{9D13E13F-1006-4726-A160-AB159545BFCA}" type="slidenum">
              <a:rPr lang="vi-VN" smtClean="0"/>
              <a:t>‹#›</a:t>
            </a:fld>
            <a:endParaRPr lang="vi-VN"/>
          </a:p>
        </p:txBody>
      </p:sp>
    </p:spTree>
    <p:extLst>
      <p:ext uri="{BB962C8B-B14F-4D97-AF65-F5344CB8AC3E}">
        <p14:creationId xmlns:p14="http://schemas.microsoft.com/office/powerpoint/2010/main" val="348611539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D13E13F-1006-4726-A160-AB159545BFCA}" type="slidenum">
              <a:rPr lang="vi-VN" smtClean="0"/>
              <a:t>1</a:t>
            </a:fld>
            <a:endParaRPr lang="vi-VN"/>
          </a:p>
        </p:txBody>
      </p:sp>
    </p:spTree>
    <p:extLst>
      <p:ext uri="{BB962C8B-B14F-4D97-AF65-F5344CB8AC3E}">
        <p14:creationId xmlns:p14="http://schemas.microsoft.com/office/powerpoint/2010/main" val="350336128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582930" y="3118104"/>
            <a:ext cx="6606540" cy="2112264"/>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1165860" y="5632704"/>
            <a:ext cx="5440680" cy="251460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r>
              <a:rPr lang="en-US"/>
              <a:t>EVS Research</a:t>
            </a:r>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3664F726-4EC9-4785-A48A-11428F1E967C}" type="datetime1">
              <a:rPr lang="vi-VN" smtClean="0"/>
              <a:t>25/06/2026</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a:lvl1pPr>
          </a:lstStyle>
          <a:p>
            <a:endParaRPr/>
          </a:p>
        </p:txBody>
      </p:sp>
      <p:sp>
        <p:nvSpPr>
          <p:cNvPr id="3" name="Holder 3"/>
          <p:cNvSpPr>
            <a:spLocks noGrp="1"/>
          </p:cNvSpPr>
          <p:nvPr>
            <p:ph type="body" idx="1"/>
          </p:nvPr>
        </p:nvSpPr>
        <p:spPr/>
        <p:txBody>
          <a:bodyPr lIns="0" tIns="0" rIns="0" bIns="0"/>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r>
              <a:rPr lang="en-US"/>
              <a:t>EVS Research</a:t>
            </a:r>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970E3674-316E-42B9-B299-7A15B71A35BA}" type="datetime1">
              <a:rPr lang="vi-VN" smtClean="0"/>
              <a:t>25/06/2026</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a:lvl1pPr>
          </a:lstStyle>
          <a:p>
            <a:endParaRPr/>
          </a:p>
        </p:txBody>
      </p:sp>
      <p:sp>
        <p:nvSpPr>
          <p:cNvPr id="3" name="Holder 3"/>
          <p:cNvSpPr>
            <a:spLocks noGrp="1"/>
          </p:cNvSpPr>
          <p:nvPr>
            <p:ph sz="half" idx="2"/>
          </p:nvPr>
        </p:nvSpPr>
        <p:spPr>
          <a:xfrm>
            <a:off x="388620" y="2313432"/>
            <a:ext cx="3380994" cy="6638544"/>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4002786" y="2313432"/>
            <a:ext cx="3380994" cy="6638544"/>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r>
              <a:rPr lang="en-US"/>
              <a:t>EVS Research</a:t>
            </a:r>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C20E0847-8546-4324-B140-DAA143FAAE6C}" type="datetime1">
              <a:rPr lang="vi-VN" smtClean="0"/>
              <a:t>25/06/2026</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r>
              <a:rPr lang="en-US"/>
              <a:t>EVS Research</a:t>
            </a:r>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4C3CD4C9-B232-4664-A8A4-88223F5BDB21}" type="datetime1">
              <a:rPr lang="vi-VN" smtClean="0"/>
              <a:t>25/06/2026</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a:xfrm>
            <a:off x="2389632" y="9745839"/>
            <a:ext cx="2487168" cy="153888"/>
          </a:xfrm>
        </p:spPr>
        <p:txBody>
          <a:bodyPr lIns="0" tIns="0" rIns="0" bIns="0"/>
          <a:lstStyle>
            <a:lvl1pPr algn="ctr">
              <a:defRPr sz="1000" b="1">
                <a:ln>
                  <a:noFill/>
                </a:ln>
                <a:gradFill>
                  <a:gsLst>
                    <a:gs pos="0">
                      <a:srgbClr val="4C2683"/>
                    </a:gs>
                    <a:gs pos="100000">
                      <a:srgbClr val="D53D96"/>
                    </a:gs>
                  </a:gsLst>
                  <a:lin ang="5400000" scaled="1"/>
                </a:gradFill>
                <a:latin typeface="+mn-lt"/>
              </a:defRPr>
            </a:lvl1pPr>
          </a:lstStyle>
          <a:p>
            <a:r>
              <a:rPr lang="en-US"/>
              <a:t>www.eves.com.vn</a:t>
            </a:r>
          </a:p>
        </p:txBody>
      </p:sp>
      <p:sp>
        <p:nvSpPr>
          <p:cNvPr id="4" name="Holder 4"/>
          <p:cNvSpPr>
            <a:spLocks noGrp="1"/>
          </p:cNvSpPr>
          <p:nvPr>
            <p:ph type="sldNum" sz="quarter" idx="7"/>
          </p:nvPr>
        </p:nvSpPr>
        <p:spPr>
          <a:xfrm>
            <a:off x="5529904" y="9745839"/>
            <a:ext cx="1787652" cy="153888"/>
          </a:xfrm>
        </p:spPr>
        <p:txBody>
          <a:bodyPr lIns="0" tIns="0" rIns="0" bIns="0"/>
          <a:lstStyle>
            <a:lvl1pPr algn="r">
              <a:defRPr sz="1000">
                <a:gradFill>
                  <a:gsLst>
                    <a:gs pos="0">
                      <a:srgbClr val="4C2683"/>
                    </a:gs>
                    <a:gs pos="100000">
                      <a:srgbClr val="D53D96"/>
                    </a:gs>
                  </a:gsLst>
                  <a:lin ang="5400000" scaled="1"/>
                </a:gradFill>
                <a:latin typeface="+mn-lt"/>
              </a:defRPr>
            </a:lvl1pPr>
          </a:lstStyle>
          <a:p>
            <a:r>
              <a:rPr lang="en-US"/>
              <a:t>Trang</a:t>
            </a:r>
          </a:p>
        </p:txBody>
      </p:sp>
      <p:sp>
        <p:nvSpPr>
          <p:cNvPr id="5" name="Title 4">
            <a:extLst>
              <a:ext uri="{FF2B5EF4-FFF2-40B4-BE49-F238E27FC236}">
                <a16:creationId xmlns:a16="http://schemas.microsoft.com/office/drawing/2014/main" id="{3ECB9C04-123A-4C36-8FC3-0EF2EE796EBC}"/>
              </a:ext>
            </a:extLst>
          </p:cNvPr>
          <p:cNvSpPr>
            <a:spLocks noGrp="1"/>
          </p:cNvSpPr>
          <p:nvPr>
            <p:ph type="title" hasCustomPrompt="1"/>
          </p:nvPr>
        </p:nvSpPr>
        <p:spPr>
          <a:xfrm>
            <a:off x="388620" y="402336"/>
            <a:ext cx="1287780" cy="283464"/>
          </a:xfrm>
          <a:ln>
            <a:solidFill>
              <a:schemeClr val="bg1"/>
            </a:solidFill>
          </a:ln>
        </p:spPr>
        <p:txBody>
          <a:bodyPr/>
          <a:lstStyle>
            <a:lvl1pPr>
              <a:defRPr b="1">
                <a:gradFill>
                  <a:gsLst>
                    <a:gs pos="0">
                      <a:srgbClr val="4C2683"/>
                    </a:gs>
                    <a:gs pos="100000">
                      <a:srgbClr val="D53D96"/>
                    </a:gs>
                  </a:gsLst>
                  <a:lin ang="5400000" scaled="1"/>
                </a:gradFill>
              </a:defRPr>
            </a:lvl1pPr>
          </a:lstStyle>
          <a:p>
            <a:r>
              <a:rPr lang="en-US" dirty="0"/>
              <a:t>DAILY RECAP</a:t>
            </a:r>
          </a:p>
        </p:txBody>
      </p:sp>
      <p:pic>
        <p:nvPicPr>
          <p:cNvPr id="6" name="Picture 13">
            <a:extLst>
              <a:ext uri="{FF2B5EF4-FFF2-40B4-BE49-F238E27FC236}">
                <a16:creationId xmlns:a16="http://schemas.microsoft.com/office/drawing/2014/main" id="{5818EAB3-CB79-4207-83B7-301BA1C9240C}"/>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454844" y="9514211"/>
            <a:ext cx="853002" cy="391789"/>
          </a:xfrm>
          <a:prstGeom prst="rect">
            <a:avLst/>
          </a:prstGeom>
          <a:noFill/>
          <a:extLst>
            <a:ext uri="{909E8E84-426E-40DD-AFC4-6F175D3DCCD1}">
              <a14:hiddenFill xmlns:a14="http://schemas.microsoft.com/office/drawing/2010/main">
                <a:solidFill>
                  <a:srgbClr val="FFFFFF"/>
                </a:solidFill>
              </a14:hiddenFill>
            </a:ext>
          </a:extLst>
        </p:spPr>
      </p:pic>
      <p:sp>
        <p:nvSpPr>
          <p:cNvPr id="12" name="Title 4">
            <a:extLst>
              <a:ext uri="{FF2B5EF4-FFF2-40B4-BE49-F238E27FC236}">
                <a16:creationId xmlns:a16="http://schemas.microsoft.com/office/drawing/2014/main" id="{59808F85-B767-4649-A3C1-210B8617D07D}"/>
              </a:ext>
            </a:extLst>
          </p:cNvPr>
          <p:cNvSpPr txBox="1">
            <a:spLocks/>
          </p:cNvSpPr>
          <p:nvPr userDrawn="1"/>
        </p:nvSpPr>
        <p:spPr>
          <a:xfrm>
            <a:off x="6029776" y="402336"/>
            <a:ext cx="1287780" cy="276999"/>
          </a:xfrm>
          <a:prstGeom prst="rect">
            <a:avLst/>
          </a:prstGeom>
          <a:ln>
            <a:solidFill>
              <a:schemeClr val="bg1"/>
            </a:solidFill>
          </a:ln>
        </p:spPr>
        <p:txBody>
          <a:bodyPr wrap="square" lIns="0" tIns="0" rIns="0" bIns="0">
            <a:spAutoFit/>
          </a:bodyPr>
          <a:lstStyle>
            <a:lvl1pPr>
              <a:defRPr b="1">
                <a:gradFill>
                  <a:gsLst>
                    <a:gs pos="0">
                      <a:srgbClr val="4C2683"/>
                    </a:gs>
                    <a:gs pos="100000">
                      <a:srgbClr val="D53D96"/>
                    </a:gs>
                  </a:gsLst>
                  <a:lin ang="5400000" scaled="1"/>
                </a:gradFill>
                <a:latin typeface="+mj-lt"/>
                <a:ea typeface="+mj-ea"/>
                <a:cs typeface="+mj-cs"/>
              </a:defRPr>
            </a:lvl1pPr>
          </a:lstStyle>
          <a:p>
            <a:r>
              <a:rPr lang="en-US">
                <a:latin typeface="Calibri" panose="020F0502020204030204" pitchFamily="34" charset="0"/>
                <a:cs typeface="Calibri" panose="020F0502020204030204" pitchFamily="34" charset="0"/>
              </a:rPr>
              <a:t>24/06/2026</a:t>
            </a: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388620" y="402336"/>
            <a:ext cx="6995160" cy="1609344"/>
          </a:xfrm>
          <a:prstGeom prst="rect">
            <a:avLst/>
          </a:prstGeom>
        </p:spPr>
        <p:txBody>
          <a:bodyPr wrap="square" lIns="0" tIns="0" rIns="0" bIns="0">
            <a:spAutoFit/>
          </a:bodyPr>
          <a:lstStyle>
            <a:lvl1pPr>
              <a:defRPr/>
            </a:lvl1pPr>
          </a:lstStyle>
          <a:p>
            <a:endParaRPr/>
          </a:p>
        </p:txBody>
      </p:sp>
      <p:sp>
        <p:nvSpPr>
          <p:cNvPr id="3" name="Holder 3"/>
          <p:cNvSpPr>
            <a:spLocks noGrp="1"/>
          </p:cNvSpPr>
          <p:nvPr>
            <p:ph type="body" idx="1"/>
          </p:nvPr>
        </p:nvSpPr>
        <p:spPr>
          <a:xfrm>
            <a:off x="388620" y="2313432"/>
            <a:ext cx="6995160" cy="6638544"/>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a:xfrm>
            <a:off x="2642616" y="9354312"/>
            <a:ext cx="2487168" cy="502920"/>
          </a:xfrm>
          <a:prstGeom prst="rect">
            <a:avLst/>
          </a:prstGeom>
        </p:spPr>
        <p:txBody>
          <a:bodyPr wrap="square" lIns="0" tIns="0" rIns="0" bIns="0">
            <a:spAutoFit/>
          </a:bodyPr>
          <a:lstStyle>
            <a:lvl1pPr algn="ctr">
              <a:defRPr>
                <a:solidFill>
                  <a:schemeClr val="tx1">
                    <a:tint val="75000"/>
                  </a:schemeClr>
                </a:solidFill>
              </a:defRPr>
            </a:lvl1pPr>
          </a:lstStyle>
          <a:p>
            <a:r>
              <a:rPr lang="en-US"/>
              <a:t>EVS Research</a:t>
            </a:r>
            <a:endParaRPr/>
          </a:p>
        </p:txBody>
      </p:sp>
      <p:sp>
        <p:nvSpPr>
          <p:cNvPr id="5" name="Holder 5"/>
          <p:cNvSpPr>
            <a:spLocks noGrp="1"/>
          </p:cNvSpPr>
          <p:nvPr>
            <p:ph type="dt" sz="half" idx="6"/>
          </p:nvPr>
        </p:nvSpPr>
        <p:spPr>
          <a:xfrm>
            <a:off x="388620" y="9354312"/>
            <a:ext cx="1787652" cy="502920"/>
          </a:xfrm>
          <a:prstGeom prst="rect">
            <a:avLst/>
          </a:prstGeom>
        </p:spPr>
        <p:txBody>
          <a:bodyPr wrap="square" lIns="0" tIns="0" rIns="0" bIns="0">
            <a:spAutoFit/>
          </a:bodyPr>
          <a:lstStyle>
            <a:lvl1pPr algn="l">
              <a:defRPr>
                <a:solidFill>
                  <a:schemeClr val="tx1">
                    <a:tint val="75000"/>
                  </a:schemeClr>
                </a:solidFill>
              </a:defRPr>
            </a:lvl1pPr>
          </a:lstStyle>
          <a:p>
            <a:fld id="{50A28E32-50CB-4D5D-B572-572AE27B671F}" type="datetime1">
              <a:rPr lang="vi-VN" smtClean="0"/>
              <a:t>25/06/2026</a:t>
            </a:fld>
            <a:endParaRPr lang="en-US"/>
          </a:p>
        </p:txBody>
      </p:sp>
      <p:sp>
        <p:nvSpPr>
          <p:cNvPr id="6" name="Holder 6"/>
          <p:cNvSpPr>
            <a:spLocks noGrp="1"/>
          </p:cNvSpPr>
          <p:nvPr>
            <p:ph type="sldNum" sz="quarter" idx="7"/>
          </p:nvPr>
        </p:nvSpPr>
        <p:spPr>
          <a:xfrm>
            <a:off x="5596128" y="9354312"/>
            <a:ext cx="1787652" cy="50292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rPr/>
              <a:t>‹#›</a:t>
            </a:fld>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hf hdr="0" dt="0"/>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chart" Target="../charts/chart1.xml"/><Relationship Id="rId1" Type="http://schemas.openxmlformats.org/officeDocument/2006/relationships/slideLayout" Target="../slideLayouts/slideLayout5.xml"/><Relationship Id="rId4" Type="http://schemas.openxmlformats.org/officeDocument/2006/relationships/chart" Target="../charts/chart3.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hyperlink" Target="http://www.eves.com.vn/" TargetMode="External"/><Relationship Id="rId1" Type="http://schemas.openxmlformats.org/officeDocument/2006/relationships/slideLayout" Target="../slideLayouts/slideLayout5.xml"/><Relationship Id="rId5" Type="http://schemas.openxmlformats.org/officeDocument/2006/relationships/image" Target="../media/image2.png"/><Relationship Id="rId4" Type="http://schemas.openxmlformats.org/officeDocument/2006/relationships/image" Target="../media/image4.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1ADEE014-1C8D-45F7-924B-4B831F367CB7}"/>
              </a:ext>
            </a:extLst>
          </p:cNvPr>
          <p:cNvSpPr>
            <a:spLocks noGrp="1"/>
          </p:cNvSpPr>
          <p:nvPr>
            <p:ph type="ftr" sz="quarter" idx="5"/>
          </p:nvPr>
        </p:nvSpPr>
        <p:spPr/>
        <p:txBody>
          <a:bodyPr/>
          <a:lstStyle/>
          <a:p>
            <a:r>
              <a:rPr lang="en-US"/>
              <a:t>www.eves.com.vn</a:t>
            </a:r>
          </a:p>
        </p:txBody>
      </p:sp>
      <p:sp>
        <p:nvSpPr>
          <p:cNvPr id="3" name="Slide Number Placeholder 2">
            <a:extLst>
              <a:ext uri="{FF2B5EF4-FFF2-40B4-BE49-F238E27FC236}">
                <a16:creationId xmlns:a16="http://schemas.microsoft.com/office/drawing/2014/main" id="{987253DA-3465-407A-9050-01E7A5B50065}"/>
              </a:ext>
            </a:extLst>
          </p:cNvPr>
          <p:cNvSpPr>
            <a:spLocks noGrp="1"/>
          </p:cNvSpPr>
          <p:nvPr>
            <p:ph type="sldNum" sz="quarter" idx="7"/>
          </p:nvPr>
        </p:nvSpPr>
        <p:spPr/>
        <p:txBody>
          <a:bodyPr/>
          <a:lstStyle/>
          <a:p>
            <a:r>
              <a:rPr lang="en-US"/>
              <a:t>Trang 1</a:t>
            </a:r>
          </a:p>
        </p:txBody>
      </p:sp>
      <p:sp>
        <p:nvSpPr>
          <p:cNvPr id="5" name="TextBox 4">
            <a:extLst>
              <a:ext uri="{FF2B5EF4-FFF2-40B4-BE49-F238E27FC236}">
                <a16:creationId xmlns:a16="http://schemas.microsoft.com/office/drawing/2014/main" id="{40157926-1D6D-48DC-B120-DD9AE4827651}"/>
              </a:ext>
            </a:extLst>
          </p:cNvPr>
          <p:cNvSpPr txBox="1"/>
          <p:nvPr/>
        </p:nvSpPr>
        <p:spPr>
          <a:xfrm>
            <a:off x="376600" y="1177747"/>
            <a:ext cx="6849362" cy="461665"/>
          </a:xfrm>
          <a:prstGeom prst="rect">
            <a:avLst/>
          </a:prstGeom>
          <a:noFill/>
        </p:spPr>
        <p:txBody>
          <a:bodyPr wrap="square" rtlCol="0">
            <a:spAutoFit/>
          </a:bodyPr>
          <a:lstStyle/>
          <a:p>
            <a:pPr algn="ctr"/>
            <a:r>
              <a:rPr lang="en-US" sz="2400" b="1">
                <a:solidFill>
                  <a:schemeClr val="tx1"/>
                </a:solidFill>
                <a:latin typeface="Calibri (Headings)"/>
              </a:rPr>
              <a:t>TĂNG ĐIỂM CUỐI PHIÊN</a:t>
            </a:r>
            <a:endParaRPr lang="vi-VN" sz="2400" b="1" dirty="0">
              <a:solidFill>
                <a:schemeClr val="tx1"/>
              </a:solidFill>
              <a:latin typeface="Calibri (Headings)"/>
            </a:endParaRPr>
          </a:p>
        </p:txBody>
      </p:sp>
      <p:sp>
        <p:nvSpPr>
          <p:cNvPr id="6" name="TextBox 5">
            <a:extLst>
              <a:ext uri="{FF2B5EF4-FFF2-40B4-BE49-F238E27FC236}">
                <a16:creationId xmlns:a16="http://schemas.microsoft.com/office/drawing/2014/main" id="{4CD092E9-603F-4103-B105-740D3E5D34E0}"/>
              </a:ext>
            </a:extLst>
          </p:cNvPr>
          <p:cNvSpPr txBox="1"/>
          <p:nvPr/>
        </p:nvSpPr>
        <p:spPr>
          <a:xfrm>
            <a:off x="428168" y="1939869"/>
            <a:ext cx="2033231" cy="276999"/>
          </a:xfrm>
          <a:prstGeom prst="rect">
            <a:avLst/>
          </a:prstGeom>
          <a:noFill/>
        </p:spPr>
        <p:txBody>
          <a:bodyPr wrap="square" rtlCol="0">
            <a:spAutoFit/>
          </a:bodyPr>
          <a:lstStyle/>
          <a:p>
            <a:r>
              <a:rPr lang="en-US" sz="1200" b="1">
                <a:solidFill>
                  <a:schemeClr val="bg1"/>
                </a:solidFill>
                <a:latin typeface="+mj-lt"/>
              </a:rPr>
              <a:t>THỐNG KÊ THỊ TRƯỜNG</a:t>
            </a:r>
            <a:endParaRPr lang="vi-VN" sz="1200" b="1">
              <a:solidFill>
                <a:schemeClr val="bg1"/>
              </a:solidFill>
              <a:latin typeface="+mj-lt"/>
            </a:endParaRPr>
          </a:p>
        </p:txBody>
      </p:sp>
      <p:sp>
        <p:nvSpPr>
          <p:cNvPr id="7" name="TextBox 6">
            <a:extLst>
              <a:ext uri="{FF2B5EF4-FFF2-40B4-BE49-F238E27FC236}">
                <a16:creationId xmlns:a16="http://schemas.microsoft.com/office/drawing/2014/main" id="{F63FC184-9056-4239-9743-07928C2C7B45}"/>
              </a:ext>
            </a:extLst>
          </p:cNvPr>
          <p:cNvSpPr txBox="1"/>
          <p:nvPr/>
        </p:nvSpPr>
        <p:spPr>
          <a:xfrm>
            <a:off x="451837" y="452735"/>
            <a:ext cx="5265533" cy="461665"/>
          </a:xfrm>
          <a:prstGeom prst="rect">
            <a:avLst/>
          </a:prstGeom>
          <a:noFill/>
        </p:spPr>
        <p:txBody>
          <a:bodyPr wrap="square" rtlCol="0">
            <a:spAutoFit/>
          </a:bodyPr>
          <a:lstStyle/>
          <a:p>
            <a:pPr algn="l"/>
            <a:r>
              <a:rPr lang="en-US" sz="2400" b="1" dirty="0">
                <a:solidFill>
                  <a:schemeClr val="bg1"/>
                </a:solidFill>
                <a:latin typeface="+mj-lt"/>
              </a:rPr>
              <a:t>DAILY RECAP </a:t>
            </a:r>
            <a:r>
              <a:rPr lang="en-US" sz="2400" b="1">
                <a:solidFill>
                  <a:schemeClr val="bg1"/>
                </a:solidFill>
                <a:latin typeface="+mj-lt"/>
              </a:rPr>
              <a:t>– </a:t>
            </a:r>
            <a:r>
              <a:rPr lang="en-US" sz="2400" b="1">
                <a:solidFill>
                  <a:schemeClr val="bg1"/>
                </a:solidFill>
                <a:latin typeface="Calibri (Headings)"/>
              </a:rPr>
              <a:t>04/05/2026</a:t>
            </a:r>
            <a:endParaRPr lang="en-US" sz="2400" b="1" dirty="0">
              <a:solidFill>
                <a:schemeClr val="bg1"/>
              </a:solidFill>
              <a:latin typeface="Calibri (Headings)"/>
            </a:endParaRPr>
          </a:p>
        </p:txBody>
      </p:sp>
      <p:cxnSp>
        <p:nvCxnSpPr>
          <p:cNvPr id="9" name="Straight Connector 8">
            <a:extLst>
              <a:ext uri="{FF2B5EF4-FFF2-40B4-BE49-F238E27FC236}">
                <a16:creationId xmlns:a16="http://schemas.microsoft.com/office/drawing/2014/main" id="{E79914B9-341A-4A8E-A995-A6BFE375D6CF}"/>
              </a:ext>
            </a:extLst>
          </p:cNvPr>
          <p:cNvCxnSpPr>
            <a:cxnSpLocks/>
          </p:cNvCxnSpPr>
          <p:nvPr/>
        </p:nvCxnSpPr>
        <p:spPr>
          <a:xfrm>
            <a:off x="5610753" y="432022"/>
            <a:ext cx="0" cy="40617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nvGrpSpPr>
          <p:cNvPr id="10" name="Group 9">
            <a:extLst>
              <a:ext uri="{FF2B5EF4-FFF2-40B4-BE49-F238E27FC236}">
                <a16:creationId xmlns:a16="http://schemas.microsoft.com/office/drawing/2014/main" id="{042B4075-1661-4F92-A49F-82FFA4D0A28F}"/>
              </a:ext>
            </a:extLst>
          </p:cNvPr>
          <p:cNvGrpSpPr/>
          <p:nvPr/>
        </p:nvGrpSpPr>
        <p:grpSpPr>
          <a:xfrm>
            <a:off x="4574310" y="1851074"/>
            <a:ext cx="2749530" cy="269492"/>
            <a:chOff x="4574880" y="1663714"/>
            <a:chExt cx="2749530" cy="269492"/>
          </a:xfrm>
        </p:grpSpPr>
        <p:pic>
          <p:nvPicPr>
            <p:cNvPr id="11" name="Picture 10">
              <a:extLst>
                <a:ext uri="{FF2B5EF4-FFF2-40B4-BE49-F238E27FC236}">
                  <a16:creationId xmlns:a16="http://schemas.microsoft.com/office/drawing/2014/main" id="{D23826C8-63B4-4BD9-8269-22F7767282A8}"/>
                </a:ext>
              </a:extLst>
            </p:cNvPr>
            <p:cNvPicPr/>
            <p:nvPr/>
          </p:nvPicPr>
          <p:blipFill rotWithShape="1">
            <a:blip r:embed="rId3"/>
            <a:srcRect r="28337"/>
            <a:stretch/>
          </p:blipFill>
          <p:spPr bwMode="auto">
            <a:xfrm flipH="1">
              <a:off x="4574880" y="1663714"/>
              <a:ext cx="2749530" cy="269492"/>
            </a:xfrm>
            <a:prstGeom prst="rect">
              <a:avLst/>
            </a:prstGeom>
            <a:ln>
              <a:noFill/>
            </a:ln>
            <a:extLst>
              <a:ext uri="{53640926-AAD7-44D8-BBD7-CCE9431645EC}">
                <a14:shadowObscured xmlns:a14="http://schemas.microsoft.com/office/drawing/2010/main"/>
              </a:ext>
            </a:extLst>
          </p:spPr>
        </p:pic>
        <p:sp>
          <p:nvSpPr>
            <p:cNvPr id="12" name="TextBox 11">
              <a:extLst>
                <a:ext uri="{FF2B5EF4-FFF2-40B4-BE49-F238E27FC236}">
                  <a16:creationId xmlns:a16="http://schemas.microsoft.com/office/drawing/2014/main" id="{BFCB5A4A-5400-449B-93EA-0FA33EFF7967}"/>
                </a:ext>
              </a:extLst>
            </p:cNvPr>
            <p:cNvSpPr txBox="1"/>
            <p:nvPr/>
          </p:nvSpPr>
          <p:spPr>
            <a:xfrm>
              <a:off x="4580495" y="1668372"/>
              <a:ext cx="1602420" cy="246221"/>
            </a:xfrm>
            <a:prstGeom prst="rect">
              <a:avLst/>
            </a:prstGeom>
            <a:noFill/>
          </p:spPr>
          <p:txBody>
            <a:bodyPr wrap="square" rtlCol="0">
              <a:spAutoFit/>
            </a:bodyPr>
            <a:lstStyle/>
            <a:p>
              <a:r>
                <a:rPr lang="en-US" sz="1000" b="1">
                  <a:solidFill>
                    <a:schemeClr val="bg1"/>
                  </a:solidFill>
                  <a:latin typeface="+mj-lt"/>
                </a:rPr>
                <a:t>THỊ TRƯỜNG THẾ GIỚI</a:t>
              </a:r>
              <a:endParaRPr lang="vi-VN" sz="1000" b="1">
                <a:solidFill>
                  <a:schemeClr val="bg1"/>
                </a:solidFill>
                <a:latin typeface="+mj-lt"/>
              </a:endParaRPr>
            </a:p>
          </p:txBody>
        </p:sp>
      </p:grpSp>
      <p:grpSp>
        <p:nvGrpSpPr>
          <p:cNvPr id="13" name="Group 12">
            <a:extLst>
              <a:ext uri="{FF2B5EF4-FFF2-40B4-BE49-F238E27FC236}">
                <a16:creationId xmlns:a16="http://schemas.microsoft.com/office/drawing/2014/main" id="{499559B6-049A-4736-A677-A6FD115E104F}"/>
              </a:ext>
            </a:extLst>
          </p:cNvPr>
          <p:cNvGrpSpPr/>
          <p:nvPr/>
        </p:nvGrpSpPr>
        <p:grpSpPr>
          <a:xfrm>
            <a:off x="4588945" y="3257370"/>
            <a:ext cx="2752412" cy="260477"/>
            <a:chOff x="4568611" y="3532536"/>
            <a:chExt cx="2752412" cy="260477"/>
          </a:xfrm>
        </p:grpSpPr>
        <p:pic>
          <p:nvPicPr>
            <p:cNvPr id="14" name="Picture 13">
              <a:extLst>
                <a:ext uri="{FF2B5EF4-FFF2-40B4-BE49-F238E27FC236}">
                  <a16:creationId xmlns:a16="http://schemas.microsoft.com/office/drawing/2014/main" id="{1BA9E187-DCF3-492F-A5B5-979C925EFFDB}"/>
                </a:ext>
              </a:extLst>
            </p:cNvPr>
            <p:cNvPicPr/>
            <p:nvPr/>
          </p:nvPicPr>
          <p:blipFill rotWithShape="1">
            <a:blip r:embed="rId3"/>
            <a:srcRect r="28337"/>
            <a:stretch/>
          </p:blipFill>
          <p:spPr bwMode="auto">
            <a:xfrm flipH="1">
              <a:off x="4568611" y="3549060"/>
              <a:ext cx="2752412" cy="243953"/>
            </a:xfrm>
            <a:prstGeom prst="rect">
              <a:avLst/>
            </a:prstGeom>
            <a:ln>
              <a:noFill/>
            </a:ln>
            <a:extLst>
              <a:ext uri="{53640926-AAD7-44D8-BBD7-CCE9431645EC}">
                <a14:shadowObscured xmlns:a14="http://schemas.microsoft.com/office/drawing/2010/main"/>
              </a:ext>
            </a:extLst>
          </p:spPr>
        </p:pic>
        <p:sp>
          <p:nvSpPr>
            <p:cNvPr id="15" name="TextBox 14">
              <a:extLst>
                <a:ext uri="{FF2B5EF4-FFF2-40B4-BE49-F238E27FC236}">
                  <a16:creationId xmlns:a16="http://schemas.microsoft.com/office/drawing/2014/main" id="{767DB8DC-ACCA-4AF1-B0B1-F3011F12ADA7}"/>
                </a:ext>
              </a:extLst>
            </p:cNvPr>
            <p:cNvSpPr txBox="1"/>
            <p:nvPr/>
          </p:nvSpPr>
          <p:spPr>
            <a:xfrm>
              <a:off x="4580495" y="3532536"/>
              <a:ext cx="1940520" cy="246221"/>
            </a:xfrm>
            <a:prstGeom prst="rect">
              <a:avLst/>
            </a:prstGeom>
            <a:noFill/>
          </p:spPr>
          <p:txBody>
            <a:bodyPr wrap="square" rtlCol="0">
              <a:spAutoFit/>
            </a:bodyPr>
            <a:lstStyle/>
            <a:p>
              <a:r>
                <a:rPr lang="en-US" sz="1000" b="1">
                  <a:solidFill>
                    <a:schemeClr val="bg1"/>
                  </a:solidFill>
                  <a:latin typeface="+mj-lt"/>
                </a:rPr>
                <a:t>THỊ TRƯỜNG HÀNG HÓA</a:t>
              </a:r>
              <a:endParaRPr lang="vi-VN" sz="1000" b="1">
                <a:solidFill>
                  <a:schemeClr val="bg1"/>
                </a:solidFill>
                <a:latin typeface="+mj-lt"/>
              </a:endParaRPr>
            </a:p>
          </p:txBody>
        </p:sp>
      </p:grpSp>
      <p:sp>
        <p:nvSpPr>
          <p:cNvPr id="16" name="TextBox 15">
            <a:extLst>
              <a:ext uri="{FF2B5EF4-FFF2-40B4-BE49-F238E27FC236}">
                <a16:creationId xmlns:a16="http://schemas.microsoft.com/office/drawing/2014/main" id="{3F9C61D8-2C1C-475E-B54F-41E89B5A94DE}"/>
              </a:ext>
            </a:extLst>
          </p:cNvPr>
          <p:cNvSpPr txBox="1"/>
          <p:nvPr/>
        </p:nvSpPr>
        <p:spPr>
          <a:xfrm>
            <a:off x="460537" y="2178765"/>
            <a:ext cx="3959063" cy="4124206"/>
          </a:xfrm>
          <a:prstGeom prst="rect">
            <a:avLst/>
          </a:prstGeom>
          <a:noFill/>
          <a:ln>
            <a:noFill/>
          </a:ln>
        </p:spPr>
        <p:txBody>
          <a:bodyPr wrap="square" rtlCol="0">
            <a:spAutoFit/>
          </a:bodyPr>
          <a:lstStyle/>
          <a:p>
            <a:pPr marL="171450" indent="-171450" algn="just">
              <a:spcBef>
                <a:spcPts val="300"/>
              </a:spcBef>
              <a:spcAft>
                <a:spcPts val="300"/>
              </a:spcAft>
              <a:buClr>
                <a:srgbClr val="D53D96"/>
              </a:buClr>
              <a:buFont typeface="Wingdings" panose="05000000000000000000" pitchFamily="2" charset="2"/>
              <a:buChar char="§"/>
            </a:pPr>
            <a:r>
              <a:rPr lang="en-US" sz="1100" b="1" dirty="0">
                <a:latin typeface="Calibri" panose="020F0502020204030204" pitchFamily="34" charset="0"/>
                <a:cs typeface="Calibri" panose="020F0502020204030204" pitchFamily="34" charset="0"/>
              </a:rPr>
              <a:t>VN-Index </a:t>
            </a:r>
            <a:r>
              <a:rPr lang="en-US" sz="1100" b="1" dirty="0" err="1">
                <a:latin typeface="Calibri" panose="020F0502020204030204" pitchFamily="34" charset="0"/>
                <a:cs typeface="Calibri" panose="020F0502020204030204" pitchFamily="34" charset="0"/>
              </a:rPr>
              <a:t>tăng</a:t>
            </a:r>
            <a:r>
              <a:rPr lang="en-US" sz="1100" dirty="0">
                <a:latin typeface="Calibri" panose="020F0502020204030204" pitchFamily="34" charset="0"/>
                <a:cs typeface="Calibri" panose="020F0502020204030204" pitchFamily="34" charset="0"/>
              </a:rPr>
              <a:t> +8,98 </a:t>
            </a:r>
            <a:r>
              <a:rPr lang="en-US" sz="1100" dirty="0" err="1">
                <a:latin typeface="Calibri" panose="020F0502020204030204" pitchFamily="34" charset="0"/>
                <a:cs typeface="Calibri" panose="020F0502020204030204" pitchFamily="34" charset="0"/>
              </a:rPr>
              <a:t>điểm</a:t>
            </a:r>
            <a:r>
              <a:rPr lang="en-US" sz="1100" dirty="0">
                <a:latin typeface="Calibri" panose="020F0502020204030204" pitchFamily="34" charset="0"/>
                <a:cs typeface="Calibri" panose="020F0502020204030204" pitchFamily="34" charset="0"/>
              </a:rPr>
              <a:t> (+0,48%) </a:t>
            </a:r>
            <a:r>
              <a:rPr lang="en-US" sz="1100" dirty="0" err="1">
                <a:latin typeface="Calibri" panose="020F0502020204030204" pitchFamily="34" charset="0"/>
                <a:cs typeface="Calibri" panose="020F0502020204030204" pitchFamily="34" charset="0"/>
              </a:rPr>
              <a:t>đạt</a:t>
            </a:r>
            <a:r>
              <a:rPr lang="en-US" sz="1100" dirty="0">
                <a:latin typeface="Calibri" panose="020F0502020204030204" pitchFamily="34" charset="0"/>
                <a:cs typeface="Calibri" panose="020F0502020204030204" pitchFamily="34" charset="0"/>
              </a:rPr>
              <a:t> 1.878,02 </a:t>
            </a:r>
            <a:r>
              <a:rPr lang="en-US" sz="1100" dirty="0" err="1">
                <a:latin typeface="Calibri" panose="020F0502020204030204" pitchFamily="34" charset="0"/>
                <a:cs typeface="Calibri" panose="020F0502020204030204" pitchFamily="34" charset="0"/>
              </a:rPr>
              <a:t>điểm</a:t>
            </a:r>
            <a:r>
              <a:rPr lang="en-US" sz="1100" dirty="0">
                <a:latin typeface="Calibri" panose="020F0502020204030204" pitchFamily="34" charset="0"/>
                <a:cs typeface="Calibri" panose="020F0502020204030204" pitchFamily="34" charset="0"/>
              </a:rPr>
              <a:t> </a:t>
            </a:r>
            <a:r>
              <a:rPr lang="en-US" sz="1100" dirty="0" err="1">
                <a:latin typeface="Calibri" panose="020F0502020204030204" pitchFamily="34" charset="0"/>
                <a:cs typeface="Calibri" panose="020F0502020204030204" pitchFamily="34" charset="0"/>
              </a:rPr>
              <a:t>với</a:t>
            </a:r>
            <a:r>
              <a:rPr lang="en-US" sz="1100" dirty="0">
                <a:latin typeface="Calibri" panose="020F0502020204030204" pitchFamily="34" charset="0"/>
                <a:cs typeface="Calibri" panose="020F0502020204030204" pitchFamily="34" charset="0"/>
              </a:rPr>
              <a:t> </a:t>
            </a:r>
            <a:r>
              <a:rPr lang="en-US" sz="1100" dirty="0" err="1">
                <a:latin typeface="Calibri" panose="020F0502020204030204" pitchFamily="34" charset="0"/>
                <a:cs typeface="Calibri" panose="020F0502020204030204" pitchFamily="34" charset="0"/>
              </a:rPr>
              <a:t>thanh</a:t>
            </a:r>
            <a:r>
              <a:rPr lang="en-US" sz="1100" dirty="0">
                <a:latin typeface="Calibri" panose="020F0502020204030204" pitchFamily="34" charset="0"/>
                <a:cs typeface="Calibri" panose="020F0502020204030204" pitchFamily="34" charset="0"/>
              </a:rPr>
              <a:t> </a:t>
            </a:r>
            <a:r>
              <a:rPr lang="en-US" sz="1100" dirty="0" err="1">
                <a:latin typeface="Calibri" panose="020F0502020204030204" pitchFamily="34" charset="0"/>
                <a:cs typeface="Calibri" panose="020F0502020204030204" pitchFamily="34" charset="0"/>
              </a:rPr>
              <a:t>khoản</a:t>
            </a:r>
            <a:r>
              <a:rPr lang="en-US" sz="1100" dirty="0">
                <a:latin typeface="Calibri" panose="020F0502020204030204" pitchFamily="34" charset="0"/>
                <a:cs typeface="Calibri" panose="020F0502020204030204" pitchFamily="34" charset="0"/>
              </a:rPr>
              <a:t> </a:t>
            </a:r>
            <a:r>
              <a:rPr lang="en-US" sz="1100" dirty="0" err="1">
                <a:latin typeface="Calibri" panose="020F0502020204030204" pitchFamily="34" charset="0"/>
                <a:cs typeface="Calibri" panose="020F0502020204030204" pitchFamily="34" charset="0"/>
              </a:rPr>
              <a:t>đạt</a:t>
            </a:r>
            <a:r>
              <a:rPr lang="en-US" sz="1100" dirty="0">
                <a:latin typeface="Calibri" panose="020F0502020204030204" pitchFamily="34" charset="0"/>
                <a:cs typeface="Calibri" panose="020F0502020204030204" pitchFamily="34" charset="0"/>
              </a:rPr>
              <a:t> 18.166,7 </a:t>
            </a:r>
            <a:r>
              <a:rPr lang="en-US" sz="1100" dirty="0" err="1">
                <a:latin typeface="Calibri" panose="020F0502020204030204" pitchFamily="34" charset="0"/>
                <a:cs typeface="Calibri" panose="020F0502020204030204" pitchFamily="34" charset="0"/>
              </a:rPr>
              <a:t>tỷ</a:t>
            </a:r>
            <a:r>
              <a:rPr lang="en-US" sz="1100" dirty="0">
                <a:latin typeface="Calibri" panose="020F0502020204030204" pitchFamily="34" charset="0"/>
                <a:cs typeface="Calibri" panose="020F0502020204030204" pitchFamily="34" charset="0"/>
              </a:rPr>
              <a:t> </a:t>
            </a:r>
            <a:r>
              <a:rPr lang="en-US" sz="1100" dirty="0" err="1">
                <a:latin typeface="Calibri" panose="020F0502020204030204" pitchFamily="34" charset="0"/>
                <a:cs typeface="Calibri" panose="020F0502020204030204" pitchFamily="34" charset="0"/>
              </a:rPr>
              <a:t>đồng</a:t>
            </a:r>
            <a:r>
              <a:rPr lang="en-US" sz="1100" dirty="0">
                <a:latin typeface="Calibri" panose="020F0502020204030204" pitchFamily="34" charset="0"/>
                <a:cs typeface="Calibri" panose="020F0502020204030204" pitchFamily="34" charset="0"/>
              </a:rPr>
              <a:t>. </a:t>
            </a:r>
            <a:r>
              <a:rPr lang="en-US" sz="1100" dirty="0" err="1">
                <a:solidFill>
                  <a:schemeClr val="tx1"/>
                </a:solidFill>
                <a:effectLst/>
                <a:latin typeface="Calibri" panose="020F0502020204030204" pitchFamily="34" charset="0"/>
                <a:ea typeface="Calibri" panose="020F0502020204030204" pitchFamily="34" charset="0"/>
                <a:cs typeface="Calibri" panose="020F0502020204030204" pitchFamily="34" charset="0"/>
              </a:rPr>
              <a:t>Thị</a:t>
            </a:r>
            <a:r>
              <a:rPr lang="en-US" sz="11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 </a:t>
            </a:r>
            <a:r>
              <a:rPr lang="en-US" sz="1100" dirty="0" err="1">
                <a:solidFill>
                  <a:schemeClr val="tx1"/>
                </a:solidFill>
                <a:effectLst/>
                <a:latin typeface="Calibri" panose="020F0502020204030204" pitchFamily="34" charset="0"/>
                <a:ea typeface="Calibri" panose="020F0502020204030204" pitchFamily="34" charset="0"/>
                <a:cs typeface="Calibri" panose="020F0502020204030204" pitchFamily="34" charset="0"/>
              </a:rPr>
              <a:t>trường</a:t>
            </a:r>
            <a:r>
              <a:rPr lang="en-US" sz="11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 </a:t>
            </a:r>
            <a:r>
              <a:rPr lang="en-US" sz="1100" dirty="0" err="1">
                <a:solidFill>
                  <a:schemeClr val="tx1"/>
                </a:solidFill>
                <a:latin typeface="Calibri" panose="020F0502020204030204" pitchFamily="34" charset="0"/>
                <a:ea typeface="Calibri" panose="020F0502020204030204" pitchFamily="34" charset="0"/>
                <a:cs typeface="Calibri" panose="020F0502020204030204" pitchFamily="34" charset="0"/>
              </a:rPr>
              <a:t>phiên</a:t>
            </a:r>
            <a:r>
              <a:rPr lang="en-US" sz="1100" dirty="0">
                <a:solidFill>
                  <a:schemeClr val="tx1"/>
                </a:solidFill>
                <a:latin typeface="Calibri" panose="020F0502020204030204" pitchFamily="34" charset="0"/>
                <a:ea typeface="Calibri" panose="020F0502020204030204" pitchFamily="34" charset="0"/>
                <a:cs typeface="Calibri" panose="020F0502020204030204" pitchFamily="34" charset="0"/>
              </a:rPr>
              <a:t> nay </a:t>
            </a:r>
            <a:r>
              <a:rPr lang="en-US" sz="1100" dirty="0" err="1">
                <a:solidFill>
                  <a:schemeClr val="tx1"/>
                </a:solidFill>
                <a:latin typeface="Calibri" panose="020F0502020204030204" pitchFamily="34" charset="0"/>
                <a:ea typeface="Calibri" panose="020F0502020204030204" pitchFamily="34" charset="0"/>
                <a:cs typeface="Calibri" panose="020F0502020204030204" pitchFamily="34" charset="0"/>
              </a:rPr>
              <a:t>đóng</a:t>
            </a:r>
            <a:r>
              <a:rPr lang="en-US" sz="11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100" dirty="0" err="1">
                <a:solidFill>
                  <a:schemeClr val="tx1"/>
                </a:solidFill>
                <a:latin typeface="Calibri" panose="020F0502020204030204" pitchFamily="34" charset="0"/>
                <a:ea typeface="Calibri" panose="020F0502020204030204" pitchFamily="34" charset="0"/>
                <a:cs typeface="Calibri" panose="020F0502020204030204" pitchFamily="34" charset="0"/>
              </a:rPr>
              <a:t>cửa</a:t>
            </a:r>
            <a:r>
              <a:rPr lang="en-US" sz="11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100" dirty="0" err="1">
                <a:solidFill>
                  <a:schemeClr val="tx1"/>
                </a:solidFill>
                <a:latin typeface="Calibri" panose="020F0502020204030204" pitchFamily="34" charset="0"/>
                <a:ea typeface="Calibri" panose="020F0502020204030204" pitchFamily="34" charset="0"/>
                <a:cs typeface="Calibri" panose="020F0502020204030204" pitchFamily="34" charset="0"/>
              </a:rPr>
              <a:t>tăng</a:t>
            </a:r>
            <a:r>
              <a:rPr lang="en-US" sz="11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100" dirty="0" err="1">
                <a:solidFill>
                  <a:schemeClr val="tx1"/>
                </a:solidFill>
                <a:latin typeface="Calibri" panose="020F0502020204030204" pitchFamily="34" charset="0"/>
                <a:ea typeface="Calibri" panose="020F0502020204030204" pitchFamily="34" charset="0"/>
                <a:cs typeface="Calibri" panose="020F0502020204030204" pitchFamily="34" charset="0"/>
              </a:rPr>
              <a:t>nhẹ</a:t>
            </a:r>
            <a:r>
              <a:rPr lang="en-US" sz="11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100" dirty="0" err="1">
                <a:solidFill>
                  <a:schemeClr val="tx1"/>
                </a:solidFill>
                <a:latin typeface="Calibri" panose="020F0502020204030204" pitchFamily="34" charset="0"/>
                <a:ea typeface="Calibri" panose="020F0502020204030204" pitchFamily="34" charset="0"/>
                <a:cs typeface="Calibri" panose="020F0502020204030204" pitchFamily="34" charset="0"/>
              </a:rPr>
              <a:t>với</a:t>
            </a:r>
            <a:r>
              <a:rPr lang="en-US" sz="11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100" dirty="0" err="1">
                <a:solidFill>
                  <a:schemeClr val="tx1"/>
                </a:solidFill>
                <a:latin typeface="Calibri" panose="020F0502020204030204" pitchFamily="34" charset="0"/>
                <a:ea typeface="Calibri" panose="020F0502020204030204" pitchFamily="34" charset="0"/>
                <a:cs typeface="Calibri" panose="020F0502020204030204" pitchFamily="34" charset="0"/>
              </a:rPr>
              <a:t>nhóm</a:t>
            </a:r>
            <a:r>
              <a:rPr lang="en-US" sz="1100" dirty="0">
                <a:solidFill>
                  <a:schemeClr val="tx1"/>
                </a:solidFill>
                <a:latin typeface="Calibri" panose="020F0502020204030204" pitchFamily="34" charset="0"/>
                <a:ea typeface="Calibri" panose="020F0502020204030204" pitchFamily="34" charset="0"/>
                <a:cs typeface="Calibri" panose="020F0502020204030204" pitchFamily="34" charset="0"/>
              </a:rPr>
              <a:t> VN30 </a:t>
            </a:r>
            <a:r>
              <a:rPr lang="en-US" sz="1100" dirty="0" err="1">
                <a:solidFill>
                  <a:schemeClr val="tx1"/>
                </a:solidFill>
                <a:latin typeface="Calibri" panose="020F0502020204030204" pitchFamily="34" charset="0"/>
                <a:ea typeface="Calibri" panose="020F0502020204030204" pitchFamily="34" charset="0"/>
                <a:cs typeface="Calibri" panose="020F0502020204030204" pitchFamily="34" charset="0"/>
              </a:rPr>
              <a:t>là</a:t>
            </a:r>
            <a:r>
              <a:rPr lang="en-US" sz="11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100" dirty="0" err="1">
                <a:solidFill>
                  <a:schemeClr val="tx1"/>
                </a:solidFill>
                <a:latin typeface="Calibri" panose="020F0502020204030204" pitchFamily="34" charset="0"/>
                <a:ea typeface="Calibri" panose="020F0502020204030204" pitchFamily="34" charset="0"/>
                <a:cs typeface="Calibri" panose="020F0502020204030204" pitchFamily="34" charset="0"/>
              </a:rPr>
              <a:t>động</a:t>
            </a:r>
            <a:r>
              <a:rPr lang="en-US" sz="11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100" dirty="0" err="1">
                <a:solidFill>
                  <a:schemeClr val="tx1"/>
                </a:solidFill>
                <a:latin typeface="Calibri" panose="020F0502020204030204" pitchFamily="34" charset="0"/>
                <a:ea typeface="Calibri" panose="020F0502020204030204" pitchFamily="34" charset="0"/>
                <a:cs typeface="Calibri" panose="020F0502020204030204" pitchFamily="34" charset="0"/>
              </a:rPr>
              <a:t>lực</a:t>
            </a:r>
            <a:r>
              <a:rPr lang="en-US" sz="11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100" dirty="0" err="1">
                <a:solidFill>
                  <a:schemeClr val="tx1"/>
                </a:solidFill>
                <a:latin typeface="Calibri" panose="020F0502020204030204" pitchFamily="34" charset="0"/>
                <a:ea typeface="Calibri" panose="020F0502020204030204" pitchFamily="34" charset="0"/>
                <a:cs typeface="Calibri" panose="020F0502020204030204" pitchFamily="34" charset="0"/>
              </a:rPr>
              <a:t>tăng</a:t>
            </a:r>
            <a:r>
              <a:rPr lang="en-US" sz="11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100" dirty="0" err="1">
                <a:solidFill>
                  <a:schemeClr val="tx1"/>
                </a:solidFill>
                <a:latin typeface="Calibri" panose="020F0502020204030204" pitchFamily="34" charset="0"/>
                <a:ea typeface="Calibri" panose="020F0502020204030204" pitchFamily="34" charset="0"/>
                <a:cs typeface="Calibri" panose="020F0502020204030204" pitchFamily="34" charset="0"/>
              </a:rPr>
              <a:t>điểm</a:t>
            </a:r>
            <a:r>
              <a:rPr lang="en-US" sz="11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100" dirty="0" err="1">
                <a:solidFill>
                  <a:schemeClr val="tx1"/>
                </a:solidFill>
                <a:latin typeface="Calibri" panose="020F0502020204030204" pitchFamily="34" charset="0"/>
                <a:ea typeface="Calibri" panose="020F0502020204030204" pitchFamily="34" charset="0"/>
                <a:cs typeface="Calibri" panose="020F0502020204030204" pitchFamily="34" charset="0"/>
              </a:rPr>
              <a:t>chính</a:t>
            </a:r>
            <a:r>
              <a:rPr lang="en-US" sz="11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100" dirty="0" err="1">
                <a:solidFill>
                  <a:schemeClr val="tx1"/>
                </a:solidFill>
                <a:latin typeface="Calibri" panose="020F0502020204030204" pitchFamily="34" charset="0"/>
                <a:ea typeface="Calibri" panose="020F0502020204030204" pitchFamily="34" charset="0"/>
                <a:cs typeface="Calibri" panose="020F0502020204030204" pitchFamily="34" charset="0"/>
              </a:rPr>
              <a:t>của</a:t>
            </a:r>
            <a:r>
              <a:rPr lang="en-US" sz="11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100" dirty="0" err="1">
                <a:solidFill>
                  <a:schemeClr val="tx1"/>
                </a:solidFill>
                <a:latin typeface="Calibri" panose="020F0502020204030204" pitchFamily="34" charset="0"/>
                <a:ea typeface="Calibri" panose="020F0502020204030204" pitchFamily="34" charset="0"/>
                <a:cs typeface="Calibri" panose="020F0502020204030204" pitchFamily="34" charset="0"/>
              </a:rPr>
              <a:t>chỉ</a:t>
            </a:r>
            <a:r>
              <a:rPr lang="en-US" sz="11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100" dirty="0" err="1">
                <a:solidFill>
                  <a:schemeClr val="tx1"/>
                </a:solidFill>
                <a:latin typeface="Calibri" panose="020F0502020204030204" pitchFamily="34" charset="0"/>
                <a:ea typeface="Calibri" panose="020F0502020204030204" pitchFamily="34" charset="0"/>
                <a:cs typeface="Calibri" panose="020F0502020204030204" pitchFamily="34" charset="0"/>
              </a:rPr>
              <a:t>số</a:t>
            </a:r>
            <a:r>
              <a:rPr lang="en-US" sz="11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100" dirty="0" err="1">
                <a:solidFill>
                  <a:schemeClr val="tx1"/>
                </a:solidFill>
                <a:latin typeface="Calibri" panose="020F0502020204030204" pitchFamily="34" charset="0"/>
                <a:ea typeface="Calibri" panose="020F0502020204030204" pitchFamily="34" charset="0"/>
                <a:cs typeface="Calibri" panose="020F0502020204030204" pitchFamily="34" charset="0"/>
              </a:rPr>
              <a:t>giúp</a:t>
            </a:r>
            <a:r>
              <a:rPr lang="en-US" sz="11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100" dirty="0" err="1">
                <a:solidFill>
                  <a:schemeClr val="tx1"/>
                </a:solidFill>
                <a:latin typeface="Calibri" panose="020F0502020204030204" pitchFamily="34" charset="0"/>
                <a:ea typeface="Calibri" panose="020F0502020204030204" pitchFamily="34" charset="0"/>
                <a:cs typeface="Calibri" panose="020F0502020204030204" pitchFamily="34" charset="0"/>
              </a:rPr>
              <a:t>cho</a:t>
            </a:r>
            <a:r>
              <a:rPr lang="en-US" sz="11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100" dirty="0" err="1">
                <a:solidFill>
                  <a:schemeClr val="tx1"/>
                </a:solidFill>
                <a:latin typeface="Calibri" panose="020F0502020204030204" pitchFamily="34" charset="0"/>
                <a:ea typeface="Calibri" panose="020F0502020204030204" pitchFamily="34" charset="0"/>
                <a:cs typeface="Calibri" panose="020F0502020204030204" pitchFamily="34" charset="0"/>
              </a:rPr>
              <a:t>chỉ</a:t>
            </a:r>
            <a:r>
              <a:rPr lang="en-US" sz="11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100" dirty="0" err="1">
                <a:solidFill>
                  <a:schemeClr val="tx1"/>
                </a:solidFill>
                <a:latin typeface="Calibri" panose="020F0502020204030204" pitchFamily="34" charset="0"/>
                <a:ea typeface="Calibri" panose="020F0502020204030204" pitchFamily="34" charset="0"/>
                <a:cs typeface="Calibri" panose="020F0502020204030204" pitchFamily="34" charset="0"/>
              </a:rPr>
              <a:t>số</a:t>
            </a:r>
            <a:r>
              <a:rPr lang="en-US" sz="11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100" dirty="0" err="1">
                <a:solidFill>
                  <a:schemeClr val="tx1"/>
                </a:solidFill>
                <a:latin typeface="Calibri" panose="020F0502020204030204" pitchFamily="34" charset="0"/>
                <a:ea typeface="Calibri" panose="020F0502020204030204" pitchFamily="34" charset="0"/>
                <a:cs typeface="Calibri" panose="020F0502020204030204" pitchFamily="34" charset="0"/>
              </a:rPr>
              <a:t>lấy</a:t>
            </a:r>
            <a:r>
              <a:rPr lang="en-US" sz="11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100" dirty="0" err="1">
                <a:solidFill>
                  <a:schemeClr val="tx1"/>
                </a:solidFill>
                <a:latin typeface="Calibri" panose="020F0502020204030204" pitchFamily="34" charset="0"/>
                <a:ea typeface="Calibri" panose="020F0502020204030204" pitchFamily="34" charset="0"/>
                <a:cs typeface="Calibri" panose="020F0502020204030204" pitchFamily="34" charset="0"/>
              </a:rPr>
              <a:t>lại</a:t>
            </a:r>
            <a:r>
              <a:rPr lang="en-US" sz="11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100" dirty="0" err="1">
                <a:solidFill>
                  <a:schemeClr val="tx1"/>
                </a:solidFill>
                <a:latin typeface="Calibri" panose="020F0502020204030204" pitchFamily="34" charset="0"/>
                <a:ea typeface="Calibri" panose="020F0502020204030204" pitchFamily="34" charset="0"/>
                <a:cs typeface="Calibri" panose="020F0502020204030204" pitchFamily="34" charset="0"/>
              </a:rPr>
              <a:t>sắc</a:t>
            </a:r>
            <a:r>
              <a:rPr lang="en-US" sz="11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100" dirty="0" err="1">
                <a:solidFill>
                  <a:schemeClr val="tx1"/>
                </a:solidFill>
                <a:latin typeface="Calibri" panose="020F0502020204030204" pitchFamily="34" charset="0"/>
                <a:ea typeface="Calibri" panose="020F0502020204030204" pitchFamily="34" charset="0"/>
                <a:cs typeface="Calibri" panose="020F0502020204030204" pitchFamily="34" charset="0"/>
              </a:rPr>
              <a:t>xanh</a:t>
            </a:r>
            <a:r>
              <a:rPr lang="en-US" sz="11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100" dirty="0" err="1">
                <a:solidFill>
                  <a:schemeClr val="tx1"/>
                </a:solidFill>
                <a:latin typeface="Calibri" panose="020F0502020204030204" pitchFamily="34" charset="0"/>
                <a:ea typeface="Calibri" panose="020F0502020204030204" pitchFamily="34" charset="0"/>
                <a:cs typeface="Calibri" panose="020F0502020204030204" pitchFamily="34" charset="0"/>
              </a:rPr>
              <a:t>sau</a:t>
            </a:r>
            <a:r>
              <a:rPr lang="en-US" sz="11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100" dirty="0" err="1">
                <a:solidFill>
                  <a:schemeClr val="tx1"/>
                </a:solidFill>
                <a:latin typeface="Calibri" panose="020F0502020204030204" pitchFamily="34" charset="0"/>
                <a:ea typeface="Calibri" panose="020F0502020204030204" pitchFamily="34" charset="0"/>
                <a:cs typeface="Calibri" panose="020F0502020204030204" pitchFamily="34" charset="0"/>
              </a:rPr>
              <a:t>khi</a:t>
            </a:r>
            <a:r>
              <a:rPr lang="en-US" sz="11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100" dirty="0" err="1">
                <a:solidFill>
                  <a:schemeClr val="tx1"/>
                </a:solidFill>
                <a:latin typeface="Calibri" panose="020F0502020204030204" pitchFamily="34" charset="0"/>
                <a:ea typeface="Calibri" panose="020F0502020204030204" pitchFamily="34" charset="0"/>
                <a:cs typeface="Calibri" panose="020F0502020204030204" pitchFamily="34" charset="0"/>
              </a:rPr>
              <a:t>giảm</a:t>
            </a:r>
            <a:r>
              <a:rPr lang="en-US" sz="11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100" dirty="0" err="1">
                <a:solidFill>
                  <a:schemeClr val="tx1"/>
                </a:solidFill>
                <a:latin typeface="Calibri" panose="020F0502020204030204" pitchFamily="34" charset="0"/>
                <a:ea typeface="Calibri" panose="020F0502020204030204" pitchFamily="34" charset="0"/>
                <a:cs typeface="Calibri" panose="020F0502020204030204" pitchFamily="34" charset="0"/>
              </a:rPr>
              <a:t>điểm</a:t>
            </a:r>
            <a:r>
              <a:rPr lang="en-US" sz="11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100" dirty="0" err="1">
                <a:solidFill>
                  <a:schemeClr val="tx1"/>
                </a:solidFill>
                <a:latin typeface="Calibri" panose="020F0502020204030204" pitchFamily="34" charset="0"/>
                <a:ea typeface="Calibri" panose="020F0502020204030204" pitchFamily="34" charset="0"/>
                <a:cs typeface="Calibri" panose="020F0502020204030204" pitchFamily="34" charset="0"/>
              </a:rPr>
              <a:t>cuối</a:t>
            </a:r>
            <a:r>
              <a:rPr lang="en-US" sz="11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100" dirty="0" err="1">
                <a:solidFill>
                  <a:schemeClr val="tx1"/>
                </a:solidFill>
                <a:latin typeface="Calibri" panose="020F0502020204030204" pitchFamily="34" charset="0"/>
                <a:ea typeface="Calibri" panose="020F0502020204030204" pitchFamily="34" charset="0"/>
                <a:cs typeface="Calibri" panose="020F0502020204030204" pitchFamily="34" charset="0"/>
              </a:rPr>
              <a:t>phiên</a:t>
            </a:r>
            <a:r>
              <a:rPr lang="en-US" sz="11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100" dirty="0" err="1">
                <a:solidFill>
                  <a:schemeClr val="tx1"/>
                </a:solidFill>
                <a:latin typeface="Calibri" panose="020F0502020204030204" pitchFamily="34" charset="0"/>
                <a:ea typeface="Calibri" panose="020F0502020204030204" pitchFamily="34" charset="0"/>
                <a:cs typeface="Calibri" panose="020F0502020204030204" pitchFamily="34" charset="0"/>
              </a:rPr>
              <a:t>sáng</a:t>
            </a:r>
            <a:r>
              <a:rPr lang="en-US" sz="11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100" dirty="0" err="1">
                <a:solidFill>
                  <a:schemeClr val="tx1"/>
                </a:solidFill>
                <a:latin typeface="Calibri" panose="020F0502020204030204" pitchFamily="34" charset="0"/>
                <a:ea typeface="Calibri" panose="020F0502020204030204" pitchFamily="34" charset="0"/>
                <a:cs typeface="Calibri" panose="020F0502020204030204" pitchFamily="34" charset="0"/>
              </a:rPr>
              <a:t>Độ</a:t>
            </a:r>
            <a:r>
              <a:rPr lang="en-US" sz="11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100" dirty="0" err="1">
                <a:solidFill>
                  <a:schemeClr val="tx1"/>
                </a:solidFill>
                <a:latin typeface="Calibri" panose="020F0502020204030204" pitchFamily="34" charset="0"/>
                <a:ea typeface="Calibri" panose="020F0502020204030204" pitchFamily="34" charset="0"/>
                <a:cs typeface="Calibri" panose="020F0502020204030204" pitchFamily="34" charset="0"/>
              </a:rPr>
              <a:t>rộng</a:t>
            </a:r>
            <a:r>
              <a:rPr lang="en-US" sz="11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100" dirty="0" err="1">
                <a:solidFill>
                  <a:schemeClr val="tx1"/>
                </a:solidFill>
                <a:latin typeface="Calibri" panose="020F0502020204030204" pitchFamily="34" charset="0"/>
                <a:ea typeface="Calibri" panose="020F0502020204030204" pitchFamily="34" charset="0"/>
                <a:cs typeface="Calibri" panose="020F0502020204030204" pitchFamily="34" charset="0"/>
              </a:rPr>
              <a:t>thị</a:t>
            </a:r>
            <a:r>
              <a:rPr lang="en-US" sz="11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100" dirty="0" err="1">
                <a:solidFill>
                  <a:schemeClr val="tx1"/>
                </a:solidFill>
                <a:latin typeface="Calibri" panose="020F0502020204030204" pitchFamily="34" charset="0"/>
                <a:ea typeface="Calibri" panose="020F0502020204030204" pitchFamily="34" charset="0"/>
                <a:cs typeface="Calibri" panose="020F0502020204030204" pitchFamily="34" charset="0"/>
              </a:rPr>
              <a:t>trường</a:t>
            </a:r>
            <a:r>
              <a:rPr lang="en-US" sz="11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100" dirty="0" err="1">
                <a:solidFill>
                  <a:schemeClr val="tx1"/>
                </a:solidFill>
                <a:latin typeface="Calibri" panose="020F0502020204030204" pitchFamily="34" charset="0"/>
                <a:ea typeface="Calibri" panose="020F0502020204030204" pitchFamily="34" charset="0"/>
                <a:cs typeface="Calibri" panose="020F0502020204030204" pitchFamily="34" charset="0"/>
              </a:rPr>
              <a:t>phiên</a:t>
            </a:r>
            <a:r>
              <a:rPr lang="en-US" sz="1100" dirty="0">
                <a:solidFill>
                  <a:schemeClr val="tx1"/>
                </a:solidFill>
                <a:latin typeface="Calibri" panose="020F0502020204030204" pitchFamily="34" charset="0"/>
                <a:ea typeface="Calibri" panose="020F0502020204030204" pitchFamily="34" charset="0"/>
                <a:cs typeface="Calibri" panose="020F0502020204030204" pitchFamily="34" charset="0"/>
              </a:rPr>
              <a:t> nay </a:t>
            </a:r>
            <a:r>
              <a:rPr lang="en-US" sz="1100" dirty="0" err="1">
                <a:solidFill>
                  <a:schemeClr val="tx1"/>
                </a:solidFill>
                <a:latin typeface="Calibri" panose="020F0502020204030204" pitchFamily="34" charset="0"/>
                <a:ea typeface="Calibri" panose="020F0502020204030204" pitchFamily="34" charset="0"/>
                <a:cs typeface="Calibri" panose="020F0502020204030204" pitchFamily="34" charset="0"/>
              </a:rPr>
              <a:t>cải</a:t>
            </a:r>
            <a:r>
              <a:rPr lang="en-US" sz="11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100" dirty="0" err="1">
                <a:solidFill>
                  <a:schemeClr val="tx1"/>
                </a:solidFill>
                <a:latin typeface="Calibri" panose="020F0502020204030204" pitchFamily="34" charset="0"/>
                <a:ea typeface="Calibri" panose="020F0502020204030204" pitchFamily="34" charset="0"/>
                <a:cs typeface="Calibri" panose="020F0502020204030204" pitchFamily="34" charset="0"/>
              </a:rPr>
              <a:t>thiện</a:t>
            </a:r>
            <a:r>
              <a:rPr lang="en-US" sz="1100" dirty="0">
                <a:solidFill>
                  <a:schemeClr val="tx1"/>
                </a:solidFill>
                <a:latin typeface="Calibri" panose="020F0502020204030204" pitchFamily="34" charset="0"/>
                <a:ea typeface="Calibri" panose="020F0502020204030204" pitchFamily="34" charset="0"/>
                <a:cs typeface="Calibri" panose="020F0502020204030204" pitchFamily="34" charset="0"/>
              </a:rPr>
              <a:t> so </a:t>
            </a:r>
            <a:r>
              <a:rPr lang="en-US" sz="1100" dirty="0" err="1">
                <a:solidFill>
                  <a:schemeClr val="tx1"/>
                </a:solidFill>
                <a:latin typeface="Calibri" panose="020F0502020204030204" pitchFamily="34" charset="0"/>
                <a:ea typeface="Calibri" panose="020F0502020204030204" pitchFamily="34" charset="0"/>
                <a:cs typeface="Calibri" panose="020F0502020204030204" pitchFamily="34" charset="0"/>
              </a:rPr>
              <a:t>với</a:t>
            </a:r>
            <a:r>
              <a:rPr lang="en-US" sz="11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100" dirty="0" err="1">
                <a:solidFill>
                  <a:schemeClr val="tx1"/>
                </a:solidFill>
                <a:latin typeface="Calibri" panose="020F0502020204030204" pitchFamily="34" charset="0"/>
                <a:ea typeface="Calibri" panose="020F0502020204030204" pitchFamily="34" charset="0"/>
                <a:cs typeface="Calibri" panose="020F0502020204030204" pitchFamily="34" charset="0"/>
              </a:rPr>
              <a:t>hôm</a:t>
            </a:r>
            <a:r>
              <a:rPr lang="en-US" sz="1100" dirty="0">
                <a:solidFill>
                  <a:schemeClr val="tx1"/>
                </a:solidFill>
                <a:latin typeface="Calibri" panose="020F0502020204030204" pitchFamily="34" charset="0"/>
                <a:ea typeface="Calibri" panose="020F0502020204030204" pitchFamily="34" charset="0"/>
                <a:cs typeface="Calibri" panose="020F0502020204030204" pitchFamily="34" charset="0"/>
              </a:rPr>
              <a:t> qua </a:t>
            </a:r>
            <a:r>
              <a:rPr lang="en-US" sz="1100" dirty="0" err="1">
                <a:solidFill>
                  <a:schemeClr val="tx1"/>
                </a:solidFill>
                <a:latin typeface="Calibri" panose="020F0502020204030204" pitchFamily="34" charset="0"/>
                <a:ea typeface="Calibri" panose="020F0502020204030204" pitchFamily="34" charset="0"/>
                <a:cs typeface="Calibri" panose="020F0502020204030204" pitchFamily="34" charset="0"/>
              </a:rPr>
              <a:t>khi</a:t>
            </a:r>
            <a:r>
              <a:rPr lang="en-US" sz="11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100" dirty="0" err="1">
                <a:solidFill>
                  <a:schemeClr val="tx1"/>
                </a:solidFill>
                <a:latin typeface="Calibri" panose="020F0502020204030204" pitchFamily="34" charset="0"/>
                <a:ea typeface="Calibri" panose="020F0502020204030204" pitchFamily="34" charset="0"/>
                <a:cs typeface="Calibri" panose="020F0502020204030204" pitchFamily="34" charset="0"/>
              </a:rPr>
              <a:t>mà</a:t>
            </a:r>
            <a:r>
              <a:rPr lang="en-US" sz="11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100" dirty="0" err="1">
                <a:solidFill>
                  <a:schemeClr val="tx1"/>
                </a:solidFill>
                <a:latin typeface="Calibri" panose="020F0502020204030204" pitchFamily="34" charset="0"/>
                <a:ea typeface="Calibri" panose="020F0502020204030204" pitchFamily="34" charset="0"/>
                <a:cs typeface="Calibri" panose="020F0502020204030204" pitchFamily="34" charset="0"/>
              </a:rPr>
              <a:t>số</a:t>
            </a:r>
            <a:r>
              <a:rPr lang="en-US" sz="11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100" dirty="0" err="1">
                <a:solidFill>
                  <a:schemeClr val="tx1"/>
                </a:solidFill>
                <a:latin typeface="Calibri" panose="020F0502020204030204" pitchFamily="34" charset="0"/>
                <a:ea typeface="Calibri" panose="020F0502020204030204" pitchFamily="34" charset="0"/>
                <a:cs typeface="Calibri" panose="020F0502020204030204" pitchFamily="34" charset="0"/>
              </a:rPr>
              <a:t>mã</a:t>
            </a:r>
            <a:r>
              <a:rPr lang="en-US" sz="11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100" dirty="0" err="1">
                <a:solidFill>
                  <a:schemeClr val="tx1"/>
                </a:solidFill>
                <a:latin typeface="Calibri" panose="020F0502020204030204" pitchFamily="34" charset="0"/>
                <a:ea typeface="Calibri" panose="020F0502020204030204" pitchFamily="34" charset="0"/>
                <a:cs typeface="Calibri" panose="020F0502020204030204" pitchFamily="34" charset="0"/>
              </a:rPr>
              <a:t>tăng</a:t>
            </a:r>
            <a:r>
              <a:rPr lang="en-US" sz="11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100" dirty="0" err="1">
                <a:solidFill>
                  <a:schemeClr val="tx1"/>
                </a:solidFill>
                <a:latin typeface="Calibri" panose="020F0502020204030204" pitchFamily="34" charset="0"/>
                <a:ea typeface="Calibri" panose="020F0502020204030204" pitchFamily="34" charset="0"/>
                <a:cs typeface="Calibri" panose="020F0502020204030204" pitchFamily="34" charset="0"/>
              </a:rPr>
              <a:t>điểm</a:t>
            </a:r>
            <a:r>
              <a:rPr lang="en-US" sz="11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100" dirty="0" err="1">
                <a:solidFill>
                  <a:schemeClr val="tx1"/>
                </a:solidFill>
                <a:latin typeface="Calibri" panose="020F0502020204030204" pitchFamily="34" charset="0"/>
                <a:ea typeface="Calibri" panose="020F0502020204030204" pitchFamily="34" charset="0"/>
                <a:cs typeface="Calibri" panose="020F0502020204030204" pitchFamily="34" charset="0"/>
              </a:rPr>
              <a:t>phiên</a:t>
            </a:r>
            <a:r>
              <a:rPr lang="en-US" sz="1100" dirty="0">
                <a:solidFill>
                  <a:schemeClr val="tx1"/>
                </a:solidFill>
                <a:latin typeface="Calibri" panose="020F0502020204030204" pitchFamily="34" charset="0"/>
                <a:ea typeface="Calibri" panose="020F0502020204030204" pitchFamily="34" charset="0"/>
                <a:cs typeface="Calibri" panose="020F0502020204030204" pitchFamily="34" charset="0"/>
              </a:rPr>
              <a:t> nay </a:t>
            </a:r>
            <a:r>
              <a:rPr lang="en-US" sz="1100" dirty="0" err="1">
                <a:solidFill>
                  <a:schemeClr val="tx1"/>
                </a:solidFill>
                <a:latin typeface="Calibri" panose="020F0502020204030204" pitchFamily="34" charset="0"/>
                <a:ea typeface="Calibri" panose="020F0502020204030204" pitchFamily="34" charset="0"/>
                <a:cs typeface="Calibri" panose="020F0502020204030204" pitchFamily="34" charset="0"/>
              </a:rPr>
              <a:t>đã</a:t>
            </a:r>
            <a:r>
              <a:rPr lang="en-US" sz="11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100" dirty="0" err="1">
                <a:solidFill>
                  <a:schemeClr val="tx1"/>
                </a:solidFill>
                <a:latin typeface="Calibri" panose="020F0502020204030204" pitchFamily="34" charset="0"/>
                <a:ea typeface="Calibri" panose="020F0502020204030204" pitchFamily="34" charset="0"/>
                <a:cs typeface="Calibri" panose="020F0502020204030204" pitchFamily="34" charset="0"/>
              </a:rPr>
              <a:t>tăng</a:t>
            </a:r>
            <a:r>
              <a:rPr lang="en-US" sz="11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100" dirty="0" err="1">
                <a:solidFill>
                  <a:schemeClr val="tx1"/>
                </a:solidFill>
                <a:latin typeface="Calibri" panose="020F0502020204030204" pitchFamily="34" charset="0"/>
                <a:ea typeface="Calibri" panose="020F0502020204030204" pitchFamily="34" charset="0"/>
                <a:cs typeface="Calibri" panose="020F0502020204030204" pitchFamily="34" charset="0"/>
              </a:rPr>
              <a:t>lên</a:t>
            </a:r>
            <a:r>
              <a:rPr lang="en-US" sz="11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100" dirty="0" err="1">
                <a:solidFill>
                  <a:schemeClr val="tx1"/>
                </a:solidFill>
                <a:latin typeface="Calibri" panose="020F0502020204030204" pitchFamily="34" charset="0"/>
                <a:ea typeface="Calibri" panose="020F0502020204030204" pitchFamily="34" charset="0"/>
                <a:cs typeface="Calibri" panose="020F0502020204030204" pitchFamily="34" charset="0"/>
              </a:rPr>
              <a:t>mặc</a:t>
            </a:r>
            <a:r>
              <a:rPr lang="en-US" sz="11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100" dirty="0" err="1">
                <a:solidFill>
                  <a:schemeClr val="tx1"/>
                </a:solidFill>
                <a:latin typeface="Calibri" panose="020F0502020204030204" pitchFamily="34" charset="0"/>
                <a:ea typeface="Calibri" panose="020F0502020204030204" pitchFamily="34" charset="0"/>
                <a:cs typeface="Calibri" panose="020F0502020204030204" pitchFamily="34" charset="0"/>
              </a:rPr>
              <a:t>dù</a:t>
            </a:r>
            <a:r>
              <a:rPr lang="en-US" sz="11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100" dirty="0" err="1">
                <a:solidFill>
                  <a:schemeClr val="tx1"/>
                </a:solidFill>
                <a:latin typeface="Calibri" panose="020F0502020204030204" pitchFamily="34" charset="0"/>
                <a:ea typeface="Calibri" panose="020F0502020204030204" pitchFamily="34" charset="0"/>
                <a:cs typeface="Calibri" panose="020F0502020204030204" pitchFamily="34" charset="0"/>
              </a:rPr>
              <a:t>vẫn</a:t>
            </a:r>
            <a:r>
              <a:rPr lang="en-US" sz="11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100" dirty="0" err="1">
                <a:solidFill>
                  <a:schemeClr val="tx1"/>
                </a:solidFill>
                <a:latin typeface="Calibri" panose="020F0502020204030204" pitchFamily="34" charset="0"/>
                <a:ea typeface="Calibri" panose="020F0502020204030204" pitchFamily="34" charset="0"/>
                <a:cs typeface="Calibri" panose="020F0502020204030204" pitchFamily="34" charset="0"/>
              </a:rPr>
              <a:t>ít</a:t>
            </a:r>
            <a:r>
              <a:rPr lang="en-US" sz="11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100" dirty="0" err="1">
                <a:solidFill>
                  <a:schemeClr val="tx1"/>
                </a:solidFill>
                <a:latin typeface="Calibri" panose="020F0502020204030204" pitchFamily="34" charset="0"/>
                <a:ea typeface="Calibri" panose="020F0502020204030204" pitchFamily="34" charset="0"/>
                <a:cs typeface="Calibri" panose="020F0502020204030204" pitchFamily="34" charset="0"/>
              </a:rPr>
              <a:t>hơn</a:t>
            </a:r>
            <a:r>
              <a:rPr lang="en-US" sz="1100" dirty="0">
                <a:solidFill>
                  <a:schemeClr val="tx1"/>
                </a:solidFill>
                <a:latin typeface="Calibri" panose="020F0502020204030204" pitchFamily="34" charset="0"/>
                <a:ea typeface="Calibri" panose="020F0502020204030204" pitchFamily="34" charset="0"/>
                <a:cs typeface="Calibri" panose="020F0502020204030204" pitchFamily="34" charset="0"/>
              </a:rPr>
              <a:t> so </a:t>
            </a:r>
            <a:r>
              <a:rPr lang="en-US" sz="1100" dirty="0" err="1">
                <a:solidFill>
                  <a:schemeClr val="tx1"/>
                </a:solidFill>
                <a:latin typeface="Calibri" panose="020F0502020204030204" pitchFamily="34" charset="0"/>
                <a:ea typeface="Calibri" panose="020F0502020204030204" pitchFamily="34" charset="0"/>
                <a:cs typeface="Calibri" panose="020F0502020204030204" pitchFamily="34" charset="0"/>
              </a:rPr>
              <a:t>với</a:t>
            </a:r>
            <a:r>
              <a:rPr lang="en-US" sz="11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100" dirty="0" err="1">
                <a:solidFill>
                  <a:schemeClr val="tx1"/>
                </a:solidFill>
                <a:latin typeface="Calibri" panose="020F0502020204030204" pitchFamily="34" charset="0"/>
                <a:ea typeface="Calibri" panose="020F0502020204030204" pitchFamily="34" charset="0"/>
                <a:cs typeface="Calibri" panose="020F0502020204030204" pitchFamily="34" charset="0"/>
              </a:rPr>
              <a:t>số</a:t>
            </a:r>
            <a:r>
              <a:rPr lang="en-US" sz="11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100" dirty="0" err="1">
                <a:solidFill>
                  <a:schemeClr val="tx1"/>
                </a:solidFill>
                <a:latin typeface="Calibri" panose="020F0502020204030204" pitchFamily="34" charset="0"/>
                <a:ea typeface="Calibri" panose="020F0502020204030204" pitchFamily="34" charset="0"/>
                <a:cs typeface="Calibri" panose="020F0502020204030204" pitchFamily="34" charset="0"/>
              </a:rPr>
              <a:t>mã</a:t>
            </a:r>
            <a:r>
              <a:rPr lang="en-US" sz="11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100" dirty="0" err="1">
                <a:solidFill>
                  <a:schemeClr val="tx1"/>
                </a:solidFill>
                <a:latin typeface="Calibri" panose="020F0502020204030204" pitchFamily="34" charset="0"/>
                <a:ea typeface="Calibri" panose="020F0502020204030204" pitchFamily="34" charset="0"/>
                <a:cs typeface="Calibri" panose="020F0502020204030204" pitchFamily="34" charset="0"/>
              </a:rPr>
              <a:t>giảm</a:t>
            </a:r>
            <a:r>
              <a:rPr lang="en-US" sz="11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100" dirty="0" err="1">
                <a:solidFill>
                  <a:schemeClr val="tx1"/>
                </a:solidFill>
                <a:latin typeface="Calibri" panose="020F0502020204030204" pitchFamily="34" charset="0"/>
                <a:ea typeface="Calibri" panose="020F0502020204030204" pitchFamily="34" charset="0"/>
                <a:cs typeface="Calibri" panose="020F0502020204030204" pitchFamily="34" charset="0"/>
              </a:rPr>
              <a:t>thanh</a:t>
            </a:r>
            <a:r>
              <a:rPr lang="en-US" sz="11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100" dirty="0" err="1">
                <a:solidFill>
                  <a:schemeClr val="tx1"/>
                </a:solidFill>
                <a:latin typeface="Calibri" panose="020F0502020204030204" pitchFamily="34" charset="0"/>
                <a:ea typeface="Calibri" panose="020F0502020204030204" pitchFamily="34" charset="0"/>
                <a:cs typeface="Calibri" panose="020F0502020204030204" pitchFamily="34" charset="0"/>
              </a:rPr>
              <a:t>khoản</a:t>
            </a:r>
            <a:r>
              <a:rPr lang="en-US" sz="11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100" dirty="0" err="1">
                <a:solidFill>
                  <a:schemeClr val="tx1"/>
                </a:solidFill>
                <a:latin typeface="Calibri" panose="020F0502020204030204" pitchFamily="34" charset="0"/>
                <a:ea typeface="Calibri" panose="020F0502020204030204" pitchFamily="34" charset="0"/>
                <a:cs typeface="Calibri" panose="020F0502020204030204" pitchFamily="34" charset="0"/>
              </a:rPr>
              <a:t>thì</a:t>
            </a:r>
            <a:r>
              <a:rPr lang="en-US" sz="11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100" dirty="0" err="1">
                <a:solidFill>
                  <a:schemeClr val="tx1"/>
                </a:solidFill>
                <a:latin typeface="Calibri" panose="020F0502020204030204" pitchFamily="34" charset="0"/>
                <a:ea typeface="Calibri" panose="020F0502020204030204" pitchFamily="34" charset="0"/>
                <a:cs typeface="Calibri" panose="020F0502020204030204" pitchFamily="34" charset="0"/>
              </a:rPr>
              <a:t>suy</a:t>
            </a:r>
            <a:r>
              <a:rPr lang="en-US" sz="11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100" dirty="0" err="1">
                <a:solidFill>
                  <a:schemeClr val="tx1"/>
                </a:solidFill>
                <a:latin typeface="Calibri" panose="020F0502020204030204" pitchFamily="34" charset="0"/>
                <a:ea typeface="Calibri" panose="020F0502020204030204" pitchFamily="34" charset="0"/>
                <a:cs typeface="Calibri" panose="020F0502020204030204" pitchFamily="34" charset="0"/>
              </a:rPr>
              <a:t>giảm</a:t>
            </a:r>
            <a:r>
              <a:rPr lang="en-US" sz="11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100" dirty="0" err="1">
                <a:solidFill>
                  <a:schemeClr val="tx1"/>
                </a:solidFill>
                <a:latin typeface="Calibri" panose="020F0502020204030204" pitchFamily="34" charset="0"/>
                <a:ea typeface="Calibri" panose="020F0502020204030204" pitchFamily="34" charset="0"/>
                <a:cs typeface="Calibri" panose="020F0502020204030204" pitchFamily="34" charset="0"/>
              </a:rPr>
              <a:t>khi</a:t>
            </a:r>
            <a:r>
              <a:rPr lang="en-US" sz="11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100" dirty="0" err="1">
                <a:solidFill>
                  <a:schemeClr val="tx1"/>
                </a:solidFill>
                <a:latin typeface="Calibri" panose="020F0502020204030204" pitchFamily="34" charset="0"/>
                <a:ea typeface="Calibri" panose="020F0502020204030204" pitchFamily="34" charset="0"/>
                <a:cs typeface="Calibri" panose="020F0502020204030204" pitchFamily="34" charset="0"/>
              </a:rPr>
              <a:t>mà</a:t>
            </a:r>
            <a:r>
              <a:rPr lang="en-US" sz="11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100" dirty="0" err="1">
                <a:solidFill>
                  <a:schemeClr val="tx1"/>
                </a:solidFill>
                <a:latin typeface="Calibri" panose="020F0502020204030204" pitchFamily="34" charset="0"/>
                <a:ea typeface="Calibri" panose="020F0502020204030204" pitchFamily="34" charset="0"/>
                <a:cs typeface="Calibri" panose="020F0502020204030204" pitchFamily="34" charset="0"/>
              </a:rPr>
              <a:t>dòng</a:t>
            </a:r>
            <a:r>
              <a:rPr lang="en-US" sz="11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100" dirty="0" err="1">
                <a:solidFill>
                  <a:schemeClr val="tx1"/>
                </a:solidFill>
                <a:latin typeface="Calibri" panose="020F0502020204030204" pitchFamily="34" charset="0"/>
                <a:ea typeface="Calibri" panose="020F0502020204030204" pitchFamily="34" charset="0"/>
                <a:cs typeface="Calibri" panose="020F0502020204030204" pitchFamily="34" charset="0"/>
              </a:rPr>
              <a:t>tiền</a:t>
            </a:r>
            <a:r>
              <a:rPr lang="en-US" sz="11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100" dirty="0" err="1">
                <a:solidFill>
                  <a:schemeClr val="tx1"/>
                </a:solidFill>
                <a:latin typeface="Calibri" panose="020F0502020204030204" pitchFamily="34" charset="0"/>
                <a:ea typeface="Calibri" panose="020F0502020204030204" pitchFamily="34" charset="0"/>
                <a:cs typeface="Calibri" panose="020F0502020204030204" pitchFamily="34" charset="0"/>
              </a:rPr>
              <a:t>từ</a:t>
            </a:r>
            <a:r>
              <a:rPr lang="en-US" sz="11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100" dirty="0" err="1">
                <a:solidFill>
                  <a:schemeClr val="tx1"/>
                </a:solidFill>
                <a:latin typeface="Calibri" panose="020F0502020204030204" pitchFamily="34" charset="0"/>
                <a:ea typeface="Calibri" panose="020F0502020204030204" pitchFamily="34" charset="0"/>
                <a:cs typeface="Calibri" panose="020F0502020204030204" pitchFamily="34" charset="0"/>
              </a:rPr>
              <a:t>nhóm</a:t>
            </a:r>
            <a:r>
              <a:rPr lang="en-US" sz="11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100" dirty="0" err="1">
                <a:solidFill>
                  <a:schemeClr val="tx1"/>
                </a:solidFill>
                <a:latin typeface="Calibri" panose="020F0502020204030204" pitchFamily="34" charset="0"/>
                <a:ea typeface="Calibri" panose="020F0502020204030204" pitchFamily="34" charset="0"/>
                <a:cs typeface="Calibri" panose="020F0502020204030204" pitchFamily="34" charset="0"/>
              </a:rPr>
              <a:t>Ngân</a:t>
            </a:r>
            <a:r>
              <a:rPr lang="en-US" sz="11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100" dirty="0" err="1">
                <a:solidFill>
                  <a:schemeClr val="tx1"/>
                </a:solidFill>
                <a:latin typeface="Calibri" panose="020F0502020204030204" pitchFamily="34" charset="0"/>
                <a:ea typeface="Calibri" panose="020F0502020204030204" pitchFamily="34" charset="0"/>
                <a:cs typeface="Calibri" panose="020F0502020204030204" pitchFamily="34" charset="0"/>
              </a:rPr>
              <a:t>hàng</a:t>
            </a:r>
            <a:r>
              <a:rPr lang="en-US" sz="11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100" dirty="0" err="1">
                <a:solidFill>
                  <a:schemeClr val="tx1"/>
                </a:solidFill>
                <a:latin typeface="Calibri" panose="020F0502020204030204" pitchFamily="34" charset="0"/>
                <a:ea typeface="Calibri" panose="020F0502020204030204" pitchFamily="34" charset="0"/>
                <a:cs typeface="Calibri" panose="020F0502020204030204" pitchFamily="34" charset="0"/>
              </a:rPr>
              <a:t>không</a:t>
            </a:r>
            <a:r>
              <a:rPr lang="en-US" sz="11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100" dirty="0" err="1">
                <a:solidFill>
                  <a:schemeClr val="tx1"/>
                </a:solidFill>
                <a:latin typeface="Calibri" panose="020F0502020204030204" pitchFamily="34" charset="0"/>
                <a:ea typeface="Calibri" panose="020F0502020204030204" pitchFamily="34" charset="0"/>
                <a:cs typeface="Calibri" panose="020F0502020204030204" pitchFamily="34" charset="0"/>
              </a:rPr>
              <a:t>tiếp</a:t>
            </a:r>
            <a:r>
              <a:rPr lang="en-US" sz="11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100" dirty="0" err="1">
                <a:solidFill>
                  <a:schemeClr val="tx1"/>
                </a:solidFill>
                <a:latin typeface="Calibri" panose="020F0502020204030204" pitchFamily="34" charset="0"/>
                <a:ea typeface="Calibri" panose="020F0502020204030204" pitchFamily="34" charset="0"/>
                <a:cs typeface="Calibri" panose="020F0502020204030204" pitchFamily="34" charset="0"/>
              </a:rPr>
              <a:t>tục</a:t>
            </a:r>
            <a:r>
              <a:rPr lang="en-US" sz="11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100" dirty="0" err="1">
                <a:solidFill>
                  <a:schemeClr val="tx1"/>
                </a:solidFill>
                <a:latin typeface="Calibri" panose="020F0502020204030204" pitchFamily="34" charset="0"/>
                <a:ea typeface="Calibri" panose="020F0502020204030204" pitchFamily="34" charset="0"/>
                <a:cs typeface="Calibri" panose="020F0502020204030204" pitchFamily="34" charset="0"/>
              </a:rPr>
              <a:t>duy</a:t>
            </a:r>
            <a:r>
              <a:rPr lang="en-US" sz="11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100" dirty="0" err="1">
                <a:solidFill>
                  <a:schemeClr val="tx1"/>
                </a:solidFill>
                <a:latin typeface="Calibri" panose="020F0502020204030204" pitchFamily="34" charset="0"/>
                <a:ea typeface="Calibri" panose="020F0502020204030204" pitchFamily="34" charset="0"/>
                <a:cs typeface="Calibri" panose="020F0502020204030204" pitchFamily="34" charset="0"/>
              </a:rPr>
              <a:t>trì</a:t>
            </a:r>
            <a:r>
              <a:rPr lang="en-US" sz="11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100" dirty="0" err="1">
                <a:solidFill>
                  <a:schemeClr val="tx1"/>
                </a:solidFill>
                <a:latin typeface="Calibri" panose="020F0502020204030204" pitchFamily="34" charset="0"/>
                <a:ea typeface="Calibri" panose="020F0502020204030204" pitchFamily="34" charset="0"/>
                <a:cs typeface="Calibri" panose="020F0502020204030204" pitchFamily="34" charset="0"/>
              </a:rPr>
              <a:t>Nhìn</a:t>
            </a:r>
            <a:r>
              <a:rPr lang="en-US" sz="11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100" dirty="0" err="1">
                <a:solidFill>
                  <a:schemeClr val="tx1"/>
                </a:solidFill>
                <a:latin typeface="Calibri" panose="020F0502020204030204" pitchFamily="34" charset="0"/>
                <a:ea typeface="Calibri" panose="020F0502020204030204" pitchFamily="34" charset="0"/>
                <a:cs typeface="Calibri" panose="020F0502020204030204" pitchFamily="34" charset="0"/>
              </a:rPr>
              <a:t>chung</a:t>
            </a:r>
            <a:r>
              <a:rPr lang="en-US" sz="11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100" dirty="0" err="1">
                <a:solidFill>
                  <a:schemeClr val="tx1"/>
                </a:solidFill>
                <a:latin typeface="Calibri" panose="020F0502020204030204" pitchFamily="34" charset="0"/>
                <a:ea typeface="Calibri" panose="020F0502020204030204" pitchFamily="34" charset="0"/>
                <a:cs typeface="Calibri" panose="020F0502020204030204" pitchFamily="34" charset="0"/>
              </a:rPr>
              <a:t>thị</a:t>
            </a:r>
            <a:r>
              <a:rPr lang="en-US" sz="11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100" dirty="0" err="1">
                <a:solidFill>
                  <a:schemeClr val="tx1"/>
                </a:solidFill>
                <a:latin typeface="Calibri" panose="020F0502020204030204" pitchFamily="34" charset="0"/>
                <a:ea typeface="Calibri" panose="020F0502020204030204" pitchFamily="34" charset="0"/>
                <a:cs typeface="Calibri" panose="020F0502020204030204" pitchFamily="34" charset="0"/>
              </a:rPr>
              <a:t>trường</a:t>
            </a:r>
            <a:r>
              <a:rPr lang="en-US" sz="11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100" dirty="0" err="1">
                <a:solidFill>
                  <a:schemeClr val="tx1"/>
                </a:solidFill>
                <a:latin typeface="Calibri" panose="020F0502020204030204" pitchFamily="34" charset="0"/>
                <a:ea typeface="Calibri" panose="020F0502020204030204" pitchFamily="34" charset="0"/>
                <a:cs typeface="Calibri" panose="020F0502020204030204" pitchFamily="34" charset="0"/>
              </a:rPr>
              <a:t>Việt</a:t>
            </a:r>
            <a:r>
              <a:rPr lang="en-US" sz="1100" dirty="0">
                <a:solidFill>
                  <a:schemeClr val="tx1"/>
                </a:solidFill>
                <a:latin typeface="Calibri" panose="020F0502020204030204" pitchFamily="34" charset="0"/>
                <a:ea typeface="Calibri" panose="020F0502020204030204" pitchFamily="34" charset="0"/>
                <a:cs typeface="Calibri" panose="020F0502020204030204" pitchFamily="34" charset="0"/>
              </a:rPr>
              <a:t> Nam </a:t>
            </a:r>
            <a:r>
              <a:rPr lang="en-US" sz="1100" dirty="0" err="1">
                <a:solidFill>
                  <a:schemeClr val="tx1"/>
                </a:solidFill>
                <a:latin typeface="Calibri" panose="020F0502020204030204" pitchFamily="34" charset="0"/>
                <a:ea typeface="Calibri" panose="020F0502020204030204" pitchFamily="34" charset="0"/>
                <a:cs typeface="Calibri" panose="020F0502020204030204" pitchFamily="34" charset="0"/>
              </a:rPr>
              <a:t>vẫn</a:t>
            </a:r>
            <a:r>
              <a:rPr lang="en-US" sz="11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100" dirty="0" err="1">
                <a:solidFill>
                  <a:schemeClr val="tx1"/>
                </a:solidFill>
                <a:latin typeface="Calibri" panose="020F0502020204030204" pitchFamily="34" charset="0"/>
                <a:ea typeface="Calibri" panose="020F0502020204030204" pitchFamily="34" charset="0"/>
                <a:cs typeface="Calibri" panose="020F0502020204030204" pitchFamily="34" charset="0"/>
              </a:rPr>
              <a:t>đang</a:t>
            </a:r>
            <a:r>
              <a:rPr lang="en-US" sz="11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100" dirty="0" err="1">
                <a:solidFill>
                  <a:schemeClr val="tx1"/>
                </a:solidFill>
                <a:latin typeface="Calibri" panose="020F0502020204030204" pitchFamily="34" charset="0"/>
                <a:ea typeface="Calibri" panose="020F0502020204030204" pitchFamily="34" charset="0"/>
                <a:cs typeface="Calibri" panose="020F0502020204030204" pitchFamily="34" charset="0"/>
              </a:rPr>
              <a:t>tích</a:t>
            </a:r>
            <a:r>
              <a:rPr lang="en-US" sz="11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100" dirty="0" err="1">
                <a:solidFill>
                  <a:schemeClr val="tx1"/>
                </a:solidFill>
                <a:latin typeface="Calibri" panose="020F0502020204030204" pitchFamily="34" charset="0"/>
                <a:ea typeface="Calibri" panose="020F0502020204030204" pitchFamily="34" charset="0"/>
                <a:cs typeface="Calibri" panose="020F0502020204030204" pitchFamily="34" charset="0"/>
              </a:rPr>
              <a:t>cực</a:t>
            </a:r>
            <a:r>
              <a:rPr lang="en-US" sz="11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100" dirty="0" err="1">
                <a:solidFill>
                  <a:schemeClr val="tx1"/>
                </a:solidFill>
                <a:latin typeface="Calibri" panose="020F0502020204030204" pitchFamily="34" charset="0"/>
                <a:ea typeface="Calibri" panose="020F0502020204030204" pitchFamily="34" charset="0"/>
                <a:cs typeface="Calibri" panose="020F0502020204030204" pitchFamily="34" charset="0"/>
              </a:rPr>
              <a:t>hơn</a:t>
            </a:r>
            <a:r>
              <a:rPr lang="en-US" sz="1100" dirty="0">
                <a:solidFill>
                  <a:schemeClr val="tx1"/>
                </a:solidFill>
                <a:latin typeface="Calibri" panose="020F0502020204030204" pitchFamily="34" charset="0"/>
                <a:ea typeface="Calibri" panose="020F0502020204030204" pitchFamily="34" charset="0"/>
                <a:cs typeface="Calibri" panose="020F0502020204030204" pitchFamily="34" charset="0"/>
              </a:rPr>
              <a:t> so </a:t>
            </a:r>
            <a:r>
              <a:rPr lang="en-US" sz="1100" dirty="0" err="1">
                <a:solidFill>
                  <a:schemeClr val="tx1"/>
                </a:solidFill>
                <a:latin typeface="Calibri" panose="020F0502020204030204" pitchFamily="34" charset="0"/>
                <a:ea typeface="Calibri" panose="020F0502020204030204" pitchFamily="34" charset="0"/>
                <a:cs typeface="Calibri" panose="020F0502020204030204" pitchFamily="34" charset="0"/>
              </a:rPr>
              <a:t>với</a:t>
            </a:r>
            <a:r>
              <a:rPr lang="en-US" sz="11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100" dirty="0" err="1">
                <a:solidFill>
                  <a:schemeClr val="tx1"/>
                </a:solidFill>
                <a:latin typeface="Calibri" panose="020F0502020204030204" pitchFamily="34" charset="0"/>
                <a:ea typeface="Calibri" panose="020F0502020204030204" pitchFamily="34" charset="0"/>
                <a:cs typeface="Calibri" panose="020F0502020204030204" pitchFamily="34" charset="0"/>
              </a:rPr>
              <a:t>diễn</a:t>
            </a:r>
            <a:r>
              <a:rPr lang="en-US" sz="11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100" dirty="0" err="1">
                <a:solidFill>
                  <a:schemeClr val="tx1"/>
                </a:solidFill>
                <a:latin typeface="Calibri" panose="020F0502020204030204" pitchFamily="34" charset="0"/>
                <a:ea typeface="Calibri" panose="020F0502020204030204" pitchFamily="34" charset="0"/>
                <a:cs typeface="Calibri" panose="020F0502020204030204" pitchFamily="34" charset="0"/>
              </a:rPr>
              <a:t>biến</a:t>
            </a:r>
            <a:r>
              <a:rPr lang="en-US" sz="11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100" dirty="0" err="1">
                <a:solidFill>
                  <a:schemeClr val="tx1"/>
                </a:solidFill>
                <a:latin typeface="Calibri" panose="020F0502020204030204" pitchFamily="34" charset="0"/>
                <a:ea typeface="Calibri" panose="020F0502020204030204" pitchFamily="34" charset="0"/>
                <a:cs typeface="Calibri" panose="020F0502020204030204" pitchFamily="34" charset="0"/>
              </a:rPr>
              <a:t>các</a:t>
            </a:r>
            <a:r>
              <a:rPr lang="en-US" sz="11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100" dirty="0" err="1">
                <a:solidFill>
                  <a:schemeClr val="tx1"/>
                </a:solidFill>
                <a:latin typeface="Calibri" panose="020F0502020204030204" pitchFamily="34" charset="0"/>
                <a:ea typeface="Calibri" panose="020F0502020204030204" pitchFamily="34" charset="0"/>
                <a:cs typeface="Calibri" panose="020F0502020204030204" pitchFamily="34" charset="0"/>
              </a:rPr>
              <a:t>phiên</a:t>
            </a:r>
            <a:r>
              <a:rPr lang="en-US" sz="11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100" dirty="0" err="1">
                <a:solidFill>
                  <a:schemeClr val="tx1"/>
                </a:solidFill>
                <a:latin typeface="Calibri" panose="020F0502020204030204" pitchFamily="34" charset="0"/>
                <a:ea typeface="Calibri" panose="020F0502020204030204" pitchFamily="34" charset="0"/>
                <a:cs typeface="Calibri" panose="020F0502020204030204" pitchFamily="34" charset="0"/>
              </a:rPr>
              <a:t>gần</a:t>
            </a:r>
            <a:r>
              <a:rPr lang="en-US" sz="11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100" dirty="0" err="1">
                <a:solidFill>
                  <a:schemeClr val="tx1"/>
                </a:solidFill>
                <a:latin typeface="Calibri" panose="020F0502020204030204" pitchFamily="34" charset="0"/>
                <a:ea typeface="Calibri" panose="020F0502020204030204" pitchFamily="34" charset="0"/>
                <a:cs typeface="Calibri" panose="020F0502020204030204" pitchFamily="34" charset="0"/>
              </a:rPr>
              <a:t>đây</a:t>
            </a:r>
            <a:r>
              <a:rPr lang="en-US" sz="11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100" dirty="0" err="1">
                <a:solidFill>
                  <a:schemeClr val="tx1"/>
                </a:solidFill>
                <a:latin typeface="Calibri" panose="020F0502020204030204" pitchFamily="34" charset="0"/>
                <a:ea typeface="Calibri" panose="020F0502020204030204" pitchFamily="34" charset="0"/>
                <a:cs typeface="Calibri" panose="020F0502020204030204" pitchFamily="34" charset="0"/>
              </a:rPr>
              <a:t>của</a:t>
            </a:r>
            <a:r>
              <a:rPr lang="en-US" sz="11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100" dirty="0" err="1">
                <a:solidFill>
                  <a:schemeClr val="tx1"/>
                </a:solidFill>
                <a:latin typeface="Calibri" panose="020F0502020204030204" pitchFamily="34" charset="0"/>
                <a:ea typeface="Calibri" panose="020F0502020204030204" pitchFamily="34" charset="0"/>
                <a:cs typeface="Calibri" panose="020F0502020204030204" pitchFamily="34" charset="0"/>
              </a:rPr>
              <a:t>chứng</a:t>
            </a:r>
            <a:r>
              <a:rPr lang="en-US" sz="11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100" dirty="0" err="1">
                <a:solidFill>
                  <a:schemeClr val="tx1"/>
                </a:solidFill>
                <a:latin typeface="Calibri" panose="020F0502020204030204" pitchFamily="34" charset="0"/>
                <a:ea typeface="Calibri" panose="020F0502020204030204" pitchFamily="34" charset="0"/>
                <a:cs typeface="Calibri" panose="020F0502020204030204" pitchFamily="34" charset="0"/>
              </a:rPr>
              <a:t>khoán</a:t>
            </a:r>
            <a:r>
              <a:rPr lang="en-US" sz="11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100" dirty="0" err="1">
                <a:solidFill>
                  <a:schemeClr val="tx1"/>
                </a:solidFill>
                <a:latin typeface="Calibri" panose="020F0502020204030204" pitchFamily="34" charset="0"/>
                <a:ea typeface="Calibri" panose="020F0502020204030204" pitchFamily="34" charset="0"/>
                <a:cs typeface="Calibri" panose="020F0502020204030204" pitchFamily="34" charset="0"/>
              </a:rPr>
              <a:t>thế</a:t>
            </a:r>
            <a:r>
              <a:rPr lang="en-US" sz="11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100" dirty="0" err="1">
                <a:solidFill>
                  <a:schemeClr val="tx1"/>
                </a:solidFill>
                <a:latin typeface="Calibri" panose="020F0502020204030204" pitchFamily="34" charset="0"/>
                <a:ea typeface="Calibri" panose="020F0502020204030204" pitchFamily="34" charset="0"/>
                <a:cs typeface="Calibri" panose="020F0502020204030204" pitchFamily="34" charset="0"/>
              </a:rPr>
              <a:t>giới</a:t>
            </a:r>
            <a:r>
              <a:rPr lang="en-US" sz="1100" dirty="0">
                <a:solidFill>
                  <a:schemeClr val="tx1"/>
                </a:solidFill>
                <a:latin typeface="Calibri" panose="020F0502020204030204" pitchFamily="34" charset="0"/>
                <a:ea typeface="Calibri" panose="020F0502020204030204" pitchFamily="34" charset="0"/>
                <a:cs typeface="Calibri" panose="020F0502020204030204" pitchFamily="34" charset="0"/>
              </a:rPr>
              <a:t>.</a:t>
            </a:r>
          </a:p>
          <a:p>
            <a:pPr marL="171450" indent="-171450" algn="just">
              <a:spcBef>
                <a:spcPts val="300"/>
              </a:spcBef>
              <a:spcAft>
                <a:spcPts val="300"/>
              </a:spcAft>
              <a:buClr>
                <a:srgbClr val="D53D96"/>
              </a:buClr>
              <a:buFont typeface="Wingdings" panose="05000000000000000000" pitchFamily="2" charset="2"/>
              <a:buChar char="§"/>
            </a:pPr>
            <a:r>
              <a:rPr lang="en-US" sz="1100" b="1" dirty="0" err="1">
                <a:latin typeface="Calibri" panose="020F0502020204030204" pitchFamily="34" charset="0"/>
                <a:cs typeface="Calibri" panose="020F0502020204030204" pitchFamily="34" charset="0"/>
              </a:rPr>
              <a:t>Nhóm</a:t>
            </a:r>
            <a:r>
              <a:rPr lang="en-US" sz="1100" b="1" dirty="0">
                <a:latin typeface="Calibri" panose="020F0502020204030204" pitchFamily="34" charset="0"/>
                <a:cs typeface="Calibri" panose="020F0502020204030204" pitchFamily="34" charset="0"/>
              </a:rPr>
              <a:t> </a:t>
            </a:r>
            <a:r>
              <a:rPr lang="en-US" sz="1100" b="1" dirty="0" err="1">
                <a:latin typeface="Calibri" panose="020F0502020204030204" pitchFamily="34" charset="0"/>
                <a:cs typeface="Calibri" panose="020F0502020204030204" pitchFamily="34" charset="0"/>
              </a:rPr>
              <a:t>cổ</a:t>
            </a:r>
            <a:r>
              <a:rPr lang="en-US" sz="1100" b="1" dirty="0">
                <a:latin typeface="Calibri" panose="020F0502020204030204" pitchFamily="34" charset="0"/>
                <a:cs typeface="Calibri" panose="020F0502020204030204" pitchFamily="34" charset="0"/>
              </a:rPr>
              <a:t> </a:t>
            </a:r>
            <a:r>
              <a:rPr lang="en-US" sz="1100" b="1" dirty="0" err="1">
                <a:latin typeface="Calibri" panose="020F0502020204030204" pitchFamily="34" charset="0"/>
                <a:cs typeface="Calibri" panose="020F0502020204030204" pitchFamily="34" charset="0"/>
              </a:rPr>
              <a:t>phiếu</a:t>
            </a:r>
            <a:r>
              <a:rPr lang="en-US" sz="1100" b="1" dirty="0">
                <a:latin typeface="Calibri" panose="020F0502020204030204" pitchFamily="34" charset="0"/>
                <a:cs typeface="Calibri" panose="020F0502020204030204" pitchFamily="34" charset="0"/>
              </a:rPr>
              <a:t> VN30 </a:t>
            </a:r>
            <a:r>
              <a:rPr lang="en-US" sz="1100" b="1" dirty="0" err="1">
                <a:latin typeface="Calibri" panose="020F0502020204030204" pitchFamily="34" charset="0"/>
                <a:cs typeface="Calibri" panose="020F0502020204030204" pitchFamily="34" charset="0"/>
              </a:rPr>
              <a:t>tăng</a:t>
            </a:r>
            <a:r>
              <a:rPr lang="en-US" sz="1100" dirty="0">
                <a:latin typeface="Calibri" panose="020F0502020204030204" pitchFamily="34" charset="0"/>
                <a:cs typeface="Calibri" panose="020F0502020204030204" pitchFamily="34" charset="0"/>
              </a:rPr>
              <a:t> +15,03 </a:t>
            </a:r>
            <a:r>
              <a:rPr lang="en-US" sz="1100" dirty="0" err="1">
                <a:latin typeface="Calibri" panose="020F0502020204030204" pitchFamily="34" charset="0"/>
                <a:cs typeface="Calibri" panose="020F0502020204030204" pitchFamily="34" charset="0"/>
              </a:rPr>
              <a:t>điểm</a:t>
            </a:r>
            <a:r>
              <a:rPr lang="en-US" sz="1100" dirty="0">
                <a:latin typeface="Calibri" panose="020F0502020204030204" pitchFamily="34" charset="0"/>
                <a:cs typeface="Calibri" panose="020F0502020204030204" pitchFamily="34" charset="0"/>
              </a:rPr>
              <a:t> (+0,75%) </a:t>
            </a:r>
            <a:r>
              <a:rPr lang="en-US" sz="1100" dirty="0" err="1">
                <a:latin typeface="Calibri" panose="020F0502020204030204" pitchFamily="34" charset="0"/>
                <a:cs typeface="Calibri" panose="020F0502020204030204" pitchFamily="34" charset="0"/>
              </a:rPr>
              <a:t>đạt</a:t>
            </a:r>
            <a:r>
              <a:rPr lang="en-US" sz="1100" dirty="0">
                <a:latin typeface="Calibri" panose="020F0502020204030204" pitchFamily="34" charset="0"/>
                <a:cs typeface="Calibri" panose="020F0502020204030204" pitchFamily="34" charset="0"/>
              </a:rPr>
              <a:t> 2.010,15 </a:t>
            </a:r>
            <a:r>
              <a:rPr lang="en-US" sz="1100" dirty="0" err="1">
                <a:latin typeface="Calibri" panose="020F0502020204030204" pitchFamily="34" charset="0"/>
                <a:cs typeface="Calibri" panose="020F0502020204030204" pitchFamily="34" charset="0"/>
              </a:rPr>
              <a:t>điểm</a:t>
            </a:r>
            <a:r>
              <a:rPr lang="en-US" sz="1100" dirty="0">
                <a:latin typeface="Calibri" panose="020F0502020204030204" pitchFamily="34" charset="0"/>
                <a:cs typeface="Calibri" panose="020F0502020204030204" pitchFamily="34" charset="0"/>
              </a:rPr>
              <a:t> </a:t>
            </a:r>
            <a:r>
              <a:rPr lang="en-US" sz="1100" dirty="0" err="1">
                <a:latin typeface="Calibri" panose="020F0502020204030204" pitchFamily="34" charset="0"/>
                <a:cs typeface="Calibri" panose="020F0502020204030204" pitchFamily="34" charset="0"/>
              </a:rPr>
              <a:t>với</a:t>
            </a:r>
            <a:r>
              <a:rPr lang="en-US" sz="1100" dirty="0">
                <a:latin typeface="Calibri" panose="020F0502020204030204" pitchFamily="34" charset="0"/>
                <a:cs typeface="Calibri" panose="020F0502020204030204" pitchFamily="34" charset="0"/>
              </a:rPr>
              <a:t> </a:t>
            </a:r>
            <a:r>
              <a:rPr lang="en-US" sz="1100" dirty="0" err="1">
                <a:latin typeface="Calibri" panose="020F0502020204030204" pitchFamily="34" charset="0"/>
                <a:cs typeface="Calibri" panose="020F0502020204030204" pitchFamily="34" charset="0"/>
              </a:rPr>
              <a:t>sắc</a:t>
            </a:r>
            <a:r>
              <a:rPr lang="en-US" sz="1100" dirty="0">
                <a:latin typeface="Calibri" panose="020F0502020204030204" pitchFamily="34" charset="0"/>
                <a:cs typeface="Calibri" panose="020F0502020204030204" pitchFamily="34" charset="0"/>
              </a:rPr>
              <a:t> </a:t>
            </a:r>
            <a:r>
              <a:rPr lang="en-US" sz="1100" dirty="0" err="1">
                <a:latin typeface="Calibri" panose="020F0502020204030204" pitchFamily="34" charset="0"/>
                <a:cs typeface="Calibri" panose="020F0502020204030204" pitchFamily="34" charset="0"/>
              </a:rPr>
              <a:t>xanh</a:t>
            </a:r>
            <a:r>
              <a:rPr lang="en-US" sz="1100" dirty="0">
                <a:latin typeface="Calibri" panose="020F0502020204030204" pitchFamily="34" charset="0"/>
                <a:cs typeface="Calibri" panose="020F0502020204030204" pitchFamily="34" charset="0"/>
              </a:rPr>
              <a:t> </a:t>
            </a:r>
            <a:r>
              <a:rPr lang="en-US" sz="1100" dirty="0" err="1">
                <a:latin typeface="Calibri" panose="020F0502020204030204" pitchFamily="34" charset="0"/>
                <a:cs typeface="Calibri" panose="020F0502020204030204" pitchFamily="34" charset="0"/>
              </a:rPr>
              <a:t>chiếm</a:t>
            </a:r>
            <a:r>
              <a:rPr lang="en-US" sz="1100" dirty="0">
                <a:latin typeface="Calibri" panose="020F0502020204030204" pitchFamily="34" charset="0"/>
                <a:cs typeface="Calibri" panose="020F0502020204030204" pitchFamily="34" charset="0"/>
              </a:rPr>
              <a:t> </a:t>
            </a:r>
            <a:r>
              <a:rPr lang="en-US" sz="1100" dirty="0" err="1">
                <a:latin typeface="Calibri" panose="020F0502020204030204" pitchFamily="34" charset="0"/>
                <a:cs typeface="Calibri" panose="020F0502020204030204" pitchFamily="34" charset="0"/>
              </a:rPr>
              <a:t>đa</a:t>
            </a:r>
            <a:r>
              <a:rPr lang="en-US" sz="1100" dirty="0">
                <a:latin typeface="Calibri" panose="020F0502020204030204" pitchFamily="34" charset="0"/>
                <a:cs typeface="Calibri" panose="020F0502020204030204" pitchFamily="34" charset="0"/>
              </a:rPr>
              <a:t> </a:t>
            </a:r>
            <a:r>
              <a:rPr lang="en-US" sz="1100" dirty="0" err="1">
                <a:latin typeface="Calibri" panose="020F0502020204030204" pitchFamily="34" charset="0"/>
                <a:cs typeface="Calibri" panose="020F0502020204030204" pitchFamily="34" charset="0"/>
              </a:rPr>
              <a:t>số</a:t>
            </a:r>
            <a:r>
              <a:rPr lang="en-US" sz="1100" dirty="0">
                <a:latin typeface="Calibri" panose="020F0502020204030204" pitchFamily="34" charset="0"/>
                <a:cs typeface="Calibri" panose="020F0502020204030204" pitchFamily="34" charset="0"/>
              </a:rPr>
              <a:t> </a:t>
            </a:r>
            <a:r>
              <a:rPr lang="en-US" sz="1100" dirty="0" err="1">
                <a:latin typeface="Calibri" panose="020F0502020204030204" pitchFamily="34" charset="0"/>
                <a:cs typeface="Calibri" panose="020F0502020204030204" pitchFamily="34" charset="0"/>
              </a:rPr>
              <a:t>khi</a:t>
            </a:r>
            <a:r>
              <a:rPr lang="en-US" sz="1100" dirty="0">
                <a:latin typeface="Calibri" panose="020F0502020204030204" pitchFamily="34" charset="0"/>
                <a:cs typeface="Calibri" panose="020F0502020204030204" pitchFamily="34" charset="0"/>
              </a:rPr>
              <a:t> </a:t>
            </a:r>
            <a:r>
              <a:rPr lang="en-US" sz="1100" dirty="0" err="1">
                <a:latin typeface="Calibri" panose="020F0502020204030204" pitchFamily="34" charset="0"/>
                <a:cs typeface="Calibri" panose="020F0502020204030204" pitchFamily="34" charset="0"/>
              </a:rPr>
              <a:t>có</a:t>
            </a:r>
            <a:r>
              <a:rPr lang="en-US" sz="1100" dirty="0">
                <a:latin typeface="Calibri" panose="020F0502020204030204" pitchFamily="34" charset="0"/>
                <a:cs typeface="Calibri" panose="020F0502020204030204" pitchFamily="34" charset="0"/>
              </a:rPr>
              <a:t> 13 </a:t>
            </a:r>
            <a:r>
              <a:rPr lang="en-US" sz="1100" dirty="0" err="1">
                <a:latin typeface="Calibri" panose="020F0502020204030204" pitchFamily="34" charset="0"/>
                <a:cs typeface="Calibri" panose="020F0502020204030204" pitchFamily="34" charset="0"/>
              </a:rPr>
              <a:t>mã</a:t>
            </a:r>
            <a:r>
              <a:rPr lang="en-US" sz="1100" dirty="0">
                <a:latin typeface="Calibri" panose="020F0502020204030204" pitchFamily="34" charset="0"/>
                <a:cs typeface="Calibri" panose="020F0502020204030204" pitchFamily="34" charset="0"/>
              </a:rPr>
              <a:t> </a:t>
            </a:r>
            <a:r>
              <a:rPr lang="en-US" sz="1100" dirty="0" err="1">
                <a:latin typeface="Calibri" panose="020F0502020204030204" pitchFamily="34" charset="0"/>
                <a:cs typeface="Calibri" panose="020F0502020204030204" pitchFamily="34" charset="0"/>
              </a:rPr>
              <a:t>tăng</a:t>
            </a:r>
            <a:r>
              <a:rPr lang="en-US" sz="1100" dirty="0">
                <a:latin typeface="Calibri" panose="020F0502020204030204" pitchFamily="34" charset="0"/>
                <a:cs typeface="Calibri" panose="020F0502020204030204" pitchFamily="34" charset="0"/>
              </a:rPr>
              <a:t> </a:t>
            </a:r>
            <a:r>
              <a:rPr lang="en-US" sz="1100" dirty="0" err="1">
                <a:latin typeface="Calibri" panose="020F0502020204030204" pitchFamily="34" charset="0"/>
                <a:cs typeface="Calibri" panose="020F0502020204030204" pitchFamily="34" charset="0"/>
              </a:rPr>
              <a:t>điểm</a:t>
            </a:r>
            <a:r>
              <a:rPr lang="en-US" sz="1100" dirty="0">
                <a:latin typeface="Calibri" panose="020F0502020204030204" pitchFamily="34" charset="0"/>
                <a:cs typeface="Calibri" panose="020F0502020204030204" pitchFamily="34" charset="0"/>
              </a:rPr>
              <a:t>, 7 </a:t>
            </a:r>
            <a:r>
              <a:rPr lang="en-US" sz="1100" dirty="0" err="1">
                <a:latin typeface="Calibri" panose="020F0502020204030204" pitchFamily="34" charset="0"/>
                <a:cs typeface="Calibri" panose="020F0502020204030204" pitchFamily="34" charset="0"/>
              </a:rPr>
              <a:t>mã</a:t>
            </a:r>
            <a:r>
              <a:rPr lang="en-US" sz="1100" dirty="0">
                <a:latin typeface="Calibri" panose="020F0502020204030204" pitchFamily="34" charset="0"/>
                <a:cs typeface="Calibri" panose="020F0502020204030204" pitchFamily="34" charset="0"/>
              </a:rPr>
              <a:t> </a:t>
            </a:r>
            <a:r>
              <a:rPr lang="en-US" sz="1100" dirty="0" err="1">
                <a:latin typeface="Calibri" panose="020F0502020204030204" pitchFamily="34" charset="0"/>
                <a:cs typeface="Calibri" panose="020F0502020204030204" pitchFamily="34" charset="0"/>
              </a:rPr>
              <a:t>không</a:t>
            </a:r>
            <a:r>
              <a:rPr lang="en-US" sz="1100" dirty="0">
                <a:latin typeface="Calibri" panose="020F0502020204030204" pitchFamily="34" charset="0"/>
                <a:cs typeface="Calibri" panose="020F0502020204030204" pitchFamily="34" charset="0"/>
              </a:rPr>
              <a:t> </a:t>
            </a:r>
            <a:r>
              <a:rPr lang="en-US" sz="1100" dirty="0" err="1">
                <a:latin typeface="Calibri" panose="020F0502020204030204" pitchFamily="34" charset="0"/>
                <a:cs typeface="Calibri" panose="020F0502020204030204" pitchFamily="34" charset="0"/>
              </a:rPr>
              <a:t>đổi</a:t>
            </a:r>
            <a:r>
              <a:rPr lang="en-US" sz="1100" dirty="0">
                <a:latin typeface="Calibri" panose="020F0502020204030204" pitchFamily="34" charset="0"/>
                <a:cs typeface="Calibri" panose="020F0502020204030204" pitchFamily="34" charset="0"/>
              </a:rPr>
              <a:t> </a:t>
            </a:r>
            <a:r>
              <a:rPr lang="en-US" sz="1100" dirty="0" err="1">
                <a:latin typeface="Calibri" panose="020F0502020204030204" pitchFamily="34" charset="0"/>
                <a:cs typeface="Calibri" panose="020F0502020204030204" pitchFamily="34" charset="0"/>
              </a:rPr>
              <a:t>và</a:t>
            </a:r>
            <a:r>
              <a:rPr lang="en-US" sz="1100" dirty="0">
                <a:latin typeface="Calibri" panose="020F0502020204030204" pitchFamily="34" charset="0"/>
                <a:cs typeface="Calibri" panose="020F0502020204030204" pitchFamily="34" charset="0"/>
              </a:rPr>
              <a:t> 10 </a:t>
            </a:r>
            <a:r>
              <a:rPr lang="en-US" sz="1100" dirty="0" err="1">
                <a:latin typeface="Calibri" panose="020F0502020204030204" pitchFamily="34" charset="0"/>
                <a:cs typeface="Calibri" panose="020F0502020204030204" pitchFamily="34" charset="0"/>
              </a:rPr>
              <a:t>mã</a:t>
            </a:r>
            <a:r>
              <a:rPr lang="en-US" sz="1100" dirty="0">
                <a:latin typeface="Calibri" panose="020F0502020204030204" pitchFamily="34" charset="0"/>
                <a:cs typeface="Calibri" panose="020F0502020204030204" pitchFamily="34" charset="0"/>
              </a:rPr>
              <a:t> </a:t>
            </a:r>
            <a:r>
              <a:rPr lang="en-US" sz="1100" dirty="0" err="1">
                <a:latin typeface="Calibri" panose="020F0502020204030204" pitchFamily="34" charset="0"/>
                <a:cs typeface="Calibri" panose="020F0502020204030204" pitchFamily="34" charset="0"/>
              </a:rPr>
              <a:t>giảm</a:t>
            </a:r>
            <a:r>
              <a:rPr lang="en-US" sz="1100" dirty="0">
                <a:latin typeface="Calibri" panose="020F0502020204030204" pitchFamily="34" charset="0"/>
                <a:cs typeface="Calibri" panose="020F0502020204030204" pitchFamily="34" charset="0"/>
              </a:rPr>
              <a:t> </a:t>
            </a:r>
            <a:r>
              <a:rPr lang="en-US" sz="1100" dirty="0" err="1">
                <a:latin typeface="Calibri" panose="020F0502020204030204" pitchFamily="34" charset="0"/>
                <a:cs typeface="Calibri" panose="020F0502020204030204" pitchFamily="34" charset="0"/>
              </a:rPr>
              <a:t>điểm</a:t>
            </a:r>
            <a:r>
              <a:rPr lang="en-US" sz="1100" dirty="0">
                <a:latin typeface="Calibri" panose="020F0502020204030204" pitchFamily="34" charset="0"/>
                <a:cs typeface="Calibri" panose="020F0502020204030204" pitchFamily="34" charset="0"/>
              </a:rPr>
              <a:t>.</a:t>
            </a:r>
            <a:r>
              <a:rPr lang="en-US" sz="1100" dirty="0">
                <a:latin typeface="Calibri" panose="020F0502020204030204" pitchFamily="34" charset="0"/>
                <a:ea typeface="Calibri" panose="020F0502020204030204" pitchFamily="34" charset="0"/>
                <a:cs typeface="Calibri" panose="020F0502020204030204" pitchFamily="34" charset="0"/>
              </a:rPr>
              <a:t> </a:t>
            </a:r>
            <a:r>
              <a:rPr lang="en-US" sz="1100" dirty="0">
                <a:solidFill>
                  <a:schemeClr val="tx1"/>
                </a:solidFill>
                <a:latin typeface="Calibri" panose="020F0502020204030204" pitchFamily="34" charset="0"/>
                <a:ea typeface="Calibri" panose="020F0502020204030204" pitchFamily="34" charset="0"/>
                <a:cs typeface="Calibri" panose="020F0502020204030204" pitchFamily="34" charset="0"/>
              </a:rPr>
              <a:t>Trong </a:t>
            </a:r>
            <a:r>
              <a:rPr lang="en-US" sz="1100" dirty="0" err="1">
                <a:solidFill>
                  <a:schemeClr val="tx1"/>
                </a:solidFill>
                <a:latin typeface="Calibri" panose="020F0502020204030204" pitchFamily="34" charset="0"/>
                <a:ea typeface="Calibri" panose="020F0502020204030204" pitchFamily="34" charset="0"/>
                <a:cs typeface="Calibri" panose="020F0502020204030204" pitchFamily="34" charset="0"/>
              </a:rPr>
              <a:t>đó</a:t>
            </a:r>
            <a:r>
              <a:rPr lang="en-US" sz="1100" dirty="0">
                <a:solidFill>
                  <a:schemeClr val="tx1"/>
                </a:solidFill>
                <a:latin typeface="Calibri" panose="020F0502020204030204" pitchFamily="34" charset="0"/>
                <a:ea typeface="Calibri" panose="020F0502020204030204" pitchFamily="34" charset="0"/>
                <a:cs typeface="Calibri" panose="020F0502020204030204" pitchFamily="34" charset="0"/>
              </a:rPr>
              <a:t>, VHM (+2,3%) </a:t>
            </a:r>
            <a:r>
              <a:rPr lang="en-US" sz="1100" dirty="0" err="1">
                <a:solidFill>
                  <a:schemeClr val="tx1"/>
                </a:solidFill>
                <a:latin typeface="Calibri" panose="020F0502020204030204" pitchFamily="34" charset="0"/>
                <a:ea typeface="Calibri" panose="020F0502020204030204" pitchFamily="34" charset="0"/>
                <a:cs typeface="Calibri" panose="020F0502020204030204" pitchFamily="34" charset="0"/>
              </a:rPr>
              <a:t>và</a:t>
            </a:r>
            <a:r>
              <a:rPr lang="en-US" sz="1100" dirty="0">
                <a:solidFill>
                  <a:schemeClr val="tx1"/>
                </a:solidFill>
                <a:latin typeface="Calibri" panose="020F0502020204030204" pitchFamily="34" charset="0"/>
                <a:ea typeface="Calibri" panose="020F0502020204030204" pitchFamily="34" charset="0"/>
                <a:cs typeface="Calibri" panose="020F0502020204030204" pitchFamily="34" charset="0"/>
              </a:rPr>
              <a:t> VIC (+0,7%) </a:t>
            </a:r>
            <a:r>
              <a:rPr lang="en-US" sz="1100" dirty="0" err="1">
                <a:solidFill>
                  <a:schemeClr val="tx1"/>
                </a:solidFill>
                <a:latin typeface="Calibri" panose="020F0502020204030204" pitchFamily="34" charset="0"/>
                <a:ea typeface="Calibri" panose="020F0502020204030204" pitchFamily="34" charset="0"/>
                <a:cs typeface="Calibri" panose="020F0502020204030204" pitchFamily="34" charset="0"/>
              </a:rPr>
              <a:t>ảnh</a:t>
            </a:r>
            <a:r>
              <a:rPr lang="en-US" sz="11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100" dirty="0" err="1">
                <a:solidFill>
                  <a:schemeClr val="tx1"/>
                </a:solidFill>
                <a:latin typeface="Calibri" panose="020F0502020204030204" pitchFamily="34" charset="0"/>
                <a:ea typeface="Calibri" panose="020F0502020204030204" pitchFamily="34" charset="0"/>
                <a:cs typeface="Calibri" panose="020F0502020204030204" pitchFamily="34" charset="0"/>
              </a:rPr>
              <a:t>hưởng</a:t>
            </a:r>
            <a:r>
              <a:rPr lang="en-US" sz="11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100" dirty="0" err="1">
                <a:solidFill>
                  <a:schemeClr val="tx1"/>
                </a:solidFill>
                <a:latin typeface="Calibri" panose="020F0502020204030204" pitchFamily="34" charset="0"/>
                <a:ea typeface="Calibri" panose="020F0502020204030204" pitchFamily="34" charset="0"/>
                <a:cs typeface="Calibri" panose="020F0502020204030204" pitchFamily="34" charset="0"/>
              </a:rPr>
              <a:t>tích</a:t>
            </a:r>
            <a:r>
              <a:rPr lang="en-US" sz="11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100" dirty="0" err="1">
                <a:solidFill>
                  <a:schemeClr val="tx1"/>
                </a:solidFill>
                <a:latin typeface="Calibri" panose="020F0502020204030204" pitchFamily="34" charset="0"/>
                <a:ea typeface="Calibri" panose="020F0502020204030204" pitchFamily="34" charset="0"/>
                <a:cs typeface="Calibri" panose="020F0502020204030204" pitchFamily="34" charset="0"/>
              </a:rPr>
              <a:t>cực</a:t>
            </a:r>
            <a:r>
              <a:rPr lang="en-US" sz="11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100" dirty="0" err="1">
                <a:solidFill>
                  <a:schemeClr val="tx1"/>
                </a:solidFill>
                <a:latin typeface="Calibri" panose="020F0502020204030204" pitchFamily="34" charset="0"/>
                <a:ea typeface="Calibri" panose="020F0502020204030204" pitchFamily="34" charset="0"/>
                <a:cs typeface="Calibri" panose="020F0502020204030204" pitchFamily="34" charset="0"/>
              </a:rPr>
              <a:t>tới</a:t>
            </a:r>
            <a:r>
              <a:rPr lang="en-US" sz="11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100" dirty="0" err="1">
                <a:solidFill>
                  <a:schemeClr val="tx1"/>
                </a:solidFill>
                <a:latin typeface="Calibri" panose="020F0502020204030204" pitchFamily="34" charset="0"/>
                <a:ea typeface="Calibri" panose="020F0502020204030204" pitchFamily="34" charset="0"/>
                <a:cs typeface="Calibri" panose="020F0502020204030204" pitchFamily="34" charset="0"/>
              </a:rPr>
              <a:t>điểm</a:t>
            </a:r>
            <a:r>
              <a:rPr lang="en-US" sz="11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100" dirty="0" err="1">
                <a:solidFill>
                  <a:schemeClr val="tx1"/>
                </a:solidFill>
                <a:latin typeface="Calibri" panose="020F0502020204030204" pitchFamily="34" charset="0"/>
                <a:ea typeface="Calibri" panose="020F0502020204030204" pitchFamily="34" charset="0"/>
                <a:cs typeface="Calibri" panose="020F0502020204030204" pitchFamily="34" charset="0"/>
              </a:rPr>
              <a:t>số</a:t>
            </a:r>
            <a:r>
              <a:rPr lang="en-US" sz="11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100" dirty="0" err="1">
                <a:solidFill>
                  <a:schemeClr val="tx1"/>
                </a:solidFill>
                <a:latin typeface="Calibri" panose="020F0502020204030204" pitchFamily="34" charset="0"/>
                <a:ea typeface="Calibri" panose="020F0502020204030204" pitchFamily="34" charset="0"/>
                <a:cs typeface="Calibri" panose="020F0502020204030204" pitchFamily="34" charset="0"/>
              </a:rPr>
              <a:t>thị</a:t>
            </a:r>
            <a:r>
              <a:rPr lang="en-US" sz="11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100" dirty="0" err="1">
                <a:solidFill>
                  <a:schemeClr val="tx1"/>
                </a:solidFill>
                <a:latin typeface="Calibri" panose="020F0502020204030204" pitchFamily="34" charset="0"/>
                <a:ea typeface="Calibri" panose="020F0502020204030204" pitchFamily="34" charset="0"/>
                <a:cs typeface="Calibri" panose="020F0502020204030204" pitchFamily="34" charset="0"/>
              </a:rPr>
              <a:t>trường</a:t>
            </a:r>
            <a:r>
              <a:rPr lang="en-US" sz="1100" dirty="0">
                <a:solidFill>
                  <a:schemeClr val="tx1"/>
                </a:solidFill>
                <a:latin typeface="Calibri" panose="020F0502020204030204" pitchFamily="34" charset="0"/>
                <a:ea typeface="Calibri" panose="020F0502020204030204" pitchFamily="34" charset="0"/>
                <a:cs typeface="Calibri" panose="020F0502020204030204" pitchFamily="34" charset="0"/>
              </a:rPr>
              <a:t>. Ở </a:t>
            </a:r>
            <a:r>
              <a:rPr lang="en-US" sz="1100" dirty="0" err="1">
                <a:solidFill>
                  <a:schemeClr val="tx1"/>
                </a:solidFill>
                <a:latin typeface="Calibri" panose="020F0502020204030204" pitchFamily="34" charset="0"/>
                <a:ea typeface="Calibri" panose="020F0502020204030204" pitchFamily="34" charset="0"/>
                <a:cs typeface="Calibri" panose="020F0502020204030204" pitchFamily="34" charset="0"/>
              </a:rPr>
              <a:t>chiều</a:t>
            </a:r>
            <a:r>
              <a:rPr lang="en-US" sz="11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100" dirty="0" err="1">
                <a:solidFill>
                  <a:schemeClr val="tx1"/>
                </a:solidFill>
                <a:latin typeface="Calibri" panose="020F0502020204030204" pitchFamily="34" charset="0"/>
                <a:ea typeface="Calibri" panose="020F0502020204030204" pitchFamily="34" charset="0"/>
                <a:cs typeface="Calibri" panose="020F0502020204030204" pitchFamily="34" charset="0"/>
              </a:rPr>
              <a:t>ngược</a:t>
            </a:r>
            <a:r>
              <a:rPr lang="en-US" sz="11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100" dirty="0" err="1">
                <a:solidFill>
                  <a:schemeClr val="tx1"/>
                </a:solidFill>
                <a:latin typeface="Calibri" panose="020F0502020204030204" pitchFamily="34" charset="0"/>
                <a:ea typeface="Calibri" panose="020F0502020204030204" pitchFamily="34" charset="0"/>
                <a:cs typeface="Calibri" panose="020F0502020204030204" pitchFamily="34" charset="0"/>
              </a:rPr>
              <a:t>lại</a:t>
            </a:r>
            <a:r>
              <a:rPr lang="en-US" sz="1100" dirty="0">
                <a:solidFill>
                  <a:schemeClr val="tx1"/>
                </a:solidFill>
                <a:latin typeface="Calibri" panose="020F0502020204030204" pitchFamily="34" charset="0"/>
                <a:ea typeface="Calibri" panose="020F0502020204030204" pitchFamily="34" charset="0"/>
                <a:cs typeface="Calibri" panose="020F0502020204030204" pitchFamily="34" charset="0"/>
              </a:rPr>
              <a:t>, BID (-1,3%) </a:t>
            </a:r>
            <a:r>
              <a:rPr lang="en-US" sz="1100" dirty="0" err="1">
                <a:solidFill>
                  <a:schemeClr val="tx1"/>
                </a:solidFill>
                <a:latin typeface="Calibri" panose="020F0502020204030204" pitchFamily="34" charset="0"/>
                <a:ea typeface="Calibri" panose="020F0502020204030204" pitchFamily="34" charset="0"/>
                <a:cs typeface="Calibri" panose="020F0502020204030204" pitchFamily="34" charset="0"/>
              </a:rPr>
              <a:t>và</a:t>
            </a:r>
            <a:r>
              <a:rPr lang="en-US" sz="1100" dirty="0">
                <a:solidFill>
                  <a:schemeClr val="tx1"/>
                </a:solidFill>
                <a:latin typeface="Calibri" panose="020F0502020204030204" pitchFamily="34" charset="0"/>
                <a:ea typeface="Calibri" panose="020F0502020204030204" pitchFamily="34" charset="0"/>
                <a:cs typeface="Calibri" panose="020F0502020204030204" pitchFamily="34" charset="0"/>
              </a:rPr>
              <a:t> VCB (-0,5%) </a:t>
            </a:r>
            <a:r>
              <a:rPr lang="en-US" sz="1100" dirty="0" err="1">
                <a:solidFill>
                  <a:schemeClr val="tx1"/>
                </a:solidFill>
                <a:latin typeface="Calibri" panose="020F0502020204030204" pitchFamily="34" charset="0"/>
                <a:ea typeface="Calibri" panose="020F0502020204030204" pitchFamily="34" charset="0"/>
                <a:cs typeface="Calibri" panose="020F0502020204030204" pitchFamily="34" charset="0"/>
              </a:rPr>
              <a:t>ảnh</a:t>
            </a:r>
            <a:r>
              <a:rPr lang="en-US" sz="11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100" dirty="0" err="1">
                <a:solidFill>
                  <a:schemeClr val="tx1"/>
                </a:solidFill>
                <a:latin typeface="Calibri" panose="020F0502020204030204" pitchFamily="34" charset="0"/>
                <a:ea typeface="Calibri" panose="020F0502020204030204" pitchFamily="34" charset="0"/>
                <a:cs typeface="Calibri" panose="020F0502020204030204" pitchFamily="34" charset="0"/>
              </a:rPr>
              <a:t>hưởng</a:t>
            </a:r>
            <a:r>
              <a:rPr lang="en-US" sz="11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100" dirty="0" err="1">
                <a:solidFill>
                  <a:schemeClr val="tx1"/>
                </a:solidFill>
                <a:latin typeface="Calibri" panose="020F0502020204030204" pitchFamily="34" charset="0"/>
                <a:ea typeface="Calibri" panose="020F0502020204030204" pitchFamily="34" charset="0"/>
                <a:cs typeface="Calibri" panose="020F0502020204030204" pitchFamily="34" charset="0"/>
              </a:rPr>
              <a:t>tiêu</a:t>
            </a:r>
            <a:r>
              <a:rPr lang="en-US" sz="11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100" dirty="0" err="1">
                <a:solidFill>
                  <a:schemeClr val="tx1"/>
                </a:solidFill>
                <a:latin typeface="Calibri" panose="020F0502020204030204" pitchFamily="34" charset="0"/>
                <a:ea typeface="Calibri" panose="020F0502020204030204" pitchFamily="34" charset="0"/>
                <a:cs typeface="Calibri" panose="020F0502020204030204" pitchFamily="34" charset="0"/>
              </a:rPr>
              <a:t>cực</a:t>
            </a:r>
            <a:r>
              <a:rPr lang="en-US" sz="11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100" dirty="0" err="1">
                <a:solidFill>
                  <a:schemeClr val="tx1"/>
                </a:solidFill>
                <a:latin typeface="Calibri" panose="020F0502020204030204" pitchFamily="34" charset="0"/>
                <a:ea typeface="Calibri" panose="020F0502020204030204" pitchFamily="34" charset="0"/>
                <a:cs typeface="Calibri" panose="020F0502020204030204" pitchFamily="34" charset="0"/>
              </a:rPr>
              <a:t>tới</a:t>
            </a:r>
            <a:r>
              <a:rPr lang="en-US" sz="11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100" dirty="0" err="1">
                <a:solidFill>
                  <a:schemeClr val="tx1"/>
                </a:solidFill>
                <a:latin typeface="Calibri" panose="020F0502020204030204" pitchFamily="34" charset="0"/>
                <a:ea typeface="Calibri" panose="020F0502020204030204" pitchFamily="34" charset="0"/>
                <a:cs typeface="Calibri" panose="020F0502020204030204" pitchFamily="34" charset="0"/>
              </a:rPr>
              <a:t>điểm</a:t>
            </a:r>
            <a:r>
              <a:rPr lang="en-US" sz="11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100" dirty="0" err="1">
                <a:solidFill>
                  <a:schemeClr val="tx1"/>
                </a:solidFill>
                <a:latin typeface="Calibri" panose="020F0502020204030204" pitchFamily="34" charset="0"/>
                <a:ea typeface="Calibri" panose="020F0502020204030204" pitchFamily="34" charset="0"/>
                <a:cs typeface="Calibri" panose="020F0502020204030204" pitchFamily="34" charset="0"/>
              </a:rPr>
              <a:t>số</a:t>
            </a:r>
            <a:r>
              <a:rPr lang="en-US" sz="11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100" dirty="0" err="1">
                <a:solidFill>
                  <a:schemeClr val="tx1"/>
                </a:solidFill>
                <a:latin typeface="Calibri" panose="020F0502020204030204" pitchFamily="34" charset="0"/>
                <a:ea typeface="Calibri" panose="020F0502020204030204" pitchFamily="34" charset="0"/>
                <a:cs typeface="Calibri" panose="020F0502020204030204" pitchFamily="34" charset="0"/>
              </a:rPr>
              <a:t>thị</a:t>
            </a:r>
            <a:r>
              <a:rPr lang="en-US" sz="11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100" dirty="0" err="1">
                <a:solidFill>
                  <a:schemeClr val="tx1"/>
                </a:solidFill>
                <a:latin typeface="Calibri" panose="020F0502020204030204" pitchFamily="34" charset="0"/>
                <a:ea typeface="Calibri" panose="020F0502020204030204" pitchFamily="34" charset="0"/>
                <a:cs typeface="Calibri" panose="020F0502020204030204" pitchFamily="34" charset="0"/>
              </a:rPr>
              <a:t>trường</a:t>
            </a:r>
            <a:r>
              <a:rPr lang="en-US" sz="1100" dirty="0">
                <a:solidFill>
                  <a:schemeClr val="tx1"/>
                </a:solidFill>
                <a:latin typeface="Calibri" panose="020F0502020204030204" pitchFamily="34" charset="0"/>
                <a:ea typeface="Calibri" panose="020F0502020204030204" pitchFamily="34" charset="0"/>
                <a:cs typeface="Calibri" panose="020F0502020204030204" pitchFamily="34" charset="0"/>
              </a:rPr>
              <a:t>.</a:t>
            </a:r>
          </a:p>
          <a:p>
            <a:pPr marL="171450" indent="-171450" algn="just">
              <a:spcBef>
                <a:spcPts val="300"/>
              </a:spcBef>
              <a:spcAft>
                <a:spcPts val="300"/>
              </a:spcAft>
              <a:buClr>
                <a:srgbClr val="D53D96"/>
              </a:buClr>
              <a:buFont typeface="Wingdings" panose="05000000000000000000" pitchFamily="2" charset="2"/>
              <a:buChar char="§"/>
            </a:pPr>
            <a:r>
              <a:rPr lang="en-US" sz="1100" b="1" dirty="0" err="1">
                <a:latin typeface="Calibri" panose="020F0502020204030204" pitchFamily="34" charset="0"/>
                <a:cs typeface="Calibri" panose="020F0502020204030204" pitchFamily="34" charset="0"/>
              </a:rPr>
              <a:t>Nhóm</a:t>
            </a:r>
            <a:r>
              <a:rPr lang="en-US" sz="1100" b="1" dirty="0">
                <a:latin typeface="Calibri" panose="020F0502020204030204" pitchFamily="34" charset="0"/>
                <a:cs typeface="Calibri" panose="020F0502020204030204" pitchFamily="34" charset="0"/>
              </a:rPr>
              <a:t> Midcap – </a:t>
            </a:r>
            <a:r>
              <a:rPr lang="en-US" sz="1100" b="1" dirty="0" err="1">
                <a:latin typeface="Calibri" panose="020F0502020204030204" pitchFamily="34" charset="0"/>
                <a:cs typeface="Calibri" panose="020F0502020204030204" pitchFamily="34" charset="0"/>
              </a:rPr>
              <a:t>Smallcap</a:t>
            </a:r>
            <a:r>
              <a:rPr lang="en-US" sz="1100" b="1" dirty="0">
                <a:latin typeface="Calibri" panose="020F0502020204030204" pitchFamily="34" charset="0"/>
                <a:cs typeface="Calibri" panose="020F0502020204030204" pitchFamily="34" charset="0"/>
              </a:rPr>
              <a:t>:</a:t>
            </a:r>
            <a:r>
              <a:rPr lang="en-US" sz="1100" dirty="0">
                <a:latin typeface="Calibri" panose="020F0502020204030204" pitchFamily="34" charset="0"/>
                <a:cs typeface="Calibri" panose="020F0502020204030204" pitchFamily="34" charset="0"/>
              </a:rPr>
              <a:t> </a:t>
            </a:r>
            <a:r>
              <a:rPr lang="en-US" sz="1100" dirty="0" err="1">
                <a:latin typeface="Calibri" panose="020F0502020204030204" pitchFamily="34" charset="0"/>
                <a:cs typeface="Calibri" panose="020F0502020204030204" pitchFamily="34" charset="0"/>
              </a:rPr>
              <a:t>nhóm</a:t>
            </a:r>
            <a:r>
              <a:rPr lang="en-US" sz="1100" dirty="0">
                <a:latin typeface="Calibri" panose="020F0502020204030204" pitchFamily="34" charset="0"/>
                <a:cs typeface="Calibri" panose="020F0502020204030204" pitchFamily="34" charset="0"/>
              </a:rPr>
              <a:t> Midcap </a:t>
            </a:r>
            <a:r>
              <a:rPr lang="en-US" sz="1100" dirty="0" err="1">
                <a:latin typeface="Calibri" panose="020F0502020204030204" pitchFamily="34" charset="0"/>
                <a:cs typeface="Calibri" panose="020F0502020204030204" pitchFamily="34" charset="0"/>
              </a:rPr>
              <a:t>giảm</a:t>
            </a:r>
            <a:r>
              <a:rPr lang="en-US" sz="1100" dirty="0">
                <a:latin typeface="Calibri" panose="020F0502020204030204" pitchFamily="34" charset="0"/>
                <a:cs typeface="Calibri" panose="020F0502020204030204" pitchFamily="34" charset="0"/>
              </a:rPr>
              <a:t> -0,60 </a:t>
            </a:r>
            <a:r>
              <a:rPr lang="en-US" sz="1100" dirty="0" err="1">
                <a:latin typeface="Calibri" panose="020F0502020204030204" pitchFamily="34" charset="0"/>
                <a:cs typeface="Calibri" panose="020F0502020204030204" pitchFamily="34" charset="0"/>
              </a:rPr>
              <a:t>điểm</a:t>
            </a:r>
            <a:r>
              <a:rPr lang="en-US" sz="1100" dirty="0">
                <a:latin typeface="Calibri" panose="020F0502020204030204" pitchFamily="34" charset="0"/>
                <a:cs typeface="Calibri" panose="020F0502020204030204" pitchFamily="34" charset="0"/>
              </a:rPr>
              <a:t>         (-0,03%), </a:t>
            </a:r>
            <a:r>
              <a:rPr lang="en-US" sz="1100" dirty="0" err="1">
                <a:latin typeface="Calibri" panose="020F0502020204030204" pitchFamily="34" charset="0"/>
                <a:cs typeface="Calibri" panose="020F0502020204030204" pitchFamily="34" charset="0"/>
              </a:rPr>
              <a:t>nhóm</a:t>
            </a:r>
            <a:r>
              <a:rPr lang="en-US" sz="1100" dirty="0">
                <a:latin typeface="Calibri" panose="020F0502020204030204" pitchFamily="34" charset="0"/>
                <a:cs typeface="Calibri" panose="020F0502020204030204" pitchFamily="34" charset="0"/>
              </a:rPr>
              <a:t> </a:t>
            </a:r>
            <a:r>
              <a:rPr lang="en-US" sz="1100" dirty="0" err="1">
                <a:latin typeface="Calibri" panose="020F0502020204030204" pitchFamily="34" charset="0"/>
                <a:cs typeface="Calibri" panose="020F0502020204030204" pitchFamily="34" charset="0"/>
              </a:rPr>
              <a:t>Smallcap</a:t>
            </a:r>
            <a:r>
              <a:rPr lang="en-US" sz="1100" dirty="0">
                <a:latin typeface="Calibri" panose="020F0502020204030204" pitchFamily="34" charset="0"/>
                <a:cs typeface="Calibri" panose="020F0502020204030204" pitchFamily="34" charset="0"/>
              </a:rPr>
              <a:t> </a:t>
            </a:r>
            <a:r>
              <a:rPr lang="en-US" sz="1100" dirty="0" err="1">
                <a:latin typeface="Calibri" panose="020F0502020204030204" pitchFamily="34" charset="0"/>
                <a:cs typeface="Calibri" panose="020F0502020204030204" pitchFamily="34" charset="0"/>
              </a:rPr>
              <a:t>tăng</a:t>
            </a:r>
            <a:r>
              <a:rPr lang="en-US" sz="1100" dirty="0">
                <a:latin typeface="Calibri" panose="020F0502020204030204" pitchFamily="34" charset="0"/>
                <a:cs typeface="Calibri" panose="020F0502020204030204" pitchFamily="34" charset="0"/>
              </a:rPr>
              <a:t> +0,53 </a:t>
            </a:r>
            <a:r>
              <a:rPr lang="en-US" sz="1100" dirty="0" err="1">
                <a:latin typeface="Calibri" panose="020F0502020204030204" pitchFamily="34" charset="0"/>
                <a:cs typeface="Calibri" panose="020F0502020204030204" pitchFamily="34" charset="0"/>
              </a:rPr>
              <a:t>điểm</a:t>
            </a:r>
            <a:r>
              <a:rPr lang="en-US" sz="1100" dirty="0">
                <a:latin typeface="Calibri" panose="020F0502020204030204" pitchFamily="34" charset="0"/>
                <a:cs typeface="Calibri" panose="020F0502020204030204" pitchFamily="34" charset="0"/>
              </a:rPr>
              <a:t> (+0,04%).</a:t>
            </a:r>
          </a:p>
          <a:p>
            <a:pPr marL="171450" indent="-171450" algn="just">
              <a:spcBef>
                <a:spcPts val="300"/>
              </a:spcBef>
              <a:spcAft>
                <a:spcPts val="300"/>
              </a:spcAft>
              <a:buClr>
                <a:srgbClr val="D53D96"/>
              </a:buClr>
              <a:buFont typeface="Wingdings" panose="05000000000000000000" pitchFamily="2" charset="2"/>
              <a:buChar char="§"/>
            </a:pPr>
            <a:r>
              <a:rPr lang="en-US" sz="1100" b="1" dirty="0">
                <a:latin typeface="Calibri" panose="020F0502020204030204" pitchFamily="34" charset="0"/>
                <a:cs typeface="Calibri" panose="020F0502020204030204" pitchFamily="34" charset="0"/>
              </a:rPr>
              <a:t>HNX-Index </a:t>
            </a:r>
            <a:r>
              <a:rPr lang="en-US" sz="1100" b="1" dirty="0" err="1">
                <a:latin typeface="Calibri" panose="020F0502020204030204" pitchFamily="34" charset="0"/>
                <a:cs typeface="Calibri" panose="020F0502020204030204" pitchFamily="34" charset="0"/>
              </a:rPr>
              <a:t>giảm</a:t>
            </a:r>
            <a:r>
              <a:rPr lang="en-US" sz="1100" dirty="0">
                <a:latin typeface="Calibri" panose="020F0502020204030204" pitchFamily="34" charset="0"/>
                <a:cs typeface="Calibri" panose="020F0502020204030204" pitchFamily="34" charset="0"/>
              </a:rPr>
              <a:t> -8,14 </a:t>
            </a:r>
            <a:r>
              <a:rPr lang="en-US" sz="1100" dirty="0" err="1">
                <a:latin typeface="Calibri" panose="020F0502020204030204" pitchFamily="34" charset="0"/>
                <a:cs typeface="Calibri" panose="020F0502020204030204" pitchFamily="34" charset="0"/>
              </a:rPr>
              <a:t>điểm</a:t>
            </a:r>
            <a:r>
              <a:rPr lang="en-US" sz="1100" dirty="0">
                <a:latin typeface="Calibri" panose="020F0502020204030204" pitchFamily="34" charset="0"/>
                <a:cs typeface="Calibri" panose="020F0502020204030204" pitchFamily="34" charset="0"/>
              </a:rPr>
              <a:t> (-2,49%) </a:t>
            </a:r>
            <a:r>
              <a:rPr lang="en-US" sz="1100" dirty="0" err="1">
                <a:latin typeface="Calibri" panose="020F0502020204030204" pitchFamily="34" charset="0"/>
                <a:cs typeface="Calibri" panose="020F0502020204030204" pitchFamily="34" charset="0"/>
              </a:rPr>
              <a:t>đạt</a:t>
            </a:r>
            <a:r>
              <a:rPr lang="en-US" sz="1100" dirty="0">
                <a:latin typeface="Calibri" panose="020F0502020204030204" pitchFamily="34" charset="0"/>
                <a:cs typeface="Calibri" panose="020F0502020204030204" pitchFamily="34" charset="0"/>
              </a:rPr>
              <a:t> 318,24 </a:t>
            </a:r>
            <a:r>
              <a:rPr lang="en-US" sz="1100" dirty="0" err="1">
                <a:latin typeface="Calibri" panose="020F0502020204030204" pitchFamily="34" charset="0"/>
                <a:cs typeface="Calibri" panose="020F0502020204030204" pitchFamily="34" charset="0"/>
              </a:rPr>
              <a:t>điểm</a:t>
            </a:r>
            <a:r>
              <a:rPr lang="en-US" sz="1100" dirty="0">
                <a:latin typeface="Calibri" panose="020F0502020204030204" pitchFamily="34" charset="0"/>
                <a:cs typeface="Calibri" panose="020F0502020204030204" pitchFamily="34" charset="0"/>
              </a:rPr>
              <a:t> </a:t>
            </a:r>
            <a:r>
              <a:rPr lang="en-US" sz="1100" dirty="0" err="1">
                <a:latin typeface="Calibri" panose="020F0502020204030204" pitchFamily="34" charset="0"/>
                <a:cs typeface="Calibri" panose="020F0502020204030204" pitchFamily="34" charset="0"/>
              </a:rPr>
              <a:t>với</a:t>
            </a:r>
            <a:r>
              <a:rPr lang="en-US" sz="1100" dirty="0">
                <a:latin typeface="Calibri" panose="020F0502020204030204" pitchFamily="34" charset="0"/>
                <a:cs typeface="Calibri" panose="020F0502020204030204" pitchFamily="34" charset="0"/>
              </a:rPr>
              <a:t> </a:t>
            </a:r>
            <a:r>
              <a:rPr lang="en-US" sz="1100" dirty="0" err="1">
                <a:latin typeface="Calibri" panose="020F0502020204030204" pitchFamily="34" charset="0"/>
                <a:cs typeface="Calibri" panose="020F0502020204030204" pitchFamily="34" charset="0"/>
              </a:rPr>
              <a:t>thanh</a:t>
            </a:r>
            <a:r>
              <a:rPr lang="en-US" sz="1100" dirty="0">
                <a:latin typeface="Calibri" panose="020F0502020204030204" pitchFamily="34" charset="0"/>
                <a:cs typeface="Calibri" panose="020F0502020204030204" pitchFamily="34" charset="0"/>
              </a:rPr>
              <a:t> </a:t>
            </a:r>
            <a:r>
              <a:rPr lang="en-US" sz="1100" dirty="0" err="1">
                <a:latin typeface="Calibri" panose="020F0502020204030204" pitchFamily="34" charset="0"/>
                <a:cs typeface="Calibri" panose="020F0502020204030204" pitchFamily="34" charset="0"/>
              </a:rPr>
              <a:t>khoản</a:t>
            </a:r>
            <a:r>
              <a:rPr lang="en-US" sz="1100" dirty="0">
                <a:latin typeface="Calibri" panose="020F0502020204030204" pitchFamily="34" charset="0"/>
                <a:cs typeface="Calibri" panose="020F0502020204030204" pitchFamily="34" charset="0"/>
              </a:rPr>
              <a:t> </a:t>
            </a:r>
            <a:r>
              <a:rPr lang="en-US" sz="1100" dirty="0" err="1">
                <a:latin typeface="Calibri" panose="020F0502020204030204" pitchFamily="34" charset="0"/>
                <a:cs typeface="Calibri" panose="020F0502020204030204" pitchFamily="34" charset="0"/>
              </a:rPr>
              <a:t>đạt</a:t>
            </a:r>
            <a:r>
              <a:rPr lang="en-US" sz="1100" dirty="0">
                <a:latin typeface="Calibri" panose="020F0502020204030204" pitchFamily="34" charset="0"/>
                <a:cs typeface="Calibri" panose="020F0502020204030204" pitchFamily="34" charset="0"/>
              </a:rPr>
              <a:t> 968,6 </a:t>
            </a:r>
            <a:r>
              <a:rPr lang="en-US" sz="1100" dirty="0" err="1">
                <a:latin typeface="Calibri" panose="020F0502020204030204" pitchFamily="34" charset="0"/>
                <a:cs typeface="Calibri" panose="020F0502020204030204" pitchFamily="34" charset="0"/>
              </a:rPr>
              <a:t>tỷ</a:t>
            </a:r>
            <a:r>
              <a:rPr lang="en-US" sz="1100" dirty="0">
                <a:latin typeface="Calibri" panose="020F0502020204030204" pitchFamily="34" charset="0"/>
                <a:cs typeface="Calibri" panose="020F0502020204030204" pitchFamily="34" charset="0"/>
              </a:rPr>
              <a:t>.</a:t>
            </a:r>
          </a:p>
          <a:p>
            <a:pPr marL="171450" indent="-171450" algn="just">
              <a:spcBef>
                <a:spcPts val="300"/>
              </a:spcBef>
              <a:spcAft>
                <a:spcPts val="300"/>
              </a:spcAft>
              <a:buClr>
                <a:srgbClr val="D53D96"/>
              </a:buClr>
              <a:buFont typeface="Wingdings" panose="05000000000000000000" pitchFamily="2" charset="2"/>
              <a:buChar char="§"/>
            </a:pPr>
            <a:r>
              <a:rPr lang="en-US" sz="1100" b="1" dirty="0" err="1">
                <a:latin typeface="Calibri" panose="020F0502020204030204" pitchFamily="34" charset="0"/>
                <a:cs typeface="Calibri" panose="020F0502020204030204" pitchFamily="34" charset="0"/>
              </a:rPr>
              <a:t>UPCom</a:t>
            </a:r>
            <a:r>
              <a:rPr lang="en-US" sz="1100" b="1" dirty="0">
                <a:latin typeface="Calibri" panose="020F0502020204030204" pitchFamily="34" charset="0"/>
                <a:cs typeface="Calibri" panose="020F0502020204030204" pitchFamily="34" charset="0"/>
              </a:rPr>
              <a:t> </a:t>
            </a:r>
            <a:r>
              <a:rPr lang="en-US" sz="1100" b="1" dirty="0" err="1">
                <a:latin typeface="Calibri" panose="020F0502020204030204" pitchFamily="34" charset="0"/>
                <a:cs typeface="Calibri" panose="020F0502020204030204" pitchFamily="34" charset="0"/>
              </a:rPr>
              <a:t>giảm</a:t>
            </a:r>
            <a:r>
              <a:rPr lang="en-US" sz="1100" dirty="0">
                <a:latin typeface="Calibri" panose="020F0502020204030204" pitchFamily="34" charset="0"/>
                <a:cs typeface="Calibri" panose="020F0502020204030204" pitchFamily="34" charset="0"/>
              </a:rPr>
              <a:t> -0,05 </a:t>
            </a:r>
            <a:r>
              <a:rPr lang="en-US" sz="1100" dirty="0" err="1">
                <a:latin typeface="Calibri" panose="020F0502020204030204" pitchFamily="34" charset="0"/>
                <a:cs typeface="Calibri" panose="020F0502020204030204" pitchFamily="34" charset="0"/>
              </a:rPr>
              <a:t>điểm</a:t>
            </a:r>
            <a:r>
              <a:rPr lang="en-US" sz="1100" dirty="0">
                <a:latin typeface="Calibri" panose="020F0502020204030204" pitchFamily="34" charset="0"/>
                <a:cs typeface="Calibri" panose="020F0502020204030204" pitchFamily="34" charset="0"/>
              </a:rPr>
              <a:t> (-0,04%) </a:t>
            </a:r>
            <a:r>
              <a:rPr lang="en-US" sz="1100" dirty="0" err="1">
                <a:latin typeface="Calibri" panose="020F0502020204030204" pitchFamily="34" charset="0"/>
                <a:cs typeface="Calibri" panose="020F0502020204030204" pitchFamily="34" charset="0"/>
              </a:rPr>
              <a:t>đạt</a:t>
            </a:r>
            <a:r>
              <a:rPr lang="en-US" sz="1100" dirty="0">
                <a:latin typeface="Calibri" panose="020F0502020204030204" pitchFamily="34" charset="0"/>
                <a:cs typeface="Calibri" panose="020F0502020204030204" pitchFamily="34" charset="0"/>
              </a:rPr>
              <a:t> 127,38 </a:t>
            </a:r>
            <a:r>
              <a:rPr lang="en-US" sz="1100" dirty="0" err="1">
                <a:latin typeface="Calibri" panose="020F0502020204030204" pitchFamily="34" charset="0"/>
                <a:cs typeface="Calibri" panose="020F0502020204030204" pitchFamily="34" charset="0"/>
              </a:rPr>
              <a:t>điểm</a:t>
            </a:r>
            <a:r>
              <a:rPr lang="en-US" sz="1100" dirty="0">
                <a:latin typeface="Calibri" panose="020F0502020204030204" pitchFamily="34" charset="0"/>
                <a:cs typeface="Calibri" panose="020F0502020204030204" pitchFamily="34" charset="0"/>
              </a:rPr>
              <a:t> </a:t>
            </a:r>
            <a:r>
              <a:rPr lang="en-US" sz="1100" dirty="0" err="1">
                <a:latin typeface="Calibri" panose="020F0502020204030204" pitchFamily="34" charset="0"/>
                <a:cs typeface="Calibri" panose="020F0502020204030204" pitchFamily="34" charset="0"/>
              </a:rPr>
              <a:t>với</a:t>
            </a:r>
            <a:r>
              <a:rPr lang="en-US" sz="1100" dirty="0">
                <a:latin typeface="Calibri" panose="020F0502020204030204" pitchFamily="34" charset="0"/>
                <a:cs typeface="Calibri" panose="020F0502020204030204" pitchFamily="34" charset="0"/>
              </a:rPr>
              <a:t> </a:t>
            </a:r>
            <a:r>
              <a:rPr lang="en-US" sz="1100" dirty="0" err="1">
                <a:latin typeface="Calibri" panose="020F0502020204030204" pitchFamily="34" charset="0"/>
                <a:cs typeface="Calibri" panose="020F0502020204030204" pitchFamily="34" charset="0"/>
              </a:rPr>
              <a:t>thanh</a:t>
            </a:r>
            <a:r>
              <a:rPr lang="en-US" sz="1100" dirty="0">
                <a:latin typeface="Calibri" panose="020F0502020204030204" pitchFamily="34" charset="0"/>
                <a:cs typeface="Calibri" panose="020F0502020204030204" pitchFamily="34" charset="0"/>
              </a:rPr>
              <a:t> </a:t>
            </a:r>
            <a:r>
              <a:rPr lang="en-US" sz="1100" dirty="0" err="1">
                <a:latin typeface="Calibri" panose="020F0502020204030204" pitchFamily="34" charset="0"/>
                <a:cs typeface="Calibri" panose="020F0502020204030204" pitchFamily="34" charset="0"/>
              </a:rPr>
              <a:t>khoản</a:t>
            </a:r>
            <a:r>
              <a:rPr lang="en-US" sz="1100" dirty="0">
                <a:latin typeface="Calibri" panose="020F0502020204030204" pitchFamily="34" charset="0"/>
                <a:cs typeface="Calibri" panose="020F0502020204030204" pitchFamily="34" charset="0"/>
              </a:rPr>
              <a:t> </a:t>
            </a:r>
            <a:r>
              <a:rPr lang="en-US" sz="1100" dirty="0" err="1">
                <a:latin typeface="Calibri" panose="020F0502020204030204" pitchFamily="34" charset="0"/>
                <a:cs typeface="Calibri" panose="020F0502020204030204" pitchFamily="34" charset="0"/>
              </a:rPr>
              <a:t>đạt</a:t>
            </a:r>
            <a:r>
              <a:rPr lang="en-US" sz="1100" dirty="0">
                <a:latin typeface="Calibri" panose="020F0502020204030204" pitchFamily="34" charset="0"/>
                <a:cs typeface="Calibri" panose="020F0502020204030204" pitchFamily="34" charset="0"/>
              </a:rPr>
              <a:t> 470,5 </a:t>
            </a:r>
            <a:r>
              <a:rPr lang="en-US" sz="1100" dirty="0" err="1">
                <a:latin typeface="Calibri" panose="020F0502020204030204" pitchFamily="34" charset="0"/>
                <a:cs typeface="Calibri" panose="020F0502020204030204" pitchFamily="34" charset="0"/>
              </a:rPr>
              <a:t>tỷ</a:t>
            </a:r>
            <a:r>
              <a:rPr lang="en-US" sz="1100" dirty="0">
                <a:latin typeface="Calibri" panose="020F0502020204030204" pitchFamily="34" charset="0"/>
                <a:cs typeface="Calibri" panose="020F0502020204030204" pitchFamily="34" charset="0"/>
              </a:rPr>
              <a:t>.</a:t>
            </a:r>
            <a:endParaRPr lang="en-US" sz="1100" dirty="0">
              <a:latin typeface="Calibri" panose="020F0502020204030204" pitchFamily="34" charset="0"/>
              <a:ea typeface="Calibri" panose="020F0502020204030204" pitchFamily="34" charset="0"/>
              <a:cs typeface="Calibri" panose="020F0502020204030204" pitchFamily="34" charset="0"/>
            </a:endParaRPr>
          </a:p>
        </p:txBody>
      </p:sp>
      <p:graphicFrame>
        <p:nvGraphicFramePr>
          <p:cNvPr id="18" name="Table 17">
            <a:extLst>
              <a:ext uri="{FF2B5EF4-FFF2-40B4-BE49-F238E27FC236}">
                <a16:creationId xmlns:a16="http://schemas.microsoft.com/office/drawing/2014/main" id="{18E0DE08-EE34-4BCC-A85F-5EC0B14980E7}"/>
              </a:ext>
            </a:extLst>
          </p:cNvPr>
          <p:cNvGraphicFramePr>
            <a:graphicFrameLocks noGrp="1"/>
          </p:cNvGraphicFramePr>
          <p:nvPr>
            <p:extLst>
              <p:ext uri="{D42A27DB-BD31-4B8C-83A1-F6EECF244321}">
                <p14:modId xmlns:p14="http://schemas.microsoft.com/office/powerpoint/2010/main" val="2860315952"/>
              </p:ext>
            </p:extLst>
          </p:nvPr>
        </p:nvGraphicFramePr>
        <p:xfrm>
          <a:off x="4579925" y="2131334"/>
          <a:ext cx="2720704" cy="1080000"/>
        </p:xfrm>
        <a:graphic>
          <a:graphicData uri="http://schemas.openxmlformats.org/drawingml/2006/table">
            <a:tbl>
              <a:tblPr/>
              <a:tblGrid>
                <a:gridCol w="680176">
                  <a:extLst>
                    <a:ext uri="{9D8B030D-6E8A-4147-A177-3AD203B41FA5}">
                      <a16:colId xmlns:a16="http://schemas.microsoft.com/office/drawing/2014/main" val="2697742861"/>
                    </a:ext>
                  </a:extLst>
                </a:gridCol>
                <a:gridCol w="680176">
                  <a:extLst>
                    <a:ext uri="{9D8B030D-6E8A-4147-A177-3AD203B41FA5}">
                      <a16:colId xmlns:a16="http://schemas.microsoft.com/office/drawing/2014/main" val="2033761633"/>
                    </a:ext>
                  </a:extLst>
                </a:gridCol>
                <a:gridCol w="680176">
                  <a:extLst>
                    <a:ext uri="{9D8B030D-6E8A-4147-A177-3AD203B41FA5}">
                      <a16:colId xmlns:a16="http://schemas.microsoft.com/office/drawing/2014/main" val="2496879190"/>
                    </a:ext>
                  </a:extLst>
                </a:gridCol>
                <a:gridCol w="680176">
                  <a:extLst>
                    <a:ext uri="{9D8B030D-6E8A-4147-A177-3AD203B41FA5}">
                      <a16:colId xmlns:a16="http://schemas.microsoft.com/office/drawing/2014/main" val="4147724463"/>
                    </a:ext>
                  </a:extLst>
                </a:gridCol>
              </a:tblGrid>
              <a:tr h="180000">
                <a:tc>
                  <a:txBody>
                    <a:bodyPr/>
                    <a:lstStyle/>
                    <a:p>
                      <a:pPr algn="l" fontAlgn="ctr"/>
                      <a:r>
                        <a:rPr lang="en-US" sz="1000" b="1" i="0" u="none" strike="noStrike" err="1">
                          <a:solidFill>
                            <a:srgbClr val="000000"/>
                          </a:solidFill>
                          <a:effectLst/>
                          <a:latin typeface="+mn-lt"/>
                        </a:rPr>
                        <a:t>Chỉ</a:t>
                      </a:r>
                      <a:r>
                        <a:rPr lang="en-US" sz="1000" b="1" i="0" u="none" strike="noStrike">
                          <a:solidFill>
                            <a:srgbClr val="000000"/>
                          </a:solidFill>
                          <a:effectLst/>
                          <a:latin typeface="+mn-lt"/>
                        </a:rPr>
                        <a:t> </a:t>
                      </a:r>
                      <a:r>
                        <a:rPr lang="en-US" sz="1000" b="1" i="0" u="none" strike="noStrike" err="1">
                          <a:solidFill>
                            <a:srgbClr val="000000"/>
                          </a:solidFill>
                          <a:effectLst/>
                          <a:latin typeface="+mn-lt"/>
                        </a:rPr>
                        <a:t>số</a:t>
                      </a:r>
                      <a:endParaRPr lang="en-US" sz="1000" b="1" i="0" u="none" strike="noStrike">
                        <a:solidFill>
                          <a:srgbClr val="000000"/>
                        </a:solidFill>
                        <a:effectLst/>
                        <a:latin typeface="+mn-lt"/>
                      </a:endParaRPr>
                    </a:p>
                  </a:txBody>
                  <a:tcPr marL="7620" marR="7620" marT="7620" marB="0" anchor="ctr">
                    <a:lnL>
                      <a:noFill/>
                    </a:lnL>
                    <a:lnR>
                      <a:noFill/>
                    </a:lnR>
                    <a:lnT>
                      <a:noFill/>
                    </a:lnT>
                    <a:lnB w="6350" cap="flat" cmpd="sng" algn="ctr">
                      <a:solidFill>
                        <a:srgbClr val="808080"/>
                      </a:solidFill>
                      <a:prstDash val="solid"/>
                      <a:round/>
                      <a:headEnd type="none" w="med" len="med"/>
                      <a:tailEnd type="none" w="med" len="med"/>
                    </a:lnB>
                  </a:tcPr>
                </a:tc>
                <a:tc>
                  <a:txBody>
                    <a:bodyPr/>
                    <a:lstStyle/>
                    <a:p>
                      <a:pPr algn="r" fontAlgn="ctr"/>
                      <a:r>
                        <a:rPr lang="en-US" sz="1000" b="1" i="0" u="none" strike="noStrike" err="1">
                          <a:solidFill>
                            <a:srgbClr val="000000"/>
                          </a:solidFill>
                          <a:effectLst/>
                          <a:latin typeface="+mn-lt"/>
                        </a:rPr>
                        <a:t>Điểm</a:t>
                      </a:r>
                      <a:endParaRPr lang="en-US" sz="1000" b="1" i="0" u="none" strike="noStrike">
                        <a:solidFill>
                          <a:srgbClr val="000000"/>
                        </a:solidFill>
                        <a:effectLst/>
                        <a:latin typeface="+mn-lt"/>
                      </a:endParaRPr>
                    </a:p>
                  </a:txBody>
                  <a:tcPr marL="7620" marR="7620" marT="7620" marB="0" anchor="ctr">
                    <a:lnL>
                      <a:noFill/>
                    </a:lnL>
                    <a:lnR>
                      <a:noFill/>
                    </a:lnR>
                    <a:lnT>
                      <a:noFill/>
                    </a:lnT>
                    <a:lnB w="6350" cap="flat" cmpd="sng" algn="ctr">
                      <a:solidFill>
                        <a:srgbClr val="808080"/>
                      </a:solidFill>
                      <a:prstDash val="solid"/>
                      <a:round/>
                      <a:headEnd type="none" w="med" len="med"/>
                      <a:tailEnd type="none" w="med" len="med"/>
                    </a:lnB>
                  </a:tcPr>
                </a:tc>
                <a:tc>
                  <a:txBody>
                    <a:bodyPr/>
                    <a:lstStyle/>
                    <a:p>
                      <a:pPr algn="r" fontAlgn="ctr"/>
                      <a:r>
                        <a:rPr lang="en-US" sz="1000" b="1" i="0" u="none" strike="noStrike">
                          <a:solidFill>
                            <a:srgbClr val="000000"/>
                          </a:solidFill>
                          <a:effectLst/>
                          <a:latin typeface="+mn-lt"/>
                        </a:rPr>
                        <a:t> Thay đổi</a:t>
                      </a:r>
                    </a:p>
                  </a:txBody>
                  <a:tcPr marL="7620" marR="7620" marT="7620" marB="0" anchor="ctr">
                    <a:lnL>
                      <a:noFill/>
                    </a:lnL>
                    <a:lnR>
                      <a:noFill/>
                    </a:lnR>
                    <a:lnT>
                      <a:noFill/>
                    </a:lnT>
                    <a:lnB w="6350" cap="flat" cmpd="sng" algn="ctr">
                      <a:solidFill>
                        <a:srgbClr val="808080"/>
                      </a:solidFill>
                      <a:prstDash val="solid"/>
                      <a:round/>
                      <a:headEnd type="none" w="med" len="med"/>
                      <a:tailEnd type="none" w="med" len="med"/>
                    </a:lnB>
                  </a:tcPr>
                </a:tc>
                <a:tc>
                  <a:txBody>
                    <a:bodyPr/>
                    <a:lstStyle/>
                    <a:p>
                      <a:pPr algn="r" fontAlgn="ctr"/>
                      <a:r>
                        <a:rPr lang="en-US" sz="1000" b="1" i="0" u="none" strike="noStrike">
                          <a:solidFill>
                            <a:srgbClr val="000000"/>
                          </a:solidFill>
                          <a:effectLst/>
                          <a:latin typeface="+mn-lt"/>
                        </a:rPr>
                        <a:t>%Chg</a:t>
                      </a:r>
                    </a:p>
                  </a:txBody>
                  <a:tcPr marL="7620" marR="7620" marT="7620" marB="0" anchor="ctr">
                    <a:lnL>
                      <a:noFill/>
                    </a:lnL>
                    <a:lnR>
                      <a:noFill/>
                    </a:lnR>
                    <a:lnT>
                      <a:noFill/>
                    </a:lnT>
                    <a:lnB w="6350" cap="flat" cmpd="sng" algn="ctr">
                      <a:solidFill>
                        <a:srgbClr val="808080"/>
                      </a:solidFill>
                      <a:prstDash val="solid"/>
                      <a:round/>
                      <a:headEnd type="none" w="med" len="med"/>
                      <a:tailEnd type="none" w="med" len="med"/>
                    </a:lnB>
                  </a:tcPr>
                </a:tc>
                <a:extLst>
                  <a:ext uri="{0D108BD9-81ED-4DB2-BD59-A6C34878D82A}">
                    <a16:rowId xmlns:a16="http://schemas.microsoft.com/office/drawing/2014/main" val="703060294"/>
                  </a:ext>
                </a:extLst>
              </a:tr>
              <a:tr h="180000">
                <a:tc>
                  <a:txBody>
                    <a:bodyPr/>
                    <a:lstStyle/>
                    <a:p>
                      <a:pPr algn="l" fontAlgn="ctr"/>
                      <a:r>
                        <a:rPr lang="en-US" sz="1000" b="1" i="0" u="none" strike="noStrike">
                          <a:solidFill>
                            <a:srgbClr val="000000"/>
                          </a:solidFill>
                          <a:effectLst/>
                          <a:latin typeface="+mn-lt"/>
                        </a:rPr>
                        <a:t>HANG</a:t>
                      </a:r>
                      <a:r>
                        <a:rPr lang="en-US" sz="1000" b="1" i="0" u="none" strike="noStrike" baseline="0">
                          <a:solidFill>
                            <a:srgbClr val="000000"/>
                          </a:solidFill>
                          <a:effectLst/>
                          <a:latin typeface="+mn-lt"/>
                        </a:rPr>
                        <a:t> SENG</a:t>
                      </a:r>
                      <a:endParaRPr lang="en-US" sz="1000" b="1" i="0" u="none" strike="noStrike">
                        <a:solidFill>
                          <a:srgbClr val="000000"/>
                        </a:solidFill>
                        <a:effectLst/>
                        <a:latin typeface="+mn-lt"/>
                      </a:endParaRPr>
                    </a:p>
                  </a:txBody>
                  <a:tcPr marL="7620" marR="7620" marT="7620" marB="0" anchor="ctr">
                    <a:lnL>
                      <a:noFill/>
                    </a:lnL>
                    <a:lnR>
                      <a:noFill/>
                    </a:lnR>
                    <a:lnT w="6350" cap="flat" cmpd="sng" algn="ctr">
                      <a:solidFill>
                        <a:srgbClr val="808080"/>
                      </a:solidFill>
                      <a:prstDash val="solid"/>
                      <a:round/>
                      <a:headEnd type="none" w="med" len="med"/>
                      <a:tailEnd type="none" w="med" len="med"/>
                    </a:lnT>
                    <a:lnB>
                      <a:noFill/>
                    </a:lnB>
                  </a:tcPr>
                </a:tc>
                <a:tc>
                  <a:txBody>
                    <a:bodyPr/>
                    <a:lstStyle/>
                    <a:p>
                      <a:pPr algn="r" fontAlgn="ctr"/>
                      <a:r>
                        <a:rPr lang="en-US" sz="1000" b="0" i="0" u="none" strike="noStrike">
                          <a:solidFill>
                            <a:srgbClr val="000000"/>
                          </a:solidFill>
                          <a:effectLst/>
                          <a:latin typeface="Calibri" panose="020F0502020204030204" pitchFamily="34" charset="0"/>
                        </a:rPr>
                        <a:t>23.336,28</a:t>
                      </a:r>
                    </a:p>
                  </a:txBody>
                  <a:tcPr marL="7620" marR="7620" marT="7620" marB="0" anchor="ctr">
                    <a:lnL>
                      <a:noFill/>
                    </a:lnL>
                    <a:lnR>
                      <a:noFill/>
                    </a:lnR>
                    <a:lnT w="6350" cap="flat" cmpd="sng" algn="ctr">
                      <a:solidFill>
                        <a:srgbClr val="808080"/>
                      </a:solidFill>
                      <a:prstDash val="solid"/>
                      <a:round/>
                      <a:headEnd type="none" w="med" len="med"/>
                      <a:tailEnd type="none" w="med" len="med"/>
                    </a:lnT>
                    <a:lnB>
                      <a:noFill/>
                    </a:lnB>
                  </a:tcPr>
                </a:tc>
                <a:tc>
                  <a:txBody>
                    <a:bodyPr/>
                    <a:lstStyle/>
                    <a:p>
                      <a:pPr algn="r" fontAlgn="ctr"/>
                      <a:r>
                        <a:rPr lang="en-US" sz="1000" b="1" i="0" u="none" strike="noStrike">
                          <a:solidFill>
                            <a:srgbClr val="FF0000"/>
                          </a:solidFill>
                          <a:effectLst/>
                          <a:latin typeface="Calibri" panose="020F0502020204030204" pitchFamily="34" charset="0"/>
                        </a:rPr>
                        <a:t>-432,24</a:t>
                      </a:r>
                    </a:p>
                  </a:txBody>
                  <a:tcPr marL="7620" marR="7620" marT="7620" marB="0" anchor="ctr">
                    <a:lnL>
                      <a:noFill/>
                    </a:lnL>
                    <a:lnR>
                      <a:noFill/>
                    </a:lnR>
                    <a:lnT w="6350" cap="flat" cmpd="sng" algn="ctr">
                      <a:solidFill>
                        <a:srgbClr val="808080"/>
                      </a:solidFill>
                      <a:prstDash val="solid"/>
                      <a:round/>
                      <a:headEnd type="none" w="med" len="med"/>
                      <a:tailEnd type="none" w="med" len="med"/>
                    </a:lnT>
                    <a:lnB>
                      <a:noFill/>
                    </a:lnB>
                  </a:tcPr>
                </a:tc>
                <a:tc>
                  <a:txBody>
                    <a:bodyPr/>
                    <a:lstStyle/>
                    <a:p>
                      <a:pPr algn="r" fontAlgn="ctr"/>
                      <a:r>
                        <a:rPr lang="en-US" sz="1000" b="1" i="0" u="none" strike="noStrike">
                          <a:solidFill>
                            <a:srgbClr val="FF0000"/>
                          </a:solidFill>
                          <a:effectLst/>
                          <a:latin typeface="Calibri" panose="020F0502020204030204" pitchFamily="34" charset="0"/>
                        </a:rPr>
                        <a:t>-1,82%</a:t>
                      </a:r>
                    </a:p>
                  </a:txBody>
                  <a:tcPr marL="7620" marR="7620" marT="7620" marB="0" anchor="ctr">
                    <a:lnL>
                      <a:noFill/>
                    </a:lnL>
                    <a:lnR>
                      <a:noFill/>
                    </a:lnR>
                    <a:lnT w="6350" cap="flat" cmpd="sng" algn="ctr">
                      <a:solidFill>
                        <a:srgbClr val="808080"/>
                      </a:solidFill>
                      <a:prstDash val="solid"/>
                      <a:round/>
                      <a:headEnd type="none" w="med" len="med"/>
                      <a:tailEnd type="none" w="med" len="med"/>
                    </a:lnT>
                    <a:lnB>
                      <a:noFill/>
                    </a:lnB>
                  </a:tcPr>
                </a:tc>
                <a:extLst>
                  <a:ext uri="{0D108BD9-81ED-4DB2-BD59-A6C34878D82A}">
                    <a16:rowId xmlns:a16="http://schemas.microsoft.com/office/drawing/2014/main" val="3095812644"/>
                  </a:ext>
                </a:extLst>
              </a:tr>
              <a:tr h="180000">
                <a:tc>
                  <a:txBody>
                    <a:bodyPr/>
                    <a:lstStyle/>
                    <a:p>
                      <a:pPr algn="l" fontAlgn="ctr"/>
                      <a:r>
                        <a:rPr lang="en-US" sz="1000" b="1" i="0" u="none" strike="noStrike">
                          <a:solidFill>
                            <a:srgbClr val="000000"/>
                          </a:solidFill>
                          <a:effectLst/>
                          <a:latin typeface="+mn-lt"/>
                        </a:rPr>
                        <a:t>DAX</a:t>
                      </a:r>
                    </a:p>
                  </a:txBody>
                  <a:tcPr marL="7620" marR="7620" marT="7620" marB="0" anchor="ctr">
                    <a:lnL>
                      <a:noFill/>
                    </a:lnL>
                    <a:lnR>
                      <a:noFill/>
                    </a:lnR>
                    <a:lnT>
                      <a:noFill/>
                    </a:lnT>
                    <a:lnB>
                      <a:noFill/>
                    </a:lnB>
                  </a:tcPr>
                </a:tc>
                <a:tc>
                  <a:txBody>
                    <a:bodyPr/>
                    <a:lstStyle/>
                    <a:p>
                      <a:pPr algn="r" fontAlgn="ctr"/>
                      <a:r>
                        <a:rPr lang="en-US" sz="1000" b="0" i="0" u="none" strike="noStrike">
                          <a:solidFill>
                            <a:srgbClr val="000000"/>
                          </a:solidFill>
                          <a:effectLst/>
                          <a:latin typeface="Calibri" panose="020F0502020204030204" pitchFamily="34" charset="0"/>
                        </a:rPr>
                        <a:t>24.893,58</a:t>
                      </a:r>
                    </a:p>
                  </a:txBody>
                  <a:tcPr marL="7620" marR="7620" marT="7620" marB="0" anchor="ctr">
                    <a:lnL>
                      <a:noFill/>
                    </a:lnL>
                    <a:lnR>
                      <a:noFill/>
                    </a:lnR>
                    <a:lnT>
                      <a:noFill/>
                    </a:lnT>
                    <a:lnB>
                      <a:noFill/>
                    </a:lnB>
                  </a:tcPr>
                </a:tc>
                <a:tc>
                  <a:txBody>
                    <a:bodyPr/>
                    <a:lstStyle/>
                    <a:p>
                      <a:pPr algn="r" fontAlgn="ctr"/>
                      <a:r>
                        <a:rPr lang="en-US" sz="1000" b="1" i="0" u="none" strike="noStrike">
                          <a:solidFill>
                            <a:srgbClr val="FF0000"/>
                          </a:solidFill>
                          <a:effectLst/>
                          <a:latin typeface="Calibri" panose="020F0502020204030204" pitchFamily="34" charset="0"/>
                        </a:rPr>
                        <a:t>-246,11</a:t>
                      </a:r>
                    </a:p>
                  </a:txBody>
                  <a:tcPr marL="7620" marR="7620" marT="7620" marB="0" anchor="ctr">
                    <a:lnL>
                      <a:noFill/>
                    </a:lnL>
                    <a:lnR>
                      <a:noFill/>
                    </a:lnR>
                    <a:lnT>
                      <a:noFill/>
                    </a:lnT>
                    <a:lnB>
                      <a:noFill/>
                    </a:lnB>
                  </a:tcPr>
                </a:tc>
                <a:tc>
                  <a:txBody>
                    <a:bodyPr/>
                    <a:lstStyle/>
                    <a:p>
                      <a:pPr algn="r" fontAlgn="ctr"/>
                      <a:r>
                        <a:rPr lang="en-US" sz="1000" b="1" i="0" u="none" strike="noStrike">
                          <a:solidFill>
                            <a:srgbClr val="FF0000"/>
                          </a:solidFill>
                          <a:effectLst/>
                          <a:latin typeface="Calibri" panose="020F0502020204030204" pitchFamily="34" charset="0"/>
                        </a:rPr>
                        <a:t>-0,98%</a:t>
                      </a:r>
                    </a:p>
                  </a:txBody>
                  <a:tcPr marL="7620" marR="7620" marT="7620" marB="0" anchor="ctr">
                    <a:lnL>
                      <a:noFill/>
                    </a:lnL>
                    <a:lnR>
                      <a:noFill/>
                    </a:lnR>
                    <a:lnT>
                      <a:noFill/>
                    </a:lnT>
                    <a:lnB>
                      <a:noFill/>
                    </a:lnB>
                  </a:tcPr>
                </a:tc>
                <a:extLst>
                  <a:ext uri="{0D108BD9-81ED-4DB2-BD59-A6C34878D82A}">
                    <a16:rowId xmlns:a16="http://schemas.microsoft.com/office/drawing/2014/main" val="2291683600"/>
                  </a:ext>
                </a:extLst>
              </a:tr>
              <a:tr h="180000">
                <a:tc>
                  <a:txBody>
                    <a:bodyPr/>
                    <a:lstStyle/>
                    <a:p>
                      <a:pPr algn="l" fontAlgn="ctr"/>
                      <a:r>
                        <a:rPr lang="en-US" sz="1000" b="1" i="0" u="none" strike="noStrike">
                          <a:solidFill>
                            <a:srgbClr val="000000"/>
                          </a:solidFill>
                          <a:effectLst/>
                          <a:latin typeface="+mn-lt"/>
                        </a:rPr>
                        <a:t>S&amp;P500</a:t>
                      </a:r>
                    </a:p>
                  </a:txBody>
                  <a:tcPr marL="7620" marR="7620" marT="7620" marB="0" anchor="ctr">
                    <a:lnL>
                      <a:noFill/>
                    </a:lnL>
                    <a:lnR>
                      <a:noFill/>
                    </a:lnR>
                    <a:lnT>
                      <a:noFill/>
                    </a:lnT>
                    <a:lnB>
                      <a:noFill/>
                    </a:lnB>
                  </a:tcPr>
                </a:tc>
                <a:tc>
                  <a:txBody>
                    <a:bodyPr/>
                    <a:lstStyle/>
                    <a:p>
                      <a:pPr algn="r" fontAlgn="ctr"/>
                      <a:r>
                        <a:rPr lang="en-US" sz="1000" b="0" i="0" u="none" strike="noStrike">
                          <a:solidFill>
                            <a:srgbClr val="000000"/>
                          </a:solidFill>
                          <a:effectLst/>
                          <a:latin typeface="Calibri" panose="020F0502020204030204" pitchFamily="34" charset="0"/>
                        </a:rPr>
                        <a:t>7.365,46</a:t>
                      </a:r>
                    </a:p>
                  </a:txBody>
                  <a:tcPr marL="7620" marR="7620" marT="7620" marB="0" anchor="ctr">
                    <a:lnL>
                      <a:noFill/>
                    </a:lnL>
                    <a:lnR>
                      <a:noFill/>
                    </a:lnR>
                    <a:lnT>
                      <a:noFill/>
                    </a:lnT>
                    <a:lnB>
                      <a:noFill/>
                    </a:lnB>
                  </a:tcPr>
                </a:tc>
                <a:tc>
                  <a:txBody>
                    <a:bodyPr/>
                    <a:lstStyle/>
                    <a:p>
                      <a:pPr algn="r" fontAlgn="ctr"/>
                      <a:r>
                        <a:rPr lang="en-US" sz="1000" b="1" i="0" u="none" strike="noStrike">
                          <a:solidFill>
                            <a:srgbClr val="FF0000"/>
                          </a:solidFill>
                          <a:effectLst/>
                          <a:latin typeface="Calibri" panose="020F0502020204030204" pitchFamily="34" charset="0"/>
                        </a:rPr>
                        <a:t>-107,33</a:t>
                      </a:r>
                    </a:p>
                  </a:txBody>
                  <a:tcPr marL="7620" marR="7620" marT="7620" marB="0" anchor="ctr">
                    <a:lnL>
                      <a:noFill/>
                    </a:lnL>
                    <a:lnR>
                      <a:noFill/>
                    </a:lnR>
                    <a:lnT>
                      <a:noFill/>
                    </a:lnT>
                    <a:lnB>
                      <a:noFill/>
                    </a:lnB>
                  </a:tcPr>
                </a:tc>
                <a:tc>
                  <a:txBody>
                    <a:bodyPr/>
                    <a:lstStyle/>
                    <a:p>
                      <a:pPr algn="r" fontAlgn="ctr"/>
                      <a:r>
                        <a:rPr lang="en-US" sz="1000" b="1" i="0" u="none" strike="noStrike">
                          <a:solidFill>
                            <a:srgbClr val="FF0000"/>
                          </a:solidFill>
                          <a:effectLst/>
                          <a:latin typeface="Calibri" panose="020F0502020204030204" pitchFamily="34" charset="0"/>
                        </a:rPr>
                        <a:t>-1,44%</a:t>
                      </a:r>
                    </a:p>
                  </a:txBody>
                  <a:tcPr marL="7620" marR="7620" marT="7620" marB="0" anchor="ctr">
                    <a:lnL>
                      <a:noFill/>
                    </a:lnL>
                    <a:lnR>
                      <a:noFill/>
                    </a:lnR>
                    <a:lnT>
                      <a:noFill/>
                    </a:lnT>
                    <a:lnB>
                      <a:noFill/>
                    </a:lnB>
                  </a:tcPr>
                </a:tc>
                <a:extLst>
                  <a:ext uri="{0D108BD9-81ED-4DB2-BD59-A6C34878D82A}">
                    <a16:rowId xmlns:a16="http://schemas.microsoft.com/office/drawing/2014/main" val="3877623712"/>
                  </a:ext>
                </a:extLst>
              </a:tr>
              <a:tr h="180000">
                <a:tc>
                  <a:txBody>
                    <a:bodyPr/>
                    <a:lstStyle/>
                    <a:p>
                      <a:pPr algn="l" fontAlgn="ctr"/>
                      <a:r>
                        <a:rPr lang="en-US" sz="1000" b="1" i="0" u="none" strike="noStrike">
                          <a:solidFill>
                            <a:srgbClr val="000000"/>
                          </a:solidFill>
                          <a:effectLst/>
                          <a:latin typeface="+mn-lt"/>
                        </a:rPr>
                        <a:t>NASDAQ</a:t>
                      </a:r>
                    </a:p>
                  </a:txBody>
                  <a:tcPr marL="7620" marR="7620" marT="7620" marB="0" anchor="ctr">
                    <a:lnL>
                      <a:noFill/>
                    </a:lnL>
                    <a:lnR>
                      <a:noFill/>
                    </a:lnR>
                    <a:lnT>
                      <a:noFill/>
                    </a:lnT>
                    <a:lnB>
                      <a:noFill/>
                    </a:lnB>
                  </a:tcPr>
                </a:tc>
                <a:tc>
                  <a:txBody>
                    <a:bodyPr/>
                    <a:lstStyle/>
                    <a:p>
                      <a:pPr algn="r" fontAlgn="ctr"/>
                      <a:r>
                        <a:rPr lang="en-US" sz="1000" b="0" i="0" u="none" strike="noStrike">
                          <a:solidFill>
                            <a:srgbClr val="000000"/>
                          </a:solidFill>
                          <a:effectLst/>
                          <a:latin typeface="Calibri" panose="020F0502020204030204" pitchFamily="34" charset="0"/>
                        </a:rPr>
                        <a:t>29.347,27</a:t>
                      </a:r>
                    </a:p>
                  </a:txBody>
                  <a:tcPr marL="7620" marR="7620" marT="7620" marB="0" anchor="ctr">
                    <a:lnL>
                      <a:noFill/>
                    </a:lnL>
                    <a:lnR>
                      <a:noFill/>
                    </a:lnR>
                    <a:lnT>
                      <a:noFill/>
                    </a:lnT>
                    <a:lnB>
                      <a:noFill/>
                    </a:lnB>
                  </a:tcPr>
                </a:tc>
                <a:tc>
                  <a:txBody>
                    <a:bodyPr/>
                    <a:lstStyle/>
                    <a:p>
                      <a:pPr algn="r" fontAlgn="ctr"/>
                      <a:r>
                        <a:rPr lang="en-US" sz="1000" b="1" i="0" u="none" strike="noStrike">
                          <a:solidFill>
                            <a:srgbClr val="FF0000"/>
                          </a:solidFill>
                          <a:effectLst/>
                          <a:latin typeface="Calibri" panose="020F0502020204030204" pitchFamily="34" charset="0"/>
                        </a:rPr>
                        <a:t>-999,81</a:t>
                      </a:r>
                    </a:p>
                  </a:txBody>
                  <a:tcPr marL="7620" marR="7620" marT="7620" marB="0" anchor="ctr">
                    <a:lnL>
                      <a:noFill/>
                    </a:lnL>
                    <a:lnR>
                      <a:noFill/>
                    </a:lnR>
                    <a:lnT>
                      <a:noFill/>
                    </a:lnT>
                    <a:lnB>
                      <a:noFill/>
                    </a:lnB>
                  </a:tcPr>
                </a:tc>
                <a:tc>
                  <a:txBody>
                    <a:bodyPr/>
                    <a:lstStyle/>
                    <a:p>
                      <a:pPr algn="r" fontAlgn="ctr"/>
                      <a:r>
                        <a:rPr lang="en-US" sz="1000" b="1" i="0" u="none" strike="noStrike">
                          <a:solidFill>
                            <a:srgbClr val="FF0000"/>
                          </a:solidFill>
                          <a:effectLst/>
                          <a:latin typeface="Calibri" panose="020F0502020204030204" pitchFamily="34" charset="0"/>
                        </a:rPr>
                        <a:t>-3,29%</a:t>
                      </a:r>
                    </a:p>
                  </a:txBody>
                  <a:tcPr marL="7620" marR="7620" marT="7620" marB="0" anchor="ctr">
                    <a:lnL>
                      <a:noFill/>
                    </a:lnL>
                    <a:lnR>
                      <a:noFill/>
                    </a:lnR>
                    <a:lnT>
                      <a:noFill/>
                    </a:lnT>
                    <a:lnB>
                      <a:noFill/>
                    </a:lnB>
                  </a:tcPr>
                </a:tc>
                <a:extLst>
                  <a:ext uri="{0D108BD9-81ED-4DB2-BD59-A6C34878D82A}">
                    <a16:rowId xmlns:a16="http://schemas.microsoft.com/office/drawing/2014/main" val="4272476707"/>
                  </a:ext>
                </a:extLst>
              </a:tr>
              <a:tr h="180000">
                <a:tc>
                  <a:txBody>
                    <a:bodyPr/>
                    <a:lstStyle/>
                    <a:p>
                      <a:pPr algn="l" fontAlgn="ctr"/>
                      <a:r>
                        <a:rPr lang="en-US" sz="1000" b="1" i="0" u="none" strike="noStrike">
                          <a:solidFill>
                            <a:srgbClr val="000000"/>
                          </a:solidFill>
                          <a:effectLst/>
                          <a:latin typeface="+mn-lt"/>
                        </a:rPr>
                        <a:t>Dow</a:t>
                      </a:r>
                      <a:r>
                        <a:rPr lang="en-US" sz="1000" b="1" i="0" u="none" strike="noStrike" baseline="0">
                          <a:solidFill>
                            <a:srgbClr val="000000"/>
                          </a:solidFill>
                          <a:effectLst/>
                          <a:latin typeface="+mn-lt"/>
                        </a:rPr>
                        <a:t> jones</a:t>
                      </a:r>
                      <a:endParaRPr lang="en-US" sz="1000" b="1" i="0" u="none" strike="noStrike">
                        <a:solidFill>
                          <a:srgbClr val="000000"/>
                        </a:solidFill>
                        <a:effectLst/>
                        <a:latin typeface="+mn-lt"/>
                      </a:endParaRPr>
                    </a:p>
                  </a:txBody>
                  <a:tcPr marL="7620" marR="7620" marT="7620" marB="0" anchor="ctr">
                    <a:lnL>
                      <a:noFill/>
                    </a:lnL>
                    <a:lnR>
                      <a:noFill/>
                    </a:lnR>
                    <a:lnT>
                      <a:noFill/>
                    </a:lnT>
                    <a:lnB w="6350" cap="flat" cmpd="sng" algn="ctr">
                      <a:solidFill>
                        <a:srgbClr val="808080"/>
                      </a:solidFill>
                      <a:prstDash val="solid"/>
                      <a:round/>
                      <a:headEnd type="none" w="med" len="med"/>
                      <a:tailEnd type="none" w="med" len="med"/>
                    </a:lnB>
                  </a:tcPr>
                </a:tc>
                <a:tc>
                  <a:txBody>
                    <a:bodyPr/>
                    <a:lstStyle/>
                    <a:p>
                      <a:pPr algn="r" fontAlgn="ctr"/>
                      <a:r>
                        <a:rPr lang="en-US" sz="1000" b="0" i="0" u="none" strike="noStrike">
                          <a:solidFill>
                            <a:srgbClr val="000000"/>
                          </a:solidFill>
                          <a:effectLst/>
                          <a:latin typeface="Calibri" panose="020F0502020204030204" pitchFamily="34" charset="0"/>
                        </a:rPr>
                        <a:t>51.665,43</a:t>
                      </a:r>
                    </a:p>
                  </a:txBody>
                  <a:tcPr marL="7620" marR="7620" marT="7620" marB="0" anchor="ctr">
                    <a:lnL>
                      <a:noFill/>
                    </a:lnL>
                    <a:lnR>
                      <a:noFill/>
                    </a:lnR>
                    <a:lnT>
                      <a:noFill/>
                    </a:lnT>
                    <a:lnB w="6350" cap="flat" cmpd="sng" algn="ctr">
                      <a:solidFill>
                        <a:srgbClr val="808080"/>
                      </a:solidFill>
                      <a:prstDash val="solid"/>
                      <a:round/>
                      <a:headEnd type="none" w="med" len="med"/>
                      <a:tailEnd type="none" w="med" len="med"/>
                    </a:lnB>
                  </a:tcPr>
                </a:tc>
                <a:tc>
                  <a:txBody>
                    <a:bodyPr/>
                    <a:lstStyle/>
                    <a:p>
                      <a:pPr algn="r" fontAlgn="ctr"/>
                      <a:r>
                        <a:rPr lang="en-US" sz="1000" b="1" i="0" u="none" strike="noStrike">
                          <a:solidFill>
                            <a:srgbClr val="FF0000"/>
                          </a:solidFill>
                          <a:effectLst/>
                          <a:latin typeface="Calibri" panose="020F0502020204030204" pitchFamily="34" charset="0"/>
                        </a:rPr>
                        <a:t>-47,28</a:t>
                      </a:r>
                    </a:p>
                  </a:txBody>
                  <a:tcPr marL="7620" marR="7620" marT="7620" marB="0" anchor="ctr">
                    <a:lnL>
                      <a:noFill/>
                    </a:lnL>
                    <a:lnR>
                      <a:noFill/>
                    </a:lnR>
                    <a:lnT>
                      <a:noFill/>
                    </a:lnT>
                    <a:lnB w="6350" cap="flat" cmpd="sng" algn="ctr">
                      <a:solidFill>
                        <a:srgbClr val="808080"/>
                      </a:solidFill>
                      <a:prstDash val="solid"/>
                      <a:round/>
                      <a:headEnd type="none" w="med" len="med"/>
                      <a:tailEnd type="none" w="med" len="med"/>
                    </a:lnB>
                  </a:tcPr>
                </a:tc>
                <a:tc>
                  <a:txBody>
                    <a:bodyPr/>
                    <a:lstStyle/>
                    <a:p>
                      <a:pPr algn="r" fontAlgn="ctr"/>
                      <a:r>
                        <a:rPr lang="en-US" sz="1000" b="1" i="0" u="none" strike="noStrike">
                          <a:solidFill>
                            <a:srgbClr val="FF0000"/>
                          </a:solidFill>
                          <a:effectLst/>
                          <a:latin typeface="Calibri" panose="020F0502020204030204" pitchFamily="34" charset="0"/>
                        </a:rPr>
                        <a:t>-0,09%</a:t>
                      </a:r>
                    </a:p>
                  </a:txBody>
                  <a:tcPr marL="7620" marR="7620" marT="7620" marB="0" anchor="ctr">
                    <a:lnL>
                      <a:noFill/>
                    </a:lnL>
                    <a:lnR>
                      <a:noFill/>
                    </a:lnR>
                    <a:lnT>
                      <a:noFill/>
                    </a:lnT>
                    <a:lnB w="6350" cap="flat" cmpd="sng" algn="ctr">
                      <a:solidFill>
                        <a:srgbClr val="808080"/>
                      </a:solidFill>
                      <a:prstDash val="solid"/>
                      <a:round/>
                      <a:headEnd type="none" w="med" len="med"/>
                      <a:tailEnd type="none" w="med" len="med"/>
                    </a:lnB>
                  </a:tcPr>
                </a:tc>
                <a:extLst>
                  <a:ext uri="{0D108BD9-81ED-4DB2-BD59-A6C34878D82A}">
                    <a16:rowId xmlns:a16="http://schemas.microsoft.com/office/drawing/2014/main" val="1092762080"/>
                  </a:ext>
                </a:extLst>
              </a:tr>
            </a:tbl>
          </a:graphicData>
        </a:graphic>
      </p:graphicFrame>
      <p:graphicFrame>
        <p:nvGraphicFramePr>
          <p:cNvPr id="19" name="Table 18">
            <a:extLst>
              <a:ext uri="{FF2B5EF4-FFF2-40B4-BE49-F238E27FC236}">
                <a16:creationId xmlns:a16="http://schemas.microsoft.com/office/drawing/2014/main" id="{4B609907-E4F3-42BD-9379-65A112FF6298}"/>
              </a:ext>
            </a:extLst>
          </p:cNvPr>
          <p:cNvGraphicFramePr>
            <a:graphicFrameLocks noGrp="1"/>
          </p:cNvGraphicFramePr>
          <p:nvPr>
            <p:extLst>
              <p:ext uri="{D42A27DB-BD31-4B8C-83A1-F6EECF244321}">
                <p14:modId xmlns:p14="http://schemas.microsoft.com/office/powerpoint/2010/main" val="494561397"/>
              </p:ext>
            </p:extLst>
          </p:nvPr>
        </p:nvGraphicFramePr>
        <p:xfrm>
          <a:off x="4574255" y="3524360"/>
          <a:ext cx="2721600" cy="720000"/>
        </p:xfrm>
        <a:graphic>
          <a:graphicData uri="http://schemas.openxmlformats.org/drawingml/2006/table">
            <a:tbl>
              <a:tblPr/>
              <a:tblGrid>
                <a:gridCol w="835945">
                  <a:extLst>
                    <a:ext uri="{9D8B030D-6E8A-4147-A177-3AD203B41FA5}">
                      <a16:colId xmlns:a16="http://schemas.microsoft.com/office/drawing/2014/main" val="1500849069"/>
                    </a:ext>
                  </a:extLst>
                </a:gridCol>
                <a:gridCol w="524855">
                  <a:extLst>
                    <a:ext uri="{9D8B030D-6E8A-4147-A177-3AD203B41FA5}">
                      <a16:colId xmlns:a16="http://schemas.microsoft.com/office/drawing/2014/main" val="1793852310"/>
                    </a:ext>
                  </a:extLst>
                </a:gridCol>
                <a:gridCol w="680400">
                  <a:extLst>
                    <a:ext uri="{9D8B030D-6E8A-4147-A177-3AD203B41FA5}">
                      <a16:colId xmlns:a16="http://schemas.microsoft.com/office/drawing/2014/main" val="1349712896"/>
                    </a:ext>
                  </a:extLst>
                </a:gridCol>
                <a:gridCol w="680400">
                  <a:extLst>
                    <a:ext uri="{9D8B030D-6E8A-4147-A177-3AD203B41FA5}">
                      <a16:colId xmlns:a16="http://schemas.microsoft.com/office/drawing/2014/main" val="3919780570"/>
                    </a:ext>
                  </a:extLst>
                </a:gridCol>
              </a:tblGrid>
              <a:tr h="180000">
                <a:tc>
                  <a:txBody>
                    <a:bodyPr/>
                    <a:lstStyle/>
                    <a:p>
                      <a:pPr algn="l" fontAlgn="ctr"/>
                      <a:r>
                        <a:rPr lang="en-US" sz="1000" b="1" i="0" u="none" strike="noStrike" err="1">
                          <a:solidFill>
                            <a:srgbClr val="000000"/>
                          </a:solidFill>
                          <a:effectLst/>
                          <a:latin typeface="Calibri" panose="020F0502020204030204" pitchFamily="34" charset="0"/>
                        </a:rPr>
                        <a:t>Chỉ</a:t>
                      </a:r>
                      <a:r>
                        <a:rPr lang="en-US" sz="1000" b="1" i="0" u="none" strike="noStrike">
                          <a:solidFill>
                            <a:srgbClr val="000000"/>
                          </a:solidFill>
                          <a:effectLst/>
                          <a:latin typeface="Calibri" panose="020F0502020204030204" pitchFamily="34" charset="0"/>
                        </a:rPr>
                        <a:t> </a:t>
                      </a:r>
                      <a:r>
                        <a:rPr lang="en-US" sz="1000" b="1" i="0" u="none" strike="noStrike" err="1">
                          <a:solidFill>
                            <a:srgbClr val="000000"/>
                          </a:solidFill>
                          <a:effectLst/>
                          <a:latin typeface="Calibri" panose="020F0502020204030204" pitchFamily="34" charset="0"/>
                        </a:rPr>
                        <a:t>số</a:t>
                      </a:r>
                      <a:endParaRPr lang="en-US" sz="1000" b="1" i="0" u="none" strike="noStrike">
                        <a:solidFill>
                          <a:srgbClr val="000000"/>
                        </a:solidFill>
                        <a:effectLst/>
                        <a:latin typeface="Calibri" panose="020F0502020204030204" pitchFamily="34" charset="0"/>
                      </a:endParaRPr>
                    </a:p>
                  </a:txBody>
                  <a:tcPr marL="7620" marR="7620" marT="7620" marB="0" anchor="ctr">
                    <a:lnL>
                      <a:noFill/>
                    </a:lnL>
                    <a:lnR>
                      <a:noFill/>
                    </a:lnR>
                    <a:lnT>
                      <a:noFill/>
                    </a:lnT>
                    <a:lnB w="6350" cap="flat" cmpd="sng" algn="ctr">
                      <a:solidFill>
                        <a:srgbClr val="808080"/>
                      </a:solidFill>
                      <a:prstDash val="solid"/>
                      <a:round/>
                      <a:headEnd type="none" w="med" len="med"/>
                      <a:tailEnd type="none" w="med" len="med"/>
                    </a:lnB>
                  </a:tcPr>
                </a:tc>
                <a:tc>
                  <a:txBody>
                    <a:bodyPr/>
                    <a:lstStyle/>
                    <a:p>
                      <a:pPr algn="r" fontAlgn="ctr"/>
                      <a:r>
                        <a:rPr lang="en-US" sz="1000" b="1" i="0" u="none" strike="noStrike" err="1">
                          <a:solidFill>
                            <a:srgbClr val="000000"/>
                          </a:solidFill>
                          <a:effectLst/>
                          <a:latin typeface="Calibri" panose="020F0502020204030204" pitchFamily="34" charset="0"/>
                        </a:rPr>
                        <a:t>Giá</a:t>
                      </a:r>
                      <a:r>
                        <a:rPr lang="en-US" sz="1000" b="1" i="0" u="none" strike="noStrike">
                          <a:solidFill>
                            <a:srgbClr val="000000"/>
                          </a:solidFill>
                          <a:effectLst/>
                          <a:latin typeface="Calibri" panose="020F0502020204030204" pitchFamily="34" charset="0"/>
                        </a:rPr>
                        <a:t> (USD)</a:t>
                      </a:r>
                    </a:p>
                  </a:txBody>
                  <a:tcPr marL="7620" marR="7620" marT="7620" marB="0" anchor="ctr">
                    <a:lnL>
                      <a:noFill/>
                    </a:lnL>
                    <a:lnR>
                      <a:noFill/>
                    </a:lnR>
                    <a:lnT>
                      <a:noFill/>
                    </a:lnT>
                    <a:lnB w="6350" cap="flat" cmpd="sng" algn="ctr">
                      <a:solidFill>
                        <a:srgbClr val="808080"/>
                      </a:solidFill>
                      <a:prstDash val="solid"/>
                      <a:round/>
                      <a:headEnd type="none" w="med" len="med"/>
                      <a:tailEnd type="none" w="med" len="med"/>
                    </a:lnB>
                  </a:tcPr>
                </a:tc>
                <a:tc>
                  <a:txBody>
                    <a:bodyPr/>
                    <a:lstStyle/>
                    <a:p>
                      <a:pPr algn="r" fontAlgn="ctr"/>
                      <a:r>
                        <a:rPr lang="en-US" sz="1000" b="1" i="0" u="none" strike="noStrike" err="1">
                          <a:solidFill>
                            <a:srgbClr val="000000"/>
                          </a:solidFill>
                          <a:effectLst/>
                          <a:latin typeface="Calibri" panose="020F0502020204030204" pitchFamily="34" charset="0"/>
                        </a:rPr>
                        <a:t>Thay</a:t>
                      </a:r>
                      <a:r>
                        <a:rPr lang="en-US" sz="1000" b="1" i="0" u="none" strike="noStrike">
                          <a:solidFill>
                            <a:srgbClr val="000000"/>
                          </a:solidFill>
                          <a:effectLst/>
                          <a:latin typeface="Calibri" panose="020F0502020204030204" pitchFamily="34" charset="0"/>
                        </a:rPr>
                        <a:t> </a:t>
                      </a:r>
                      <a:r>
                        <a:rPr lang="en-US" sz="1000" b="1" i="0" u="none" strike="noStrike" err="1">
                          <a:solidFill>
                            <a:srgbClr val="000000"/>
                          </a:solidFill>
                          <a:effectLst/>
                          <a:latin typeface="Calibri" panose="020F0502020204030204" pitchFamily="34" charset="0"/>
                        </a:rPr>
                        <a:t>đổi</a:t>
                      </a:r>
                      <a:endParaRPr lang="en-US" sz="1000" b="1" i="0" u="none" strike="noStrike">
                        <a:solidFill>
                          <a:srgbClr val="000000"/>
                        </a:solidFill>
                        <a:effectLst/>
                        <a:latin typeface="Calibri" panose="020F0502020204030204" pitchFamily="34" charset="0"/>
                      </a:endParaRPr>
                    </a:p>
                  </a:txBody>
                  <a:tcPr marL="7620" marR="7620" marT="7620" marB="0" anchor="ctr">
                    <a:lnL>
                      <a:noFill/>
                    </a:lnL>
                    <a:lnR>
                      <a:noFill/>
                    </a:lnR>
                    <a:lnT>
                      <a:noFill/>
                    </a:lnT>
                    <a:lnB w="6350" cap="flat" cmpd="sng" algn="ctr">
                      <a:solidFill>
                        <a:srgbClr val="808080"/>
                      </a:solidFill>
                      <a:prstDash val="solid"/>
                      <a:round/>
                      <a:headEnd type="none" w="med" len="med"/>
                      <a:tailEnd type="none" w="med" len="med"/>
                    </a:lnB>
                  </a:tcPr>
                </a:tc>
                <a:tc>
                  <a:txBody>
                    <a:bodyPr/>
                    <a:lstStyle/>
                    <a:p>
                      <a:pPr algn="r" fontAlgn="ctr"/>
                      <a:r>
                        <a:rPr lang="en-US" sz="1000" b="1" i="0" u="none" strike="noStrike" dirty="0">
                          <a:solidFill>
                            <a:srgbClr val="000000"/>
                          </a:solidFill>
                          <a:effectLst/>
                          <a:latin typeface="Calibri" panose="020F0502020204030204" pitchFamily="34" charset="0"/>
                        </a:rPr>
                        <a:t>%</a:t>
                      </a:r>
                      <a:r>
                        <a:rPr lang="en-US" sz="1000" b="1" i="0" u="none" strike="noStrike" dirty="0" err="1">
                          <a:solidFill>
                            <a:srgbClr val="000000"/>
                          </a:solidFill>
                          <a:effectLst/>
                          <a:latin typeface="Calibri" panose="020F0502020204030204" pitchFamily="34" charset="0"/>
                        </a:rPr>
                        <a:t>Chg</a:t>
                      </a:r>
                      <a:endParaRPr lang="en-US" sz="1000" b="1" i="0" u="none" strike="noStrike" dirty="0">
                        <a:solidFill>
                          <a:srgbClr val="000000"/>
                        </a:solidFill>
                        <a:effectLst/>
                        <a:latin typeface="Calibri" panose="020F0502020204030204" pitchFamily="34" charset="0"/>
                      </a:endParaRPr>
                    </a:p>
                  </a:txBody>
                  <a:tcPr marL="7620" marR="7620" marT="7620" marB="0" anchor="ctr">
                    <a:lnL>
                      <a:noFill/>
                    </a:lnL>
                    <a:lnR>
                      <a:noFill/>
                    </a:lnR>
                    <a:lnT>
                      <a:noFill/>
                    </a:lnT>
                    <a:lnB w="6350" cap="flat" cmpd="sng" algn="ctr">
                      <a:solidFill>
                        <a:srgbClr val="808080"/>
                      </a:solidFill>
                      <a:prstDash val="solid"/>
                      <a:round/>
                      <a:headEnd type="none" w="med" len="med"/>
                      <a:tailEnd type="none" w="med" len="med"/>
                    </a:lnB>
                  </a:tcPr>
                </a:tc>
                <a:extLst>
                  <a:ext uri="{0D108BD9-81ED-4DB2-BD59-A6C34878D82A}">
                    <a16:rowId xmlns:a16="http://schemas.microsoft.com/office/drawing/2014/main" val="2880542442"/>
                  </a:ext>
                </a:extLst>
              </a:tr>
              <a:tr h="180000">
                <a:tc>
                  <a:txBody>
                    <a:bodyPr/>
                    <a:lstStyle/>
                    <a:p>
                      <a:pPr algn="l" fontAlgn="ctr"/>
                      <a:r>
                        <a:rPr lang="en-US" sz="1000" b="1" i="0" u="none" strike="noStrike">
                          <a:solidFill>
                            <a:srgbClr val="000000"/>
                          </a:solidFill>
                          <a:effectLst/>
                          <a:latin typeface="Calibri" panose="020F0502020204030204" pitchFamily="34" charset="0"/>
                        </a:rPr>
                        <a:t>Giá vàng</a:t>
                      </a:r>
                    </a:p>
                  </a:txBody>
                  <a:tcPr marL="7620" marR="7620" marT="7620" marB="0" anchor="ctr">
                    <a:lnL>
                      <a:noFill/>
                    </a:lnL>
                    <a:lnR>
                      <a:noFill/>
                    </a:lnR>
                    <a:lnT w="6350" cap="flat" cmpd="sng" algn="ctr">
                      <a:solidFill>
                        <a:srgbClr val="808080"/>
                      </a:solidFill>
                      <a:prstDash val="solid"/>
                      <a:round/>
                      <a:headEnd type="none" w="med" len="med"/>
                      <a:tailEnd type="none" w="med" len="med"/>
                    </a:lnT>
                    <a:lnB>
                      <a:noFill/>
                    </a:lnB>
                  </a:tcPr>
                </a:tc>
                <a:tc>
                  <a:txBody>
                    <a:bodyPr/>
                    <a:lstStyle/>
                    <a:p>
                      <a:pPr algn="r" fontAlgn="ctr"/>
                      <a:r>
                        <a:rPr lang="en-US" sz="1000" b="0" i="0" u="none" strike="noStrike">
                          <a:solidFill>
                            <a:srgbClr val="000000"/>
                          </a:solidFill>
                          <a:effectLst/>
                          <a:latin typeface="Calibri" panose="020F0502020204030204" pitchFamily="34" charset="0"/>
                        </a:rPr>
                        <a:t>4.110,11</a:t>
                      </a:r>
                    </a:p>
                  </a:txBody>
                  <a:tcPr marL="7620" marR="7620" marT="7620" marB="0" anchor="ctr">
                    <a:lnL>
                      <a:noFill/>
                    </a:lnL>
                    <a:lnR>
                      <a:noFill/>
                    </a:lnR>
                    <a:lnT w="6350" cap="flat" cmpd="sng" algn="ctr">
                      <a:solidFill>
                        <a:srgbClr val="808080"/>
                      </a:solidFill>
                      <a:prstDash val="solid"/>
                      <a:round/>
                      <a:headEnd type="none" w="med" len="med"/>
                      <a:tailEnd type="none" w="med" len="med"/>
                    </a:lnT>
                    <a:lnB>
                      <a:noFill/>
                    </a:lnB>
                  </a:tcPr>
                </a:tc>
                <a:tc>
                  <a:txBody>
                    <a:bodyPr/>
                    <a:lstStyle/>
                    <a:p>
                      <a:pPr algn="r" fontAlgn="ctr"/>
                      <a:r>
                        <a:rPr lang="en-US" sz="1000" b="1" i="0" u="none" strike="noStrike">
                          <a:solidFill>
                            <a:srgbClr val="FF0000"/>
                          </a:solidFill>
                          <a:effectLst/>
                          <a:latin typeface="Calibri" panose="020F0502020204030204" pitchFamily="34" charset="0"/>
                        </a:rPr>
                        <a:t>-77,60</a:t>
                      </a:r>
                    </a:p>
                  </a:txBody>
                  <a:tcPr marL="7620" marR="7620" marT="7620" marB="0" anchor="ctr">
                    <a:lnL>
                      <a:noFill/>
                    </a:lnL>
                    <a:lnR>
                      <a:noFill/>
                    </a:lnR>
                    <a:lnT w="6350" cap="flat" cmpd="sng" algn="ctr">
                      <a:solidFill>
                        <a:srgbClr val="808080"/>
                      </a:solidFill>
                      <a:prstDash val="solid"/>
                      <a:round/>
                      <a:headEnd type="none" w="med" len="med"/>
                      <a:tailEnd type="none" w="med" len="med"/>
                    </a:lnT>
                    <a:lnB>
                      <a:noFill/>
                    </a:lnB>
                  </a:tcPr>
                </a:tc>
                <a:tc>
                  <a:txBody>
                    <a:bodyPr/>
                    <a:lstStyle/>
                    <a:p>
                      <a:pPr algn="r" fontAlgn="ctr"/>
                      <a:r>
                        <a:rPr lang="en-US" sz="1000" b="1" i="0" u="none" strike="noStrike">
                          <a:solidFill>
                            <a:srgbClr val="FF0000"/>
                          </a:solidFill>
                          <a:effectLst/>
                          <a:latin typeface="Calibri" panose="020F0502020204030204" pitchFamily="34" charset="0"/>
                        </a:rPr>
                        <a:t>-1,85%</a:t>
                      </a:r>
                    </a:p>
                  </a:txBody>
                  <a:tcPr marL="7620" marR="7620" marT="7620" marB="0" anchor="ctr">
                    <a:lnL>
                      <a:noFill/>
                    </a:lnL>
                    <a:lnR>
                      <a:noFill/>
                    </a:lnR>
                    <a:lnT w="6350" cap="flat" cmpd="sng" algn="ctr">
                      <a:solidFill>
                        <a:srgbClr val="808080"/>
                      </a:solidFill>
                      <a:prstDash val="solid"/>
                      <a:round/>
                      <a:headEnd type="none" w="med" len="med"/>
                      <a:tailEnd type="none" w="med" len="med"/>
                    </a:lnT>
                    <a:lnB>
                      <a:noFill/>
                    </a:lnB>
                  </a:tcPr>
                </a:tc>
                <a:extLst>
                  <a:ext uri="{0D108BD9-81ED-4DB2-BD59-A6C34878D82A}">
                    <a16:rowId xmlns:a16="http://schemas.microsoft.com/office/drawing/2014/main" val="3707754754"/>
                  </a:ext>
                </a:extLst>
              </a:tr>
              <a:tr h="180000">
                <a:tc>
                  <a:txBody>
                    <a:bodyPr/>
                    <a:lstStyle/>
                    <a:p>
                      <a:pPr algn="l" fontAlgn="ctr"/>
                      <a:r>
                        <a:rPr lang="en-US" sz="1000" b="1" i="0" u="none" strike="noStrike">
                          <a:solidFill>
                            <a:srgbClr val="000000"/>
                          </a:solidFill>
                          <a:effectLst/>
                          <a:latin typeface="Calibri" panose="020F0502020204030204" pitchFamily="34" charset="0"/>
                        </a:rPr>
                        <a:t>Giá dầu Brent</a:t>
                      </a:r>
                    </a:p>
                  </a:txBody>
                  <a:tcPr marL="7620" marR="7620" marT="7620" marB="0" anchor="ctr">
                    <a:lnL>
                      <a:noFill/>
                    </a:lnL>
                    <a:lnR>
                      <a:noFill/>
                    </a:lnR>
                    <a:lnT>
                      <a:noFill/>
                    </a:lnT>
                    <a:lnB>
                      <a:noFill/>
                    </a:lnB>
                  </a:tcPr>
                </a:tc>
                <a:tc>
                  <a:txBody>
                    <a:bodyPr/>
                    <a:lstStyle/>
                    <a:p>
                      <a:pPr algn="r" fontAlgn="ctr"/>
                      <a:r>
                        <a:rPr lang="en-US" sz="1000" b="0" i="0" u="none" strike="noStrike">
                          <a:solidFill>
                            <a:srgbClr val="000000"/>
                          </a:solidFill>
                          <a:effectLst/>
                          <a:latin typeface="Calibri" panose="020F0502020204030204" pitchFamily="34" charset="0"/>
                        </a:rPr>
                        <a:t>76,82</a:t>
                      </a:r>
                    </a:p>
                  </a:txBody>
                  <a:tcPr marL="7620" marR="7620" marT="7620" marB="0" anchor="ctr">
                    <a:lnL>
                      <a:noFill/>
                    </a:lnL>
                    <a:lnR>
                      <a:noFill/>
                    </a:lnR>
                    <a:lnT>
                      <a:noFill/>
                    </a:lnT>
                    <a:lnB>
                      <a:noFill/>
                    </a:lnB>
                  </a:tcPr>
                </a:tc>
                <a:tc>
                  <a:txBody>
                    <a:bodyPr/>
                    <a:lstStyle/>
                    <a:p>
                      <a:pPr algn="r" fontAlgn="ctr"/>
                      <a:r>
                        <a:rPr lang="en-US" sz="1000" b="1" i="0" u="none" strike="noStrike">
                          <a:solidFill>
                            <a:srgbClr val="FF0000"/>
                          </a:solidFill>
                          <a:effectLst/>
                          <a:latin typeface="Calibri" panose="020F0502020204030204" pitchFamily="34" charset="0"/>
                        </a:rPr>
                        <a:t>-0,70</a:t>
                      </a:r>
                    </a:p>
                  </a:txBody>
                  <a:tcPr marL="7620" marR="7620" marT="7620" marB="0" anchor="ctr">
                    <a:lnL>
                      <a:noFill/>
                    </a:lnL>
                    <a:lnR>
                      <a:noFill/>
                    </a:lnR>
                    <a:lnT>
                      <a:noFill/>
                    </a:lnT>
                    <a:lnB>
                      <a:noFill/>
                    </a:lnB>
                  </a:tcPr>
                </a:tc>
                <a:tc>
                  <a:txBody>
                    <a:bodyPr/>
                    <a:lstStyle/>
                    <a:p>
                      <a:pPr algn="r" fontAlgn="ctr"/>
                      <a:r>
                        <a:rPr lang="en-US" sz="1000" b="1" i="0" u="none" strike="noStrike">
                          <a:solidFill>
                            <a:srgbClr val="FF0000"/>
                          </a:solidFill>
                          <a:effectLst/>
                          <a:latin typeface="Calibri" panose="020F0502020204030204" pitchFamily="34" charset="0"/>
                        </a:rPr>
                        <a:t>-0,90%</a:t>
                      </a:r>
                    </a:p>
                  </a:txBody>
                  <a:tcPr marL="7620" marR="7620" marT="7620" marB="0" anchor="ctr">
                    <a:lnL>
                      <a:noFill/>
                    </a:lnL>
                    <a:lnR>
                      <a:noFill/>
                    </a:lnR>
                    <a:lnT>
                      <a:noFill/>
                    </a:lnT>
                    <a:lnB>
                      <a:noFill/>
                    </a:lnB>
                  </a:tcPr>
                </a:tc>
                <a:extLst>
                  <a:ext uri="{0D108BD9-81ED-4DB2-BD59-A6C34878D82A}">
                    <a16:rowId xmlns:a16="http://schemas.microsoft.com/office/drawing/2014/main" val="3559533620"/>
                  </a:ext>
                </a:extLst>
              </a:tr>
              <a:tr h="180000">
                <a:tc>
                  <a:txBody>
                    <a:bodyPr/>
                    <a:lstStyle/>
                    <a:p>
                      <a:pPr algn="l" fontAlgn="ctr"/>
                      <a:r>
                        <a:rPr lang="en-US" sz="1000" b="1" i="0" u="none" strike="noStrike">
                          <a:solidFill>
                            <a:srgbClr val="000000"/>
                          </a:solidFill>
                          <a:effectLst/>
                          <a:latin typeface="Calibri" panose="020F0502020204030204" pitchFamily="34" charset="0"/>
                        </a:rPr>
                        <a:t>Giá dầu WTI</a:t>
                      </a:r>
                    </a:p>
                  </a:txBody>
                  <a:tcPr marL="7620" marR="7620" marT="7620" marB="0" anchor="ctr">
                    <a:lnL>
                      <a:noFill/>
                    </a:lnL>
                    <a:lnR>
                      <a:noFill/>
                    </a:lnR>
                    <a:lnT>
                      <a:noFill/>
                    </a:lnT>
                    <a:lnB w="6350" cap="flat" cmpd="sng" algn="ctr">
                      <a:solidFill>
                        <a:srgbClr val="808080"/>
                      </a:solidFill>
                      <a:prstDash val="solid"/>
                      <a:round/>
                      <a:headEnd type="none" w="med" len="med"/>
                      <a:tailEnd type="none" w="med" len="med"/>
                    </a:lnB>
                  </a:tcPr>
                </a:tc>
                <a:tc>
                  <a:txBody>
                    <a:bodyPr/>
                    <a:lstStyle/>
                    <a:p>
                      <a:pPr algn="r" fontAlgn="ctr"/>
                      <a:r>
                        <a:rPr lang="en-US" sz="1000" b="0" i="0" u="none" strike="noStrike">
                          <a:solidFill>
                            <a:srgbClr val="000000"/>
                          </a:solidFill>
                          <a:effectLst/>
                          <a:latin typeface="Calibri" panose="020F0502020204030204" pitchFamily="34" charset="0"/>
                        </a:rPr>
                        <a:t>73,05</a:t>
                      </a:r>
                    </a:p>
                  </a:txBody>
                  <a:tcPr marL="7620" marR="7620" marT="7620" marB="0" anchor="ctr">
                    <a:lnL>
                      <a:noFill/>
                    </a:lnL>
                    <a:lnR>
                      <a:noFill/>
                    </a:lnR>
                    <a:lnT>
                      <a:noFill/>
                    </a:lnT>
                    <a:lnB w="6350" cap="flat" cmpd="sng" algn="ctr">
                      <a:solidFill>
                        <a:srgbClr val="808080"/>
                      </a:solidFill>
                      <a:prstDash val="solid"/>
                      <a:round/>
                      <a:headEnd type="none" w="med" len="med"/>
                      <a:tailEnd type="none" w="med" len="med"/>
                    </a:lnB>
                  </a:tcPr>
                </a:tc>
                <a:tc>
                  <a:txBody>
                    <a:bodyPr/>
                    <a:lstStyle/>
                    <a:p>
                      <a:pPr algn="r" fontAlgn="ctr"/>
                      <a:r>
                        <a:rPr lang="en-US" sz="1000" b="1" i="0" u="none" strike="noStrike">
                          <a:solidFill>
                            <a:srgbClr val="FF0000"/>
                          </a:solidFill>
                          <a:effectLst/>
                          <a:latin typeface="Calibri" panose="020F0502020204030204" pitchFamily="34" charset="0"/>
                        </a:rPr>
                        <a:t>-0,81</a:t>
                      </a:r>
                    </a:p>
                  </a:txBody>
                  <a:tcPr marL="7620" marR="7620" marT="7620" marB="0" anchor="ctr">
                    <a:lnL>
                      <a:noFill/>
                    </a:lnL>
                    <a:lnR>
                      <a:noFill/>
                    </a:lnR>
                    <a:lnT>
                      <a:noFill/>
                    </a:lnT>
                    <a:lnB w="6350" cap="flat" cmpd="sng" algn="ctr">
                      <a:solidFill>
                        <a:srgbClr val="808080"/>
                      </a:solidFill>
                      <a:prstDash val="solid"/>
                      <a:round/>
                      <a:headEnd type="none" w="med" len="med"/>
                      <a:tailEnd type="none" w="med" len="med"/>
                    </a:lnB>
                  </a:tcPr>
                </a:tc>
                <a:tc>
                  <a:txBody>
                    <a:bodyPr/>
                    <a:lstStyle/>
                    <a:p>
                      <a:pPr algn="r" fontAlgn="ctr"/>
                      <a:r>
                        <a:rPr lang="en-US" sz="1000" b="1" i="0" u="none" strike="noStrike">
                          <a:solidFill>
                            <a:srgbClr val="FF0000"/>
                          </a:solidFill>
                          <a:effectLst/>
                          <a:latin typeface="Calibri" panose="020F0502020204030204" pitchFamily="34" charset="0"/>
                        </a:rPr>
                        <a:t>-1,10%</a:t>
                      </a:r>
                    </a:p>
                  </a:txBody>
                  <a:tcPr marL="7620" marR="7620" marT="7620" marB="0" anchor="ctr">
                    <a:lnL>
                      <a:noFill/>
                    </a:lnL>
                    <a:lnR>
                      <a:noFill/>
                    </a:lnR>
                    <a:lnT>
                      <a:noFill/>
                    </a:lnT>
                    <a:lnB w="6350" cap="flat" cmpd="sng" algn="ctr">
                      <a:solidFill>
                        <a:srgbClr val="808080"/>
                      </a:solidFill>
                      <a:prstDash val="solid"/>
                      <a:round/>
                      <a:headEnd type="none" w="med" len="med"/>
                      <a:tailEnd type="none" w="med" len="med"/>
                    </a:lnB>
                  </a:tcPr>
                </a:tc>
                <a:extLst>
                  <a:ext uri="{0D108BD9-81ED-4DB2-BD59-A6C34878D82A}">
                    <a16:rowId xmlns:a16="http://schemas.microsoft.com/office/drawing/2014/main" val="1971464554"/>
                  </a:ext>
                </a:extLst>
              </a:tr>
            </a:tbl>
          </a:graphicData>
        </a:graphic>
      </p:graphicFrame>
      <p:grpSp>
        <p:nvGrpSpPr>
          <p:cNvPr id="24" name="Group 23">
            <a:extLst>
              <a:ext uri="{FF2B5EF4-FFF2-40B4-BE49-F238E27FC236}">
                <a16:creationId xmlns:a16="http://schemas.microsoft.com/office/drawing/2014/main" id="{57A7BC45-365B-4148-81D5-C05AFA847EB7}"/>
              </a:ext>
            </a:extLst>
          </p:cNvPr>
          <p:cNvGrpSpPr/>
          <p:nvPr/>
        </p:nvGrpSpPr>
        <p:grpSpPr>
          <a:xfrm>
            <a:off x="4562788" y="4343400"/>
            <a:ext cx="2752412" cy="260477"/>
            <a:chOff x="4568611" y="3532536"/>
            <a:chExt cx="2752412" cy="260477"/>
          </a:xfrm>
        </p:grpSpPr>
        <p:pic>
          <p:nvPicPr>
            <p:cNvPr id="25" name="Picture 24">
              <a:extLst>
                <a:ext uri="{FF2B5EF4-FFF2-40B4-BE49-F238E27FC236}">
                  <a16:creationId xmlns:a16="http://schemas.microsoft.com/office/drawing/2014/main" id="{86485CD5-6D2B-408C-BCB6-2E2CED1C7D40}"/>
                </a:ext>
              </a:extLst>
            </p:cNvPr>
            <p:cNvPicPr/>
            <p:nvPr/>
          </p:nvPicPr>
          <p:blipFill rotWithShape="1">
            <a:blip r:embed="rId3"/>
            <a:srcRect r="28337"/>
            <a:stretch/>
          </p:blipFill>
          <p:spPr bwMode="auto">
            <a:xfrm flipH="1">
              <a:off x="4568611" y="3549060"/>
              <a:ext cx="2752412" cy="243953"/>
            </a:xfrm>
            <a:prstGeom prst="rect">
              <a:avLst/>
            </a:prstGeom>
            <a:ln>
              <a:noFill/>
            </a:ln>
            <a:extLst>
              <a:ext uri="{53640926-AAD7-44D8-BBD7-CCE9431645EC}">
                <a14:shadowObscured xmlns:a14="http://schemas.microsoft.com/office/drawing/2010/main"/>
              </a:ext>
            </a:extLst>
          </p:spPr>
        </p:pic>
        <p:sp>
          <p:nvSpPr>
            <p:cNvPr id="26" name="TextBox 25">
              <a:extLst>
                <a:ext uri="{FF2B5EF4-FFF2-40B4-BE49-F238E27FC236}">
                  <a16:creationId xmlns:a16="http://schemas.microsoft.com/office/drawing/2014/main" id="{97ACC9E9-5506-4FA9-9A2E-54FBC99B2FD4}"/>
                </a:ext>
              </a:extLst>
            </p:cNvPr>
            <p:cNvSpPr txBox="1"/>
            <p:nvPr/>
          </p:nvSpPr>
          <p:spPr>
            <a:xfrm>
              <a:off x="4580495" y="3532536"/>
              <a:ext cx="1940520" cy="246221"/>
            </a:xfrm>
            <a:prstGeom prst="rect">
              <a:avLst/>
            </a:prstGeom>
            <a:noFill/>
          </p:spPr>
          <p:txBody>
            <a:bodyPr wrap="square" rtlCol="0">
              <a:spAutoFit/>
            </a:bodyPr>
            <a:lstStyle/>
            <a:p>
              <a:r>
                <a:rPr lang="en-US" sz="1000" b="1">
                  <a:solidFill>
                    <a:schemeClr val="bg1"/>
                  </a:solidFill>
                  <a:latin typeface="+mj-lt"/>
                </a:rPr>
                <a:t>THỊ TRƯỜNG VIỆT NAM</a:t>
              </a:r>
              <a:endParaRPr lang="vi-VN" sz="1000" b="1">
                <a:solidFill>
                  <a:schemeClr val="bg1"/>
                </a:solidFill>
                <a:latin typeface="+mj-lt"/>
              </a:endParaRPr>
            </a:p>
          </p:txBody>
        </p:sp>
      </p:grpSp>
      <p:grpSp>
        <p:nvGrpSpPr>
          <p:cNvPr id="28" name="Group 27">
            <a:extLst>
              <a:ext uri="{FF2B5EF4-FFF2-40B4-BE49-F238E27FC236}">
                <a16:creationId xmlns:a16="http://schemas.microsoft.com/office/drawing/2014/main" id="{CAEBC2B8-1883-4B71-9126-5D0A12ED6349}"/>
              </a:ext>
            </a:extLst>
          </p:cNvPr>
          <p:cNvGrpSpPr/>
          <p:nvPr/>
        </p:nvGrpSpPr>
        <p:grpSpPr>
          <a:xfrm>
            <a:off x="4545395" y="6660523"/>
            <a:ext cx="2795961" cy="260477"/>
            <a:chOff x="4568611" y="3532536"/>
            <a:chExt cx="2752412" cy="260477"/>
          </a:xfrm>
        </p:grpSpPr>
        <p:pic>
          <p:nvPicPr>
            <p:cNvPr id="29" name="Picture 28">
              <a:extLst>
                <a:ext uri="{FF2B5EF4-FFF2-40B4-BE49-F238E27FC236}">
                  <a16:creationId xmlns:a16="http://schemas.microsoft.com/office/drawing/2014/main" id="{9854A743-A6C9-46E3-9E30-7FA37E0E4BDA}"/>
                </a:ext>
              </a:extLst>
            </p:cNvPr>
            <p:cNvPicPr/>
            <p:nvPr/>
          </p:nvPicPr>
          <p:blipFill rotWithShape="1">
            <a:blip r:embed="rId3"/>
            <a:srcRect r="28337"/>
            <a:stretch/>
          </p:blipFill>
          <p:spPr bwMode="auto">
            <a:xfrm flipH="1">
              <a:off x="4568611" y="3549060"/>
              <a:ext cx="2752412" cy="243953"/>
            </a:xfrm>
            <a:prstGeom prst="rect">
              <a:avLst/>
            </a:prstGeom>
            <a:ln>
              <a:noFill/>
            </a:ln>
            <a:extLst>
              <a:ext uri="{53640926-AAD7-44D8-BBD7-CCE9431645EC}">
                <a14:shadowObscured xmlns:a14="http://schemas.microsoft.com/office/drawing/2010/main"/>
              </a:ext>
            </a:extLst>
          </p:spPr>
        </p:pic>
        <p:sp>
          <p:nvSpPr>
            <p:cNvPr id="30" name="TextBox 29">
              <a:extLst>
                <a:ext uri="{FF2B5EF4-FFF2-40B4-BE49-F238E27FC236}">
                  <a16:creationId xmlns:a16="http://schemas.microsoft.com/office/drawing/2014/main" id="{D77852C4-2BE3-419A-B30E-798FC74BEB8E}"/>
                </a:ext>
              </a:extLst>
            </p:cNvPr>
            <p:cNvSpPr txBox="1"/>
            <p:nvPr/>
          </p:nvSpPr>
          <p:spPr>
            <a:xfrm>
              <a:off x="4580495" y="3532536"/>
              <a:ext cx="1940520" cy="246221"/>
            </a:xfrm>
            <a:prstGeom prst="rect">
              <a:avLst/>
            </a:prstGeom>
            <a:noFill/>
          </p:spPr>
          <p:txBody>
            <a:bodyPr wrap="square" rtlCol="0">
              <a:spAutoFit/>
            </a:bodyPr>
            <a:lstStyle/>
            <a:p>
              <a:r>
                <a:rPr lang="en-US" sz="1000" b="1">
                  <a:solidFill>
                    <a:schemeClr val="bg1"/>
                  </a:solidFill>
                  <a:latin typeface="+mj-lt"/>
                </a:rPr>
                <a:t>NGÀNH CÓ GTGD LỚN</a:t>
              </a:r>
              <a:endParaRPr lang="vi-VN" sz="1000" b="1">
                <a:solidFill>
                  <a:schemeClr val="bg1"/>
                </a:solidFill>
                <a:latin typeface="+mj-lt"/>
              </a:endParaRPr>
            </a:p>
          </p:txBody>
        </p:sp>
      </p:grpSp>
      <p:grpSp>
        <p:nvGrpSpPr>
          <p:cNvPr id="31" name="Group 30">
            <a:extLst>
              <a:ext uri="{FF2B5EF4-FFF2-40B4-BE49-F238E27FC236}">
                <a16:creationId xmlns:a16="http://schemas.microsoft.com/office/drawing/2014/main" id="{1FF1DBB6-2D79-423D-8334-ED8FE29C4D56}"/>
              </a:ext>
            </a:extLst>
          </p:cNvPr>
          <p:cNvGrpSpPr/>
          <p:nvPr/>
        </p:nvGrpSpPr>
        <p:grpSpPr>
          <a:xfrm>
            <a:off x="452822" y="1828800"/>
            <a:ext cx="3966778" cy="276999"/>
            <a:chOff x="4574880" y="1663714"/>
            <a:chExt cx="2749530" cy="269492"/>
          </a:xfrm>
        </p:grpSpPr>
        <p:pic>
          <p:nvPicPr>
            <p:cNvPr id="32" name="Picture 31">
              <a:extLst>
                <a:ext uri="{FF2B5EF4-FFF2-40B4-BE49-F238E27FC236}">
                  <a16:creationId xmlns:a16="http://schemas.microsoft.com/office/drawing/2014/main" id="{42DF37CB-3A84-41C8-9802-BEB8E9EDBB94}"/>
                </a:ext>
              </a:extLst>
            </p:cNvPr>
            <p:cNvPicPr/>
            <p:nvPr/>
          </p:nvPicPr>
          <p:blipFill rotWithShape="1">
            <a:blip r:embed="rId3"/>
            <a:srcRect r="28337"/>
            <a:stretch/>
          </p:blipFill>
          <p:spPr bwMode="auto">
            <a:xfrm flipH="1">
              <a:off x="4574880" y="1663714"/>
              <a:ext cx="2749530" cy="269492"/>
            </a:xfrm>
            <a:prstGeom prst="rect">
              <a:avLst/>
            </a:prstGeom>
            <a:ln>
              <a:noFill/>
            </a:ln>
            <a:extLst>
              <a:ext uri="{53640926-AAD7-44D8-BBD7-CCE9431645EC}">
                <a14:shadowObscured xmlns:a14="http://schemas.microsoft.com/office/drawing/2010/main"/>
              </a:ext>
            </a:extLst>
          </p:spPr>
        </p:pic>
        <p:sp>
          <p:nvSpPr>
            <p:cNvPr id="33" name="TextBox 32">
              <a:extLst>
                <a:ext uri="{FF2B5EF4-FFF2-40B4-BE49-F238E27FC236}">
                  <a16:creationId xmlns:a16="http://schemas.microsoft.com/office/drawing/2014/main" id="{11D2DDB9-FEE2-4E6F-850B-C5BFF01AE364}"/>
                </a:ext>
              </a:extLst>
            </p:cNvPr>
            <p:cNvSpPr txBox="1"/>
            <p:nvPr/>
          </p:nvSpPr>
          <p:spPr>
            <a:xfrm>
              <a:off x="4580495" y="1668372"/>
              <a:ext cx="1602420" cy="246221"/>
            </a:xfrm>
            <a:prstGeom prst="rect">
              <a:avLst/>
            </a:prstGeom>
            <a:noFill/>
          </p:spPr>
          <p:txBody>
            <a:bodyPr wrap="square" rtlCol="0">
              <a:spAutoFit/>
            </a:bodyPr>
            <a:lstStyle/>
            <a:p>
              <a:r>
                <a:rPr lang="en-US" sz="1000" b="1">
                  <a:solidFill>
                    <a:schemeClr val="bg1"/>
                  </a:solidFill>
                  <a:latin typeface="+mj-lt"/>
                </a:rPr>
                <a:t>DIỄN BIẾN THỊ TRƯỜNG</a:t>
              </a:r>
              <a:endParaRPr lang="vi-VN" sz="1000" b="1">
                <a:solidFill>
                  <a:schemeClr val="bg1"/>
                </a:solidFill>
                <a:latin typeface="+mj-lt"/>
              </a:endParaRPr>
            </a:p>
          </p:txBody>
        </p:sp>
      </p:grpSp>
      <p:grpSp>
        <p:nvGrpSpPr>
          <p:cNvPr id="34" name="Group 33">
            <a:extLst>
              <a:ext uri="{FF2B5EF4-FFF2-40B4-BE49-F238E27FC236}">
                <a16:creationId xmlns:a16="http://schemas.microsoft.com/office/drawing/2014/main" id="{27409013-26EE-4292-8D6E-47B9ACF32652}"/>
              </a:ext>
            </a:extLst>
          </p:cNvPr>
          <p:cNvGrpSpPr/>
          <p:nvPr/>
        </p:nvGrpSpPr>
        <p:grpSpPr>
          <a:xfrm>
            <a:off x="445685" y="6282310"/>
            <a:ext cx="3973207" cy="276999"/>
            <a:chOff x="4574880" y="1663714"/>
            <a:chExt cx="2749530" cy="269492"/>
          </a:xfrm>
        </p:grpSpPr>
        <p:pic>
          <p:nvPicPr>
            <p:cNvPr id="35" name="Picture 34">
              <a:extLst>
                <a:ext uri="{FF2B5EF4-FFF2-40B4-BE49-F238E27FC236}">
                  <a16:creationId xmlns:a16="http://schemas.microsoft.com/office/drawing/2014/main" id="{457C6BA8-747E-4D64-B64B-F060BD024584}"/>
                </a:ext>
              </a:extLst>
            </p:cNvPr>
            <p:cNvPicPr/>
            <p:nvPr/>
          </p:nvPicPr>
          <p:blipFill rotWithShape="1">
            <a:blip r:embed="rId3"/>
            <a:srcRect r="28337"/>
            <a:stretch/>
          </p:blipFill>
          <p:spPr bwMode="auto">
            <a:xfrm flipH="1">
              <a:off x="4574880" y="1663714"/>
              <a:ext cx="2749530" cy="269492"/>
            </a:xfrm>
            <a:prstGeom prst="rect">
              <a:avLst/>
            </a:prstGeom>
            <a:ln>
              <a:noFill/>
            </a:ln>
            <a:extLst>
              <a:ext uri="{53640926-AAD7-44D8-BBD7-CCE9431645EC}">
                <a14:shadowObscured xmlns:a14="http://schemas.microsoft.com/office/drawing/2010/main"/>
              </a:ext>
            </a:extLst>
          </p:spPr>
        </p:pic>
        <p:sp>
          <p:nvSpPr>
            <p:cNvPr id="36" name="TextBox 35">
              <a:extLst>
                <a:ext uri="{FF2B5EF4-FFF2-40B4-BE49-F238E27FC236}">
                  <a16:creationId xmlns:a16="http://schemas.microsoft.com/office/drawing/2014/main" id="{9D668166-8C45-4B7F-A939-5CD45B489073}"/>
                </a:ext>
              </a:extLst>
            </p:cNvPr>
            <p:cNvSpPr txBox="1"/>
            <p:nvPr/>
          </p:nvSpPr>
          <p:spPr>
            <a:xfrm>
              <a:off x="4580495" y="1668372"/>
              <a:ext cx="1602420" cy="246221"/>
            </a:xfrm>
            <a:prstGeom prst="rect">
              <a:avLst/>
            </a:prstGeom>
            <a:noFill/>
          </p:spPr>
          <p:txBody>
            <a:bodyPr wrap="square" rtlCol="0">
              <a:spAutoFit/>
            </a:bodyPr>
            <a:lstStyle/>
            <a:p>
              <a:r>
                <a:rPr lang="en-US" sz="1000" b="1">
                  <a:solidFill>
                    <a:schemeClr val="bg1"/>
                  </a:solidFill>
                  <a:latin typeface="+mj-lt"/>
                </a:rPr>
                <a:t>NHẬN ĐỊNH EVS</a:t>
              </a:r>
              <a:endParaRPr lang="vi-VN" sz="1000" b="1">
                <a:solidFill>
                  <a:schemeClr val="bg1"/>
                </a:solidFill>
                <a:latin typeface="+mj-lt"/>
              </a:endParaRPr>
            </a:p>
          </p:txBody>
        </p:sp>
      </p:grpSp>
      <p:sp>
        <p:nvSpPr>
          <p:cNvPr id="37" name="TextBox 36">
            <a:extLst>
              <a:ext uri="{FF2B5EF4-FFF2-40B4-BE49-F238E27FC236}">
                <a16:creationId xmlns:a16="http://schemas.microsoft.com/office/drawing/2014/main" id="{AFEABF66-BC04-412C-A656-53D55307B647}"/>
              </a:ext>
            </a:extLst>
          </p:cNvPr>
          <p:cNvSpPr txBox="1"/>
          <p:nvPr/>
        </p:nvSpPr>
        <p:spPr>
          <a:xfrm>
            <a:off x="445685" y="6607615"/>
            <a:ext cx="3973207" cy="1431161"/>
          </a:xfrm>
          <a:prstGeom prst="rect">
            <a:avLst/>
          </a:prstGeom>
          <a:noFill/>
        </p:spPr>
        <p:txBody>
          <a:bodyPr wrap="square" rtlCol="0">
            <a:spAutoFit/>
          </a:bodyPr>
          <a:lstStyle/>
          <a:p>
            <a:pPr marL="171450" indent="-171450" algn="just">
              <a:spcBef>
                <a:spcPts val="300"/>
              </a:spcBef>
              <a:spcAft>
                <a:spcPts val="300"/>
              </a:spcAft>
              <a:buClr>
                <a:srgbClr val="D53D96"/>
              </a:buClr>
              <a:buFont typeface="Wingdings" panose="05000000000000000000" pitchFamily="2" charset="2"/>
              <a:buChar char="§"/>
            </a:pPr>
            <a:r>
              <a:rPr lang="en-US" sz="1100" b="1" kern="100" dirty="0" err="1">
                <a:solidFill>
                  <a:schemeClr val="tx1"/>
                </a:solidFill>
                <a:effectLst/>
                <a:latin typeface="Calibri" panose="020F0502020204030204" pitchFamily="34" charset="0"/>
                <a:ea typeface="Calibri" panose="020F0502020204030204" pitchFamily="34" charset="0"/>
                <a:cs typeface="Calibri" panose="020F0502020204030204" pitchFamily="34" charset="0"/>
              </a:rPr>
              <a:t>Về</a:t>
            </a:r>
            <a:r>
              <a:rPr lang="en-US" sz="1100" b="1"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 </a:t>
            </a:r>
            <a:r>
              <a:rPr lang="en-US" sz="1100" b="1" kern="100" dirty="0" err="1">
                <a:solidFill>
                  <a:schemeClr val="tx1"/>
                </a:solidFill>
                <a:effectLst/>
                <a:latin typeface="Calibri" panose="020F0502020204030204" pitchFamily="34" charset="0"/>
                <a:ea typeface="Calibri" panose="020F0502020204030204" pitchFamily="34" charset="0"/>
                <a:cs typeface="Calibri" panose="020F0502020204030204" pitchFamily="34" charset="0"/>
              </a:rPr>
              <a:t>th</a:t>
            </a:r>
            <a:r>
              <a:rPr lang="en-US" sz="1100" b="1" kern="100" dirty="0" err="1">
                <a:solidFill>
                  <a:schemeClr val="tx1"/>
                </a:solidFill>
                <a:latin typeface="Calibri" panose="020F0502020204030204" pitchFamily="34" charset="0"/>
                <a:ea typeface="Calibri" panose="020F0502020204030204" pitchFamily="34" charset="0"/>
                <a:cs typeface="Calibri" panose="020F0502020204030204" pitchFamily="34" charset="0"/>
              </a:rPr>
              <a:t>ị</a:t>
            </a:r>
            <a:r>
              <a:rPr lang="en-US" sz="1100" b="1" kern="1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100" b="1" kern="100" dirty="0" err="1">
                <a:solidFill>
                  <a:schemeClr val="tx1"/>
                </a:solidFill>
                <a:latin typeface="Calibri" panose="020F0502020204030204" pitchFamily="34" charset="0"/>
                <a:ea typeface="Calibri" panose="020F0502020204030204" pitchFamily="34" charset="0"/>
                <a:cs typeface="Calibri" panose="020F0502020204030204" pitchFamily="34" charset="0"/>
              </a:rPr>
              <a:t>trường</a:t>
            </a:r>
            <a:r>
              <a:rPr lang="en-US" sz="1100" b="1" kern="1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100" b="1" kern="100" dirty="0" err="1">
                <a:solidFill>
                  <a:schemeClr val="tx1"/>
                </a:solidFill>
                <a:latin typeface="Calibri" panose="020F0502020204030204" pitchFamily="34" charset="0"/>
                <a:ea typeface="Calibri" panose="020F0502020204030204" pitchFamily="34" charset="0"/>
                <a:cs typeface="Calibri" panose="020F0502020204030204" pitchFamily="34" charset="0"/>
              </a:rPr>
              <a:t>chung</a:t>
            </a:r>
            <a:r>
              <a:rPr lang="en-US" sz="11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100" dirty="0" err="1">
                <a:solidFill>
                  <a:schemeClr val="tx1"/>
                </a:solidFill>
                <a:latin typeface="Calibri" panose="020F0502020204030204" pitchFamily="34" charset="0"/>
                <a:ea typeface="Calibri" panose="020F0502020204030204" pitchFamily="34" charset="0"/>
                <a:cs typeface="Calibri" panose="020F0502020204030204" pitchFamily="34" charset="0"/>
              </a:rPr>
              <a:t>tăng</a:t>
            </a:r>
            <a:r>
              <a:rPr lang="en-US" sz="11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100" dirty="0" err="1">
                <a:solidFill>
                  <a:schemeClr val="tx1"/>
                </a:solidFill>
                <a:latin typeface="Calibri" panose="020F0502020204030204" pitchFamily="34" charset="0"/>
                <a:ea typeface="Calibri" panose="020F0502020204030204" pitchFamily="34" charset="0"/>
                <a:cs typeface="Calibri" panose="020F0502020204030204" pitchFamily="34" charset="0"/>
              </a:rPr>
              <a:t>nhẹ</a:t>
            </a:r>
            <a:r>
              <a:rPr lang="en-US" sz="11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100" dirty="0" err="1">
                <a:solidFill>
                  <a:schemeClr val="tx1"/>
                </a:solidFill>
                <a:latin typeface="Calibri" panose="020F0502020204030204" pitchFamily="34" charset="0"/>
                <a:ea typeface="Calibri" panose="020F0502020204030204" pitchFamily="34" charset="0"/>
                <a:cs typeface="Calibri" panose="020F0502020204030204" pitchFamily="34" charset="0"/>
              </a:rPr>
              <a:t>cuối</a:t>
            </a:r>
            <a:r>
              <a:rPr lang="en-US" sz="11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100" dirty="0" err="1">
                <a:solidFill>
                  <a:schemeClr val="tx1"/>
                </a:solidFill>
                <a:latin typeface="Calibri" panose="020F0502020204030204" pitchFamily="34" charset="0"/>
                <a:ea typeface="Calibri" panose="020F0502020204030204" pitchFamily="34" charset="0"/>
                <a:cs typeface="Calibri" panose="020F0502020204030204" pitchFamily="34" charset="0"/>
              </a:rPr>
              <a:t>phiên</a:t>
            </a:r>
            <a:r>
              <a:rPr lang="en-US" sz="11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100" dirty="0" err="1">
                <a:solidFill>
                  <a:schemeClr val="tx1"/>
                </a:solidFill>
                <a:latin typeface="Calibri" panose="020F0502020204030204" pitchFamily="34" charset="0"/>
                <a:ea typeface="Calibri" panose="020F0502020204030204" pitchFamily="34" charset="0"/>
                <a:cs typeface="Calibri" panose="020F0502020204030204" pitchFamily="34" charset="0"/>
              </a:rPr>
              <a:t>nhờ</a:t>
            </a:r>
            <a:r>
              <a:rPr lang="en-US" sz="11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100" dirty="0" err="1">
                <a:solidFill>
                  <a:schemeClr val="tx1"/>
                </a:solidFill>
                <a:latin typeface="Calibri" panose="020F0502020204030204" pitchFamily="34" charset="0"/>
                <a:ea typeface="Calibri" panose="020F0502020204030204" pitchFamily="34" charset="0"/>
                <a:cs typeface="Calibri" panose="020F0502020204030204" pitchFamily="34" charset="0"/>
              </a:rPr>
              <a:t>nhóm</a:t>
            </a:r>
            <a:r>
              <a:rPr lang="en-US" sz="1100" dirty="0">
                <a:solidFill>
                  <a:schemeClr val="tx1"/>
                </a:solidFill>
                <a:latin typeface="Calibri" panose="020F0502020204030204" pitchFamily="34" charset="0"/>
                <a:ea typeface="Calibri" panose="020F0502020204030204" pitchFamily="34" charset="0"/>
                <a:cs typeface="Calibri" panose="020F0502020204030204" pitchFamily="34" charset="0"/>
              </a:rPr>
              <a:t> VN30 </a:t>
            </a:r>
            <a:r>
              <a:rPr lang="en-US" sz="1100" dirty="0" err="1">
                <a:solidFill>
                  <a:schemeClr val="tx1"/>
                </a:solidFill>
                <a:latin typeface="Calibri" panose="020F0502020204030204" pitchFamily="34" charset="0"/>
                <a:ea typeface="Calibri" panose="020F0502020204030204" pitchFamily="34" charset="0"/>
                <a:cs typeface="Calibri" panose="020F0502020204030204" pitchFamily="34" charset="0"/>
              </a:rPr>
              <a:t>tăng</a:t>
            </a:r>
            <a:r>
              <a:rPr lang="en-US" sz="11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100" dirty="0" err="1">
                <a:solidFill>
                  <a:schemeClr val="tx1"/>
                </a:solidFill>
                <a:latin typeface="Calibri" panose="020F0502020204030204" pitchFamily="34" charset="0"/>
                <a:ea typeface="Calibri" panose="020F0502020204030204" pitchFamily="34" charset="0"/>
                <a:cs typeface="Calibri" panose="020F0502020204030204" pitchFamily="34" charset="0"/>
              </a:rPr>
              <a:t>điểm</a:t>
            </a:r>
            <a:r>
              <a:rPr lang="en-US" sz="11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100" dirty="0" err="1">
                <a:solidFill>
                  <a:schemeClr val="tx1"/>
                </a:solidFill>
                <a:latin typeface="Calibri" panose="020F0502020204030204" pitchFamily="34" charset="0"/>
                <a:ea typeface="Calibri" panose="020F0502020204030204" pitchFamily="34" charset="0"/>
                <a:cs typeface="Calibri" panose="020F0502020204030204" pitchFamily="34" charset="0"/>
              </a:rPr>
              <a:t>tích</a:t>
            </a:r>
            <a:r>
              <a:rPr lang="en-US" sz="11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100" dirty="0" err="1">
                <a:solidFill>
                  <a:schemeClr val="tx1"/>
                </a:solidFill>
                <a:latin typeface="Calibri" panose="020F0502020204030204" pitchFamily="34" charset="0"/>
                <a:ea typeface="Calibri" panose="020F0502020204030204" pitchFamily="34" charset="0"/>
                <a:cs typeface="Calibri" panose="020F0502020204030204" pitchFamily="34" charset="0"/>
              </a:rPr>
              <a:t>cực</a:t>
            </a:r>
            <a:r>
              <a:rPr lang="en-US" sz="1100" dirty="0">
                <a:solidFill>
                  <a:schemeClr val="tx1"/>
                </a:solidFill>
                <a:latin typeface="Calibri" panose="020F0502020204030204" pitchFamily="34" charset="0"/>
                <a:ea typeface="Calibri" panose="020F0502020204030204" pitchFamily="34" charset="0"/>
                <a:cs typeface="Calibri" panose="020F0502020204030204" pitchFamily="34" charset="0"/>
              </a:rPr>
              <a:t>.</a:t>
            </a:r>
          </a:p>
          <a:p>
            <a:pPr marL="171450" indent="-171450" algn="just">
              <a:spcBef>
                <a:spcPts val="300"/>
              </a:spcBef>
              <a:spcAft>
                <a:spcPts val="300"/>
              </a:spcAft>
              <a:buClr>
                <a:srgbClr val="D53D96"/>
              </a:buClr>
              <a:buFont typeface="Wingdings" panose="05000000000000000000" pitchFamily="2" charset="2"/>
              <a:buChar char="§"/>
            </a:pPr>
            <a:r>
              <a:rPr lang="en-US" sz="1100" b="1" kern="100" dirty="0" err="1">
                <a:solidFill>
                  <a:schemeClr val="tx1"/>
                </a:solidFill>
                <a:effectLst/>
                <a:latin typeface="Calibri" panose="020F0502020204030204" pitchFamily="34" charset="0"/>
                <a:ea typeface="Calibri" panose="020F0502020204030204" pitchFamily="34" charset="0"/>
                <a:cs typeface="Calibri" panose="020F0502020204030204" pitchFamily="34" charset="0"/>
              </a:rPr>
              <a:t>Về</a:t>
            </a:r>
            <a:r>
              <a:rPr lang="en-US" sz="1100" b="1"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 </a:t>
            </a:r>
            <a:r>
              <a:rPr lang="en-US" sz="1100" b="1" kern="100" dirty="0" err="1">
                <a:solidFill>
                  <a:schemeClr val="tx1"/>
                </a:solidFill>
                <a:effectLst/>
                <a:latin typeface="Calibri" panose="020F0502020204030204" pitchFamily="34" charset="0"/>
                <a:ea typeface="Calibri" panose="020F0502020204030204" pitchFamily="34" charset="0"/>
                <a:cs typeface="Calibri" panose="020F0502020204030204" pitchFamily="34" charset="0"/>
              </a:rPr>
              <a:t>k</a:t>
            </a:r>
            <a:r>
              <a:rPr lang="en-US" sz="1100" b="1" kern="100" dirty="0" err="1">
                <a:solidFill>
                  <a:schemeClr val="tx1"/>
                </a:solidFill>
                <a:latin typeface="Calibri" panose="020F0502020204030204" pitchFamily="34" charset="0"/>
                <a:ea typeface="Calibri" panose="020F0502020204030204" pitchFamily="34" charset="0"/>
                <a:cs typeface="Calibri" panose="020F0502020204030204" pitchFamily="34" charset="0"/>
              </a:rPr>
              <a:t>ỹ</a:t>
            </a:r>
            <a:r>
              <a:rPr lang="en-US" sz="1100" b="1" kern="1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100" b="1" kern="100" dirty="0" err="1">
                <a:solidFill>
                  <a:schemeClr val="tx1"/>
                </a:solidFill>
                <a:latin typeface="Calibri" panose="020F0502020204030204" pitchFamily="34" charset="0"/>
                <a:ea typeface="Calibri" panose="020F0502020204030204" pitchFamily="34" charset="0"/>
                <a:cs typeface="Calibri" panose="020F0502020204030204" pitchFamily="34" charset="0"/>
              </a:rPr>
              <a:t>thuật</a:t>
            </a:r>
            <a:r>
              <a:rPr lang="en-US" sz="1100" kern="1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100" kern="100" dirty="0" err="1">
                <a:solidFill>
                  <a:schemeClr val="tx1"/>
                </a:solidFill>
                <a:latin typeface="Calibri" panose="020F0502020204030204" pitchFamily="34" charset="0"/>
                <a:ea typeface="Calibri" panose="020F0502020204030204" pitchFamily="34" charset="0"/>
                <a:cs typeface="Calibri" panose="020F0502020204030204" pitchFamily="34" charset="0"/>
              </a:rPr>
              <a:t>chỉ</a:t>
            </a:r>
            <a:r>
              <a:rPr lang="en-US" sz="1100" kern="1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100" kern="100" dirty="0" err="1">
                <a:solidFill>
                  <a:schemeClr val="tx1"/>
                </a:solidFill>
                <a:latin typeface="Calibri" panose="020F0502020204030204" pitchFamily="34" charset="0"/>
                <a:ea typeface="Calibri" panose="020F0502020204030204" pitchFamily="34" charset="0"/>
                <a:cs typeface="Calibri" panose="020F0502020204030204" pitchFamily="34" charset="0"/>
              </a:rPr>
              <a:t>báo</a:t>
            </a:r>
            <a:r>
              <a:rPr lang="en-US" sz="1100" kern="1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100" kern="100" dirty="0" err="1">
                <a:solidFill>
                  <a:schemeClr val="tx1"/>
                </a:solidFill>
                <a:latin typeface="Calibri" panose="020F0502020204030204" pitchFamily="34" charset="0"/>
                <a:ea typeface="Calibri" panose="020F0502020204030204" pitchFamily="34" charset="0"/>
                <a:cs typeface="Calibri" panose="020F0502020204030204" pitchFamily="34" charset="0"/>
              </a:rPr>
              <a:t>kỹ</a:t>
            </a:r>
            <a:r>
              <a:rPr lang="en-US" sz="1100" kern="1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100" kern="100" dirty="0" err="1">
                <a:solidFill>
                  <a:schemeClr val="tx1"/>
                </a:solidFill>
                <a:latin typeface="Calibri" panose="020F0502020204030204" pitchFamily="34" charset="0"/>
                <a:ea typeface="Calibri" panose="020F0502020204030204" pitchFamily="34" charset="0"/>
                <a:cs typeface="Calibri" panose="020F0502020204030204" pitchFamily="34" charset="0"/>
              </a:rPr>
              <a:t>thuật</a:t>
            </a:r>
            <a:r>
              <a:rPr lang="en-US" sz="1100" kern="1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100" kern="100" dirty="0" err="1">
                <a:solidFill>
                  <a:schemeClr val="tx1"/>
                </a:solidFill>
                <a:latin typeface="Calibri" panose="020F0502020204030204" pitchFamily="34" charset="0"/>
                <a:ea typeface="Calibri" panose="020F0502020204030204" pitchFamily="34" charset="0"/>
                <a:cs typeface="Calibri" panose="020F0502020204030204" pitchFamily="34" charset="0"/>
              </a:rPr>
              <a:t>trên</a:t>
            </a:r>
            <a:r>
              <a:rPr lang="en-US" sz="1100" kern="1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100" kern="100" dirty="0" err="1">
                <a:solidFill>
                  <a:schemeClr val="tx1"/>
                </a:solidFill>
                <a:latin typeface="Calibri" panose="020F0502020204030204" pitchFamily="34" charset="0"/>
                <a:ea typeface="Calibri" panose="020F0502020204030204" pitchFamily="34" charset="0"/>
                <a:cs typeface="Calibri" panose="020F0502020204030204" pitchFamily="34" charset="0"/>
              </a:rPr>
              <a:t>khung</a:t>
            </a:r>
            <a:r>
              <a:rPr lang="en-US" sz="1100" kern="1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100" kern="100" dirty="0" err="1">
                <a:solidFill>
                  <a:schemeClr val="tx1"/>
                </a:solidFill>
                <a:latin typeface="Calibri" panose="020F0502020204030204" pitchFamily="34" charset="0"/>
                <a:ea typeface="Calibri" panose="020F0502020204030204" pitchFamily="34" charset="0"/>
                <a:cs typeface="Calibri" panose="020F0502020204030204" pitchFamily="34" charset="0"/>
              </a:rPr>
              <a:t>ngày</a:t>
            </a:r>
            <a:r>
              <a:rPr lang="en-US" sz="1100" kern="1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100" kern="100" dirty="0" err="1">
                <a:solidFill>
                  <a:schemeClr val="tx1"/>
                </a:solidFill>
                <a:latin typeface="Calibri" panose="020F0502020204030204" pitchFamily="34" charset="0"/>
                <a:ea typeface="Calibri" panose="020F0502020204030204" pitchFamily="34" charset="0"/>
                <a:cs typeface="Calibri" panose="020F0502020204030204" pitchFamily="34" charset="0"/>
              </a:rPr>
              <a:t>như</a:t>
            </a:r>
            <a:r>
              <a:rPr lang="en-US" sz="1100" kern="100" dirty="0">
                <a:solidFill>
                  <a:schemeClr val="tx1"/>
                </a:solidFill>
                <a:latin typeface="Calibri" panose="020F0502020204030204" pitchFamily="34" charset="0"/>
                <a:ea typeface="Calibri" panose="020F0502020204030204" pitchFamily="34" charset="0"/>
                <a:cs typeface="Calibri" panose="020F0502020204030204" pitchFamily="34" charset="0"/>
              </a:rPr>
              <a:t> RSI </a:t>
            </a:r>
            <a:r>
              <a:rPr lang="en-US" sz="1100" kern="100" dirty="0" err="1">
                <a:solidFill>
                  <a:schemeClr val="tx1"/>
                </a:solidFill>
                <a:latin typeface="Calibri" panose="020F0502020204030204" pitchFamily="34" charset="0"/>
                <a:ea typeface="Calibri" panose="020F0502020204030204" pitchFamily="34" charset="0"/>
                <a:cs typeface="Calibri" panose="020F0502020204030204" pitchFamily="34" charset="0"/>
              </a:rPr>
              <a:t>hồi</a:t>
            </a:r>
            <a:r>
              <a:rPr lang="en-US" sz="1100" kern="1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100" kern="100" dirty="0" err="1">
                <a:solidFill>
                  <a:schemeClr val="tx1"/>
                </a:solidFill>
                <a:latin typeface="Calibri" panose="020F0502020204030204" pitchFamily="34" charset="0"/>
                <a:ea typeface="Calibri" panose="020F0502020204030204" pitchFamily="34" charset="0"/>
                <a:cs typeface="Calibri" panose="020F0502020204030204" pitchFamily="34" charset="0"/>
              </a:rPr>
              <a:t>phục</a:t>
            </a:r>
            <a:r>
              <a:rPr lang="en-US" sz="1100" kern="100" dirty="0">
                <a:solidFill>
                  <a:schemeClr val="tx1"/>
                </a:solidFill>
                <a:latin typeface="Calibri" panose="020F0502020204030204" pitchFamily="34" charset="0"/>
                <a:ea typeface="Calibri" panose="020F0502020204030204" pitchFamily="34" charset="0"/>
                <a:cs typeface="Calibri" panose="020F0502020204030204" pitchFamily="34" charset="0"/>
              </a:rPr>
              <a:t>.</a:t>
            </a:r>
          </a:p>
          <a:p>
            <a:pPr marL="171450" indent="-171450" algn="just">
              <a:spcBef>
                <a:spcPts val="300"/>
              </a:spcBef>
              <a:spcAft>
                <a:spcPts val="300"/>
              </a:spcAft>
              <a:buClr>
                <a:srgbClr val="D53D96"/>
              </a:buClr>
              <a:buFont typeface="Wingdings" panose="05000000000000000000" pitchFamily="2" charset="2"/>
              <a:buChar char="§"/>
            </a:pPr>
            <a:r>
              <a:rPr lang="en-US" sz="1100" b="1" kern="100" dirty="0" err="1">
                <a:solidFill>
                  <a:schemeClr val="tx1"/>
                </a:solidFill>
                <a:effectLst/>
                <a:latin typeface="Calibri" panose="020F0502020204030204" pitchFamily="34" charset="0"/>
                <a:ea typeface="Calibri" panose="020F0502020204030204" pitchFamily="34" charset="0"/>
                <a:cs typeface="Calibri" panose="020F0502020204030204" pitchFamily="34" charset="0"/>
              </a:rPr>
              <a:t>Về</a:t>
            </a:r>
            <a:r>
              <a:rPr lang="en-US" sz="1100" b="1" kern="1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 </a:t>
            </a:r>
            <a:r>
              <a:rPr lang="en-US" sz="1100" b="1" kern="100" dirty="0" err="1">
                <a:solidFill>
                  <a:schemeClr val="tx1"/>
                </a:solidFill>
                <a:effectLst/>
                <a:latin typeface="Calibri" panose="020F0502020204030204" pitchFamily="34" charset="0"/>
                <a:ea typeface="Calibri" panose="020F0502020204030204" pitchFamily="34" charset="0"/>
                <a:cs typeface="Calibri" panose="020F0502020204030204" pitchFamily="34" charset="0"/>
              </a:rPr>
              <a:t>h</a:t>
            </a:r>
            <a:r>
              <a:rPr lang="en-US" sz="1100" b="1" kern="100" dirty="0" err="1">
                <a:solidFill>
                  <a:schemeClr val="tx1"/>
                </a:solidFill>
                <a:latin typeface="Calibri" panose="020F0502020204030204" pitchFamily="34" charset="0"/>
                <a:ea typeface="Calibri" panose="020F0502020204030204" pitchFamily="34" charset="0"/>
                <a:cs typeface="Calibri" panose="020F0502020204030204" pitchFamily="34" charset="0"/>
              </a:rPr>
              <a:t>ành</a:t>
            </a:r>
            <a:r>
              <a:rPr lang="en-US" sz="1100" b="1" kern="1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100" b="1" kern="100" dirty="0" err="1">
                <a:solidFill>
                  <a:schemeClr val="tx1"/>
                </a:solidFill>
                <a:latin typeface="Calibri" panose="020F0502020204030204" pitchFamily="34" charset="0"/>
                <a:ea typeface="Calibri" panose="020F0502020204030204" pitchFamily="34" charset="0"/>
                <a:cs typeface="Calibri" panose="020F0502020204030204" pitchFamily="34" charset="0"/>
              </a:rPr>
              <a:t>động</a:t>
            </a:r>
            <a:r>
              <a:rPr lang="en-US" sz="11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 NĐT </a:t>
            </a:r>
            <a:r>
              <a:rPr lang="en-US" sz="1100" dirty="0" err="1">
                <a:solidFill>
                  <a:schemeClr val="tx1"/>
                </a:solidFill>
                <a:latin typeface="Calibri" panose="020F0502020204030204" pitchFamily="34" charset="0"/>
                <a:ea typeface="Calibri" panose="020F0502020204030204" pitchFamily="34" charset="0"/>
                <a:cs typeface="Calibri" panose="020F0502020204030204" pitchFamily="34" charset="0"/>
              </a:rPr>
              <a:t>nắm</a:t>
            </a:r>
            <a:r>
              <a:rPr lang="en-US" sz="11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100" dirty="0" err="1">
                <a:solidFill>
                  <a:schemeClr val="tx1"/>
                </a:solidFill>
                <a:latin typeface="Calibri" panose="020F0502020204030204" pitchFamily="34" charset="0"/>
                <a:ea typeface="Calibri" panose="020F0502020204030204" pitchFamily="34" charset="0"/>
                <a:cs typeface="Calibri" panose="020F0502020204030204" pitchFamily="34" charset="0"/>
              </a:rPr>
              <a:t>giữ</a:t>
            </a:r>
            <a:r>
              <a:rPr lang="en-US" sz="11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100" dirty="0" err="1">
                <a:solidFill>
                  <a:schemeClr val="tx1"/>
                </a:solidFill>
                <a:latin typeface="Calibri" panose="020F0502020204030204" pitchFamily="34" charset="0"/>
                <a:ea typeface="Calibri" panose="020F0502020204030204" pitchFamily="34" charset="0"/>
                <a:cs typeface="Calibri" panose="020F0502020204030204" pitchFamily="34" charset="0"/>
              </a:rPr>
              <a:t>danh</a:t>
            </a:r>
            <a:r>
              <a:rPr lang="en-US" sz="11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100" dirty="0" err="1">
                <a:solidFill>
                  <a:schemeClr val="tx1"/>
                </a:solidFill>
                <a:latin typeface="Calibri" panose="020F0502020204030204" pitchFamily="34" charset="0"/>
                <a:ea typeface="Calibri" panose="020F0502020204030204" pitchFamily="34" charset="0"/>
                <a:cs typeface="Calibri" panose="020F0502020204030204" pitchFamily="34" charset="0"/>
              </a:rPr>
              <a:t>mục</a:t>
            </a:r>
            <a:r>
              <a:rPr lang="en-US" sz="11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100" dirty="0" err="1">
                <a:solidFill>
                  <a:schemeClr val="tx1"/>
                </a:solidFill>
                <a:latin typeface="Calibri" panose="020F0502020204030204" pitchFamily="34" charset="0"/>
                <a:ea typeface="Calibri" panose="020F0502020204030204" pitchFamily="34" charset="0"/>
                <a:cs typeface="Calibri" panose="020F0502020204030204" pitchFamily="34" charset="0"/>
              </a:rPr>
              <a:t>hiện</a:t>
            </a:r>
            <a:r>
              <a:rPr lang="en-US" sz="11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100" dirty="0" err="1">
                <a:solidFill>
                  <a:schemeClr val="tx1"/>
                </a:solidFill>
                <a:latin typeface="Calibri" panose="020F0502020204030204" pitchFamily="34" charset="0"/>
                <a:ea typeface="Calibri" panose="020F0502020204030204" pitchFamily="34" charset="0"/>
                <a:cs typeface="Calibri" panose="020F0502020204030204" pitchFamily="34" charset="0"/>
              </a:rPr>
              <a:t>tại</a:t>
            </a:r>
            <a:r>
              <a:rPr lang="en-US" sz="11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100" dirty="0" err="1">
                <a:solidFill>
                  <a:schemeClr val="tx1"/>
                </a:solidFill>
                <a:latin typeface="Calibri" panose="020F0502020204030204" pitchFamily="34" charset="0"/>
                <a:ea typeface="Calibri" panose="020F0502020204030204" pitchFamily="34" charset="0"/>
                <a:cs typeface="Calibri" panose="020F0502020204030204" pitchFamily="34" charset="0"/>
              </a:rPr>
              <a:t>nếu</a:t>
            </a:r>
            <a:r>
              <a:rPr lang="en-US" sz="11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100" dirty="0" err="1">
                <a:solidFill>
                  <a:schemeClr val="tx1"/>
                </a:solidFill>
                <a:latin typeface="Calibri" panose="020F0502020204030204" pitchFamily="34" charset="0"/>
                <a:ea typeface="Calibri" panose="020F0502020204030204" pitchFamily="34" charset="0"/>
                <a:cs typeface="Calibri" panose="020F0502020204030204" pitchFamily="34" charset="0"/>
              </a:rPr>
              <a:t>chưa</a:t>
            </a:r>
            <a:r>
              <a:rPr lang="en-US" sz="11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100" dirty="0" err="1">
                <a:solidFill>
                  <a:schemeClr val="tx1"/>
                </a:solidFill>
                <a:latin typeface="Calibri" panose="020F0502020204030204" pitchFamily="34" charset="0"/>
                <a:ea typeface="Calibri" panose="020F0502020204030204" pitchFamily="34" charset="0"/>
                <a:cs typeface="Calibri" panose="020F0502020204030204" pitchFamily="34" charset="0"/>
              </a:rPr>
              <a:t>có</a:t>
            </a:r>
            <a:r>
              <a:rPr lang="en-US" sz="11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100" dirty="0" err="1">
                <a:solidFill>
                  <a:schemeClr val="tx1"/>
                </a:solidFill>
                <a:latin typeface="Calibri" panose="020F0502020204030204" pitchFamily="34" charset="0"/>
                <a:ea typeface="Calibri" panose="020F0502020204030204" pitchFamily="34" charset="0"/>
                <a:cs typeface="Calibri" panose="020F0502020204030204" pitchFamily="34" charset="0"/>
              </a:rPr>
              <a:t>tỷ</a:t>
            </a:r>
            <a:r>
              <a:rPr lang="en-US" sz="11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100" dirty="0" err="1">
                <a:solidFill>
                  <a:schemeClr val="tx1"/>
                </a:solidFill>
                <a:latin typeface="Calibri" panose="020F0502020204030204" pitchFamily="34" charset="0"/>
                <a:ea typeface="Calibri" panose="020F0502020204030204" pitchFamily="34" charset="0"/>
                <a:cs typeface="Calibri" panose="020F0502020204030204" pitchFamily="34" charset="0"/>
              </a:rPr>
              <a:t>trọng</a:t>
            </a:r>
            <a:r>
              <a:rPr lang="en-US" sz="11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100" dirty="0" err="1">
                <a:solidFill>
                  <a:schemeClr val="tx1"/>
                </a:solidFill>
                <a:latin typeface="Calibri" panose="020F0502020204030204" pitchFamily="34" charset="0"/>
                <a:ea typeface="Calibri" panose="020F0502020204030204" pitchFamily="34" charset="0"/>
                <a:cs typeface="Calibri" panose="020F0502020204030204" pitchFamily="34" charset="0"/>
              </a:rPr>
              <a:t>cao</a:t>
            </a:r>
            <a:r>
              <a:rPr lang="en-US" sz="11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100" dirty="0" err="1">
                <a:solidFill>
                  <a:schemeClr val="tx1"/>
                </a:solidFill>
                <a:latin typeface="Calibri" panose="020F0502020204030204" pitchFamily="34" charset="0"/>
                <a:ea typeface="Calibri" panose="020F0502020204030204" pitchFamily="34" charset="0"/>
                <a:cs typeface="Calibri" panose="020F0502020204030204" pitchFamily="34" charset="0"/>
              </a:rPr>
              <a:t>thì</a:t>
            </a:r>
            <a:r>
              <a:rPr lang="en-US" sz="1100" dirty="0">
                <a:solidFill>
                  <a:schemeClr val="tx1"/>
                </a:solidFill>
                <a:latin typeface="Calibri" panose="020F0502020204030204" pitchFamily="34" charset="0"/>
                <a:ea typeface="Calibri" panose="020F0502020204030204" pitchFamily="34" charset="0"/>
                <a:cs typeface="Calibri" panose="020F0502020204030204" pitchFamily="34" charset="0"/>
              </a:rPr>
              <a:t> NĐT </a:t>
            </a:r>
            <a:r>
              <a:rPr lang="en-US" sz="1100" dirty="0" err="1">
                <a:solidFill>
                  <a:schemeClr val="tx1"/>
                </a:solidFill>
                <a:latin typeface="Calibri" panose="020F0502020204030204" pitchFamily="34" charset="0"/>
                <a:ea typeface="Calibri" panose="020F0502020204030204" pitchFamily="34" charset="0"/>
                <a:cs typeface="Calibri" panose="020F0502020204030204" pitchFamily="34" charset="0"/>
              </a:rPr>
              <a:t>có</a:t>
            </a:r>
            <a:r>
              <a:rPr lang="en-US" sz="11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100" dirty="0" err="1">
                <a:solidFill>
                  <a:schemeClr val="tx1"/>
                </a:solidFill>
                <a:latin typeface="Calibri" panose="020F0502020204030204" pitchFamily="34" charset="0"/>
                <a:ea typeface="Calibri" panose="020F0502020204030204" pitchFamily="34" charset="0"/>
                <a:cs typeface="Calibri" panose="020F0502020204030204" pitchFamily="34" charset="0"/>
              </a:rPr>
              <a:t>thể</a:t>
            </a:r>
            <a:r>
              <a:rPr lang="en-US" sz="11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100" dirty="0" err="1">
                <a:solidFill>
                  <a:schemeClr val="tx1"/>
                </a:solidFill>
                <a:latin typeface="Calibri" panose="020F0502020204030204" pitchFamily="34" charset="0"/>
                <a:ea typeface="Calibri" panose="020F0502020204030204" pitchFamily="34" charset="0"/>
                <a:cs typeface="Calibri" panose="020F0502020204030204" pitchFamily="34" charset="0"/>
              </a:rPr>
              <a:t>kiên</a:t>
            </a:r>
            <a:r>
              <a:rPr lang="en-US" sz="11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100" dirty="0" err="1">
                <a:solidFill>
                  <a:schemeClr val="tx1"/>
                </a:solidFill>
                <a:latin typeface="Calibri" panose="020F0502020204030204" pitchFamily="34" charset="0"/>
                <a:ea typeface="Calibri" panose="020F0502020204030204" pitchFamily="34" charset="0"/>
                <a:cs typeface="Calibri" panose="020F0502020204030204" pitchFamily="34" charset="0"/>
              </a:rPr>
              <a:t>nhẫn</a:t>
            </a:r>
            <a:r>
              <a:rPr lang="en-US" sz="11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100" dirty="0" err="1">
                <a:solidFill>
                  <a:schemeClr val="tx1"/>
                </a:solidFill>
                <a:latin typeface="Calibri" panose="020F0502020204030204" pitchFamily="34" charset="0"/>
                <a:ea typeface="Calibri" panose="020F0502020204030204" pitchFamily="34" charset="0"/>
                <a:cs typeface="Calibri" panose="020F0502020204030204" pitchFamily="34" charset="0"/>
              </a:rPr>
              <a:t>chờ</a:t>
            </a:r>
            <a:r>
              <a:rPr lang="en-US" sz="11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100" dirty="0" err="1">
                <a:solidFill>
                  <a:schemeClr val="tx1"/>
                </a:solidFill>
                <a:latin typeface="Calibri" panose="020F0502020204030204" pitchFamily="34" charset="0"/>
                <a:ea typeface="Calibri" panose="020F0502020204030204" pitchFamily="34" charset="0"/>
                <a:cs typeface="Calibri" panose="020F0502020204030204" pitchFamily="34" charset="0"/>
              </a:rPr>
              <a:t>đợi</a:t>
            </a:r>
            <a:r>
              <a:rPr lang="en-US" sz="11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100" dirty="0" err="1">
                <a:solidFill>
                  <a:schemeClr val="tx1"/>
                </a:solidFill>
                <a:latin typeface="Calibri" panose="020F0502020204030204" pitchFamily="34" charset="0"/>
                <a:ea typeface="Calibri" panose="020F0502020204030204" pitchFamily="34" charset="0"/>
                <a:cs typeface="Calibri" panose="020F0502020204030204" pitchFamily="34" charset="0"/>
              </a:rPr>
              <a:t>các</a:t>
            </a:r>
            <a:r>
              <a:rPr lang="en-US" sz="11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100" dirty="0" err="1">
                <a:solidFill>
                  <a:schemeClr val="tx1"/>
                </a:solidFill>
                <a:latin typeface="Calibri" panose="020F0502020204030204" pitchFamily="34" charset="0"/>
                <a:ea typeface="Calibri" panose="020F0502020204030204" pitchFamily="34" charset="0"/>
                <a:cs typeface="Calibri" panose="020F0502020204030204" pitchFamily="34" charset="0"/>
              </a:rPr>
              <a:t>đợt</a:t>
            </a:r>
            <a:r>
              <a:rPr lang="en-US" sz="11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100" dirty="0" err="1">
                <a:solidFill>
                  <a:schemeClr val="tx1"/>
                </a:solidFill>
                <a:latin typeface="Calibri" panose="020F0502020204030204" pitchFamily="34" charset="0"/>
                <a:ea typeface="Calibri" panose="020F0502020204030204" pitchFamily="34" charset="0"/>
                <a:cs typeface="Calibri" panose="020F0502020204030204" pitchFamily="34" charset="0"/>
              </a:rPr>
              <a:t>điều</a:t>
            </a:r>
            <a:r>
              <a:rPr lang="en-US" sz="11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100" dirty="0" err="1">
                <a:solidFill>
                  <a:schemeClr val="tx1"/>
                </a:solidFill>
                <a:latin typeface="Calibri" panose="020F0502020204030204" pitchFamily="34" charset="0"/>
                <a:ea typeface="Calibri" panose="020F0502020204030204" pitchFamily="34" charset="0"/>
                <a:cs typeface="Calibri" panose="020F0502020204030204" pitchFamily="34" charset="0"/>
              </a:rPr>
              <a:t>chỉnh</a:t>
            </a:r>
            <a:r>
              <a:rPr lang="en-US" sz="11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100" dirty="0" err="1">
                <a:solidFill>
                  <a:schemeClr val="tx1"/>
                </a:solidFill>
                <a:latin typeface="Calibri" panose="020F0502020204030204" pitchFamily="34" charset="0"/>
                <a:ea typeface="Calibri" panose="020F0502020204030204" pitchFamily="34" charset="0"/>
                <a:cs typeface="Calibri" panose="020F0502020204030204" pitchFamily="34" charset="0"/>
              </a:rPr>
              <a:t>của</a:t>
            </a:r>
            <a:r>
              <a:rPr lang="en-US" sz="11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100" dirty="0" err="1">
                <a:solidFill>
                  <a:schemeClr val="tx1"/>
                </a:solidFill>
                <a:latin typeface="Calibri" panose="020F0502020204030204" pitchFamily="34" charset="0"/>
                <a:ea typeface="Calibri" panose="020F0502020204030204" pitchFamily="34" charset="0"/>
                <a:cs typeface="Calibri" panose="020F0502020204030204" pitchFamily="34" charset="0"/>
              </a:rPr>
              <a:t>thị</a:t>
            </a:r>
            <a:r>
              <a:rPr lang="en-US" sz="11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100" dirty="0" err="1">
                <a:solidFill>
                  <a:schemeClr val="tx1"/>
                </a:solidFill>
                <a:latin typeface="Calibri" panose="020F0502020204030204" pitchFamily="34" charset="0"/>
                <a:ea typeface="Calibri" panose="020F0502020204030204" pitchFamily="34" charset="0"/>
                <a:cs typeface="Calibri" panose="020F0502020204030204" pitchFamily="34" charset="0"/>
              </a:rPr>
              <a:t>trường</a:t>
            </a:r>
            <a:r>
              <a:rPr lang="en-US" sz="11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100" dirty="0" err="1">
                <a:solidFill>
                  <a:schemeClr val="tx1"/>
                </a:solidFill>
                <a:latin typeface="Calibri" panose="020F0502020204030204" pitchFamily="34" charset="0"/>
                <a:ea typeface="Calibri" panose="020F0502020204030204" pitchFamily="34" charset="0"/>
                <a:cs typeface="Calibri" panose="020F0502020204030204" pitchFamily="34" charset="0"/>
              </a:rPr>
              <a:t>chỉ</a:t>
            </a:r>
            <a:r>
              <a:rPr lang="en-US" sz="11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100" dirty="0" err="1">
                <a:solidFill>
                  <a:schemeClr val="tx1"/>
                </a:solidFill>
                <a:latin typeface="Calibri" panose="020F0502020204030204" pitchFamily="34" charset="0"/>
                <a:ea typeface="Calibri" panose="020F0502020204030204" pitchFamily="34" charset="0"/>
                <a:cs typeface="Calibri" panose="020F0502020204030204" pitchFamily="34" charset="0"/>
              </a:rPr>
              <a:t>mở</a:t>
            </a:r>
            <a:r>
              <a:rPr lang="en-US" sz="11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100" dirty="0" err="1">
                <a:solidFill>
                  <a:schemeClr val="tx1"/>
                </a:solidFill>
                <a:latin typeface="Calibri" panose="020F0502020204030204" pitchFamily="34" charset="0"/>
                <a:ea typeface="Calibri" panose="020F0502020204030204" pitchFamily="34" charset="0"/>
                <a:cs typeface="Calibri" panose="020F0502020204030204" pitchFamily="34" charset="0"/>
              </a:rPr>
              <a:t>mua</a:t>
            </a:r>
            <a:r>
              <a:rPr lang="en-US" sz="1100" dirty="0">
                <a:solidFill>
                  <a:schemeClr val="tx1"/>
                </a:solidFill>
                <a:latin typeface="Calibri" panose="020F0502020204030204" pitchFamily="34" charset="0"/>
                <a:ea typeface="Calibri" panose="020F0502020204030204" pitchFamily="34" charset="0"/>
                <a:cs typeface="Calibri" panose="020F0502020204030204" pitchFamily="34" charset="0"/>
              </a:rPr>
              <a:t> ở </a:t>
            </a:r>
            <a:r>
              <a:rPr lang="en-US" sz="1100" dirty="0" err="1">
                <a:solidFill>
                  <a:schemeClr val="tx1"/>
                </a:solidFill>
                <a:latin typeface="Calibri" panose="020F0502020204030204" pitchFamily="34" charset="0"/>
                <a:ea typeface="Calibri" panose="020F0502020204030204" pitchFamily="34" charset="0"/>
                <a:cs typeface="Calibri" panose="020F0502020204030204" pitchFamily="34" charset="0"/>
              </a:rPr>
              <a:t>những</a:t>
            </a:r>
            <a:r>
              <a:rPr lang="en-US" sz="11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100" dirty="0" err="1">
                <a:solidFill>
                  <a:schemeClr val="tx1"/>
                </a:solidFill>
                <a:latin typeface="Calibri" panose="020F0502020204030204" pitchFamily="34" charset="0"/>
                <a:ea typeface="Calibri" panose="020F0502020204030204" pitchFamily="34" charset="0"/>
                <a:cs typeface="Calibri" panose="020F0502020204030204" pitchFamily="34" charset="0"/>
              </a:rPr>
              <a:t>điểm</a:t>
            </a:r>
            <a:r>
              <a:rPr lang="en-US" sz="11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100" dirty="0" err="1">
                <a:solidFill>
                  <a:schemeClr val="tx1"/>
                </a:solidFill>
                <a:latin typeface="Calibri" panose="020F0502020204030204" pitchFamily="34" charset="0"/>
                <a:ea typeface="Calibri" panose="020F0502020204030204" pitchFamily="34" charset="0"/>
                <a:cs typeface="Calibri" panose="020F0502020204030204" pitchFamily="34" charset="0"/>
              </a:rPr>
              <a:t>chiết</a:t>
            </a:r>
            <a:r>
              <a:rPr lang="en-US" sz="11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100" dirty="0" err="1">
                <a:solidFill>
                  <a:schemeClr val="tx1"/>
                </a:solidFill>
                <a:latin typeface="Calibri" panose="020F0502020204030204" pitchFamily="34" charset="0"/>
                <a:ea typeface="Calibri" panose="020F0502020204030204" pitchFamily="34" charset="0"/>
                <a:cs typeface="Calibri" panose="020F0502020204030204" pitchFamily="34" charset="0"/>
              </a:rPr>
              <a:t>khấu</a:t>
            </a:r>
            <a:r>
              <a:rPr lang="en-US" sz="11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100" dirty="0" err="1">
                <a:solidFill>
                  <a:schemeClr val="tx1"/>
                </a:solidFill>
                <a:latin typeface="Calibri" panose="020F0502020204030204" pitchFamily="34" charset="0"/>
                <a:ea typeface="Calibri" panose="020F0502020204030204" pitchFamily="34" charset="0"/>
                <a:cs typeface="Calibri" panose="020F0502020204030204" pitchFamily="34" charset="0"/>
              </a:rPr>
              <a:t>tốt</a:t>
            </a:r>
            <a:r>
              <a:rPr lang="en-US" sz="11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100" dirty="0" err="1">
                <a:solidFill>
                  <a:schemeClr val="tx1"/>
                </a:solidFill>
                <a:latin typeface="Calibri" panose="020F0502020204030204" pitchFamily="34" charset="0"/>
                <a:ea typeface="Calibri" panose="020F0502020204030204" pitchFamily="34" charset="0"/>
                <a:cs typeface="Calibri" panose="020F0502020204030204" pitchFamily="34" charset="0"/>
              </a:rPr>
              <a:t>và</a:t>
            </a:r>
            <a:r>
              <a:rPr lang="en-US" sz="11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100" dirty="0" err="1">
                <a:solidFill>
                  <a:schemeClr val="tx1"/>
                </a:solidFill>
                <a:latin typeface="Calibri" panose="020F0502020204030204" pitchFamily="34" charset="0"/>
                <a:ea typeface="Calibri" panose="020F0502020204030204" pitchFamily="34" charset="0"/>
                <a:cs typeface="Calibri" panose="020F0502020204030204" pitchFamily="34" charset="0"/>
              </a:rPr>
              <a:t>hạn</a:t>
            </a:r>
            <a:r>
              <a:rPr lang="en-US" sz="11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100" dirty="0" err="1">
                <a:solidFill>
                  <a:schemeClr val="tx1"/>
                </a:solidFill>
                <a:latin typeface="Calibri" panose="020F0502020204030204" pitchFamily="34" charset="0"/>
                <a:ea typeface="Calibri" panose="020F0502020204030204" pitchFamily="34" charset="0"/>
                <a:cs typeface="Calibri" panose="020F0502020204030204" pitchFamily="34" charset="0"/>
              </a:rPr>
              <a:t>chế</a:t>
            </a:r>
            <a:r>
              <a:rPr lang="en-US" sz="11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100" dirty="0" err="1">
                <a:solidFill>
                  <a:schemeClr val="tx1"/>
                </a:solidFill>
                <a:latin typeface="Calibri" panose="020F0502020204030204" pitchFamily="34" charset="0"/>
                <a:ea typeface="Calibri" panose="020F0502020204030204" pitchFamily="34" charset="0"/>
                <a:cs typeface="Calibri" panose="020F0502020204030204" pitchFamily="34" charset="0"/>
              </a:rPr>
              <a:t>mua</a:t>
            </a:r>
            <a:r>
              <a:rPr lang="en-US" sz="11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100" dirty="0" err="1">
                <a:solidFill>
                  <a:schemeClr val="tx1"/>
                </a:solidFill>
                <a:latin typeface="Calibri" panose="020F0502020204030204" pitchFamily="34" charset="0"/>
                <a:ea typeface="Calibri" panose="020F0502020204030204" pitchFamily="34" charset="0"/>
                <a:cs typeface="Calibri" panose="020F0502020204030204" pitchFamily="34" charset="0"/>
              </a:rPr>
              <a:t>đuổi</a:t>
            </a:r>
            <a:r>
              <a:rPr lang="en-US" sz="1100" dirty="0">
                <a:solidFill>
                  <a:schemeClr val="tx1"/>
                </a:solidFill>
                <a:latin typeface="Calibri" panose="020F0502020204030204" pitchFamily="34" charset="0"/>
                <a:ea typeface="Calibri" panose="020F0502020204030204" pitchFamily="34" charset="0"/>
                <a:cs typeface="Calibri" panose="020F0502020204030204" pitchFamily="34" charset="0"/>
              </a:rPr>
              <a:t> ở </a:t>
            </a:r>
            <a:r>
              <a:rPr lang="en-US" sz="1100" dirty="0" err="1">
                <a:solidFill>
                  <a:schemeClr val="tx1"/>
                </a:solidFill>
                <a:latin typeface="Calibri" panose="020F0502020204030204" pitchFamily="34" charset="0"/>
                <a:ea typeface="Calibri" panose="020F0502020204030204" pitchFamily="34" charset="0"/>
                <a:cs typeface="Calibri" panose="020F0502020204030204" pitchFamily="34" charset="0"/>
              </a:rPr>
              <a:t>khu</a:t>
            </a:r>
            <a:r>
              <a:rPr lang="en-US" sz="11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100" dirty="0" err="1">
                <a:solidFill>
                  <a:schemeClr val="tx1"/>
                </a:solidFill>
                <a:latin typeface="Calibri" panose="020F0502020204030204" pitchFamily="34" charset="0"/>
                <a:ea typeface="Calibri" panose="020F0502020204030204" pitchFamily="34" charset="0"/>
                <a:cs typeface="Calibri" panose="020F0502020204030204" pitchFamily="34" charset="0"/>
              </a:rPr>
              <a:t>vực</a:t>
            </a:r>
            <a:r>
              <a:rPr lang="en-US" sz="11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100" dirty="0" err="1">
                <a:solidFill>
                  <a:schemeClr val="tx1"/>
                </a:solidFill>
                <a:latin typeface="Calibri" panose="020F0502020204030204" pitchFamily="34" charset="0"/>
                <a:ea typeface="Calibri" panose="020F0502020204030204" pitchFamily="34" charset="0"/>
                <a:cs typeface="Calibri" panose="020F0502020204030204" pitchFamily="34" charset="0"/>
              </a:rPr>
              <a:t>hiện</a:t>
            </a:r>
            <a:r>
              <a:rPr lang="en-US" sz="11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100" dirty="0" err="1">
                <a:solidFill>
                  <a:schemeClr val="tx1"/>
                </a:solidFill>
                <a:latin typeface="Calibri" panose="020F0502020204030204" pitchFamily="34" charset="0"/>
                <a:ea typeface="Calibri" panose="020F0502020204030204" pitchFamily="34" charset="0"/>
                <a:cs typeface="Calibri" panose="020F0502020204030204" pitchFamily="34" charset="0"/>
              </a:rPr>
              <a:t>tại</a:t>
            </a:r>
            <a:r>
              <a:rPr lang="en-US" sz="1100" dirty="0">
                <a:solidFill>
                  <a:schemeClr val="tx1"/>
                </a:solidFill>
                <a:latin typeface="Calibri" panose="020F0502020204030204" pitchFamily="34" charset="0"/>
                <a:ea typeface="Calibri" panose="020F0502020204030204" pitchFamily="34" charset="0"/>
                <a:cs typeface="Calibri" panose="020F0502020204030204" pitchFamily="34" charset="0"/>
              </a:rPr>
              <a:t>.</a:t>
            </a:r>
            <a:endParaRPr lang="en-US" sz="11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p:txBody>
      </p:sp>
      <p:graphicFrame>
        <p:nvGraphicFramePr>
          <p:cNvPr id="39" name="Table 38">
            <a:extLst>
              <a:ext uri="{FF2B5EF4-FFF2-40B4-BE49-F238E27FC236}">
                <a16:creationId xmlns:a16="http://schemas.microsoft.com/office/drawing/2014/main" id="{37A02346-8947-4A20-BEFE-DD95CBF63E16}"/>
              </a:ext>
            </a:extLst>
          </p:cNvPr>
          <p:cNvGraphicFramePr>
            <a:graphicFrameLocks noGrp="1"/>
          </p:cNvGraphicFramePr>
          <p:nvPr>
            <p:extLst>
              <p:ext uri="{D42A27DB-BD31-4B8C-83A1-F6EECF244321}">
                <p14:modId xmlns:p14="http://schemas.microsoft.com/office/powerpoint/2010/main" val="656741376"/>
              </p:ext>
            </p:extLst>
          </p:nvPr>
        </p:nvGraphicFramePr>
        <p:xfrm>
          <a:off x="4561498" y="6921000"/>
          <a:ext cx="2762341" cy="1080000"/>
        </p:xfrm>
        <a:graphic>
          <a:graphicData uri="http://schemas.openxmlformats.org/drawingml/2006/table">
            <a:tbl>
              <a:tblPr/>
              <a:tblGrid>
                <a:gridCol w="1158403">
                  <a:extLst>
                    <a:ext uri="{9D8B030D-6E8A-4147-A177-3AD203B41FA5}">
                      <a16:colId xmlns:a16="http://schemas.microsoft.com/office/drawing/2014/main" val="2602609001"/>
                    </a:ext>
                  </a:extLst>
                </a:gridCol>
                <a:gridCol w="534646">
                  <a:extLst>
                    <a:ext uri="{9D8B030D-6E8A-4147-A177-3AD203B41FA5}">
                      <a16:colId xmlns:a16="http://schemas.microsoft.com/office/drawing/2014/main" val="3423388114"/>
                    </a:ext>
                  </a:extLst>
                </a:gridCol>
                <a:gridCol w="534646">
                  <a:extLst>
                    <a:ext uri="{9D8B030D-6E8A-4147-A177-3AD203B41FA5}">
                      <a16:colId xmlns:a16="http://schemas.microsoft.com/office/drawing/2014/main" val="3239837619"/>
                    </a:ext>
                  </a:extLst>
                </a:gridCol>
                <a:gridCol w="534646">
                  <a:extLst>
                    <a:ext uri="{9D8B030D-6E8A-4147-A177-3AD203B41FA5}">
                      <a16:colId xmlns:a16="http://schemas.microsoft.com/office/drawing/2014/main" val="3278236774"/>
                    </a:ext>
                  </a:extLst>
                </a:gridCol>
              </a:tblGrid>
              <a:tr h="216000">
                <a:tc>
                  <a:txBody>
                    <a:bodyPr/>
                    <a:lstStyle/>
                    <a:p>
                      <a:pPr algn="l" fontAlgn="ctr"/>
                      <a:r>
                        <a:rPr lang="en-US" sz="1000" b="1" i="0" u="none" strike="noStrike" err="1">
                          <a:solidFill>
                            <a:srgbClr val="000000"/>
                          </a:solidFill>
                          <a:effectLst/>
                          <a:latin typeface="Calibri" panose="020F0502020204030204" pitchFamily="34" charset="0"/>
                        </a:rPr>
                        <a:t>Ngành</a:t>
                      </a:r>
                      <a:endParaRPr lang="en-US" sz="1000" b="1" i="0" u="none" strike="noStrike">
                        <a:solidFill>
                          <a:srgbClr val="000000"/>
                        </a:solidFill>
                        <a:effectLst/>
                        <a:latin typeface="Calibri" panose="020F0502020204030204" pitchFamily="34" charset="0"/>
                      </a:endParaRPr>
                    </a:p>
                  </a:txBody>
                  <a:tcPr marL="7620" marR="7620" marT="7620" marB="0" anchor="ctr">
                    <a:lnL>
                      <a:noFill/>
                    </a:lnL>
                    <a:lnR>
                      <a:noFill/>
                    </a:lnR>
                    <a:lnT>
                      <a:noFill/>
                    </a:lnT>
                    <a:lnB w="6350" cap="flat" cmpd="sng" algn="ctr">
                      <a:solidFill>
                        <a:srgbClr val="808080"/>
                      </a:solidFill>
                      <a:prstDash val="solid"/>
                      <a:round/>
                      <a:headEnd type="none" w="med" len="med"/>
                      <a:tailEnd type="none" w="med" len="med"/>
                    </a:lnB>
                  </a:tcPr>
                </a:tc>
                <a:tc>
                  <a:txBody>
                    <a:bodyPr/>
                    <a:lstStyle/>
                    <a:p>
                      <a:pPr algn="r" fontAlgn="ctr"/>
                      <a:r>
                        <a:rPr lang="en-US" sz="1000" b="1" i="0" u="none" strike="noStrike" err="1">
                          <a:solidFill>
                            <a:srgbClr val="000000"/>
                          </a:solidFill>
                          <a:effectLst/>
                          <a:latin typeface="Calibri" panose="020F0502020204030204" pitchFamily="34" charset="0"/>
                        </a:rPr>
                        <a:t>Điểm</a:t>
                      </a:r>
                      <a:endParaRPr lang="en-US" sz="1000" b="1" i="0" u="none" strike="noStrike">
                        <a:solidFill>
                          <a:srgbClr val="000000"/>
                        </a:solidFill>
                        <a:effectLst/>
                        <a:latin typeface="Calibri" panose="020F0502020204030204" pitchFamily="34" charset="0"/>
                      </a:endParaRPr>
                    </a:p>
                  </a:txBody>
                  <a:tcPr marL="7620" marR="7620" marT="7620" marB="0" anchor="ctr">
                    <a:lnL>
                      <a:noFill/>
                    </a:lnL>
                    <a:lnR>
                      <a:noFill/>
                    </a:lnR>
                    <a:lnT>
                      <a:noFill/>
                    </a:lnT>
                    <a:lnB w="6350" cap="flat" cmpd="sng" algn="ctr">
                      <a:solidFill>
                        <a:srgbClr val="808080"/>
                      </a:solidFill>
                      <a:prstDash val="solid"/>
                      <a:round/>
                      <a:headEnd type="none" w="med" len="med"/>
                      <a:tailEnd type="none" w="med" len="med"/>
                    </a:lnB>
                  </a:tcPr>
                </a:tc>
                <a:tc>
                  <a:txBody>
                    <a:bodyPr/>
                    <a:lstStyle/>
                    <a:p>
                      <a:pPr algn="r" fontAlgn="ctr"/>
                      <a:r>
                        <a:rPr lang="en-US" sz="1000" b="1" i="0" u="none" strike="noStrike">
                          <a:solidFill>
                            <a:srgbClr val="000000"/>
                          </a:solidFill>
                          <a:effectLst/>
                          <a:latin typeface="Calibri" panose="020F0502020204030204" pitchFamily="34" charset="0"/>
                        </a:rPr>
                        <a:t>Thay đổi</a:t>
                      </a:r>
                    </a:p>
                  </a:txBody>
                  <a:tcPr marL="7620" marR="7620" marT="7620" marB="0" anchor="ctr">
                    <a:lnL>
                      <a:noFill/>
                    </a:lnL>
                    <a:lnR>
                      <a:noFill/>
                    </a:lnR>
                    <a:lnT>
                      <a:noFill/>
                    </a:lnT>
                    <a:lnB w="6350" cap="flat" cmpd="sng" algn="ctr">
                      <a:solidFill>
                        <a:srgbClr val="808080"/>
                      </a:solidFill>
                      <a:prstDash val="solid"/>
                      <a:round/>
                      <a:headEnd type="none" w="med" len="med"/>
                      <a:tailEnd type="none" w="med" len="med"/>
                    </a:lnB>
                  </a:tcPr>
                </a:tc>
                <a:tc>
                  <a:txBody>
                    <a:bodyPr/>
                    <a:lstStyle/>
                    <a:p>
                      <a:pPr algn="r" fontAlgn="ctr"/>
                      <a:r>
                        <a:rPr lang="en-US" sz="1000" b="1" i="0" u="none" strike="noStrike">
                          <a:solidFill>
                            <a:srgbClr val="000000"/>
                          </a:solidFill>
                          <a:effectLst/>
                          <a:latin typeface="Calibri" panose="020F0502020204030204" pitchFamily="34" charset="0"/>
                        </a:rPr>
                        <a:t>%</a:t>
                      </a:r>
                      <a:r>
                        <a:rPr lang="en-US" sz="1000" b="1" i="0" u="none" strike="noStrike" err="1">
                          <a:solidFill>
                            <a:srgbClr val="000000"/>
                          </a:solidFill>
                          <a:effectLst/>
                          <a:latin typeface="Calibri" panose="020F0502020204030204" pitchFamily="34" charset="0"/>
                        </a:rPr>
                        <a:t>Chg</a:t>
                      </a:r>
                      <a:endParaRPr lang="en-US" sz="1000" b="1" i="0" u="none" strike="noStrike">
                        <a:solidFill>
                          <a:srgbClr val="000000"/>
                        </a:solidFill>
                        <a:effectLst/>
                        <a:latin typeface="Calibri" panose="020F0502020204030204" pitchFamily="34" charset="0"/>
                      </a:endParaRPr>
                    </a:p>
                  </a:txBody>
                  <a:tcPr marL="7620" marR="7620" marT="7620" marB="0" anchor="ctr">
                    <a:lnL>
                      <a:noFill/>
                    </a:lnL>
                    <a:lnR>
                      <a:noFill/>
                    </a:lnR>
                    <a:lnT>
                      <a:noFill/>
                    </a:lnT>
                    <a:lnB w="6350" cap="flat" cmpd="sng" algn="ctr">
                      <a:solidFill>
                        <a:srgbClr val="808080"/>
                      </a:solidFill>
                      <a:prstDash val="solid"/>
                      <a:round/>
                      <a:headEnd type="none" w="med" len="med"/>
                      <a:tailEnd type="none" w="med" len="med"/>
                    </a:lnB>
                  </a:tcPr>
                </a:tc>
                <a:extLst>
                  <a:ext uri="{0D108BD9-81ED-4DB2-BD59-A6C34878D82A}">
                    <a16:rowId xmlns:a16="http://schemas.microsoft.com/office/drawing/2014/main" val="3267148850"/>
                  </a:ext>
                </a:extLst>
              </a:tr>
              <a:tr h="216000">
                <a:tc>
                  <a:txBody>
                    <a:bodyPr/>
                    <a:lstStyle/>
                    <a:p>
                      <a:pPr marL="0" marR="0" indent="0" algn="l" defTabSz="914400" eaLnBrk="1" fontAlgn="ctr" latinLnBrk="0" hangingPunct="1">
                        <a:lnSpc>
                          <a:spcPct val="100000"/>
                        </a:lnSpc>
                        <a:spcBef>
                          <a:spcPts val="0"/>
                        </a:spcBef>
                        <a:spcAft>
                          <a:spcPts val="0"/>
                        </a:spcAft>
                        <a:buClrTx/>
                        <a:buSzTx/>
                        <a:buFontTx/>
                        <a:buNone/>
                        <a:tabLst/>
                        <a:defRPr/>
                      </a:pPr>
                      <a:r>
                        <a:rPr lang="en-US" sz="1000" b="1" i="0" u="none" strike="noStrike" baseline="0">
                          <a:solidFill>
                            <a:srgbClr val="000000"/>
                          </a:solidFill>
                          <a:effectLst/>
                          <a:latin typeface="Calibri" panose="020F0502020204030204" pitchFamily="34" charset="0"/>
                        </a:rPr>
                        <a:t>Ngân hàng</a:t>
                      </a:r>
                    </a:p>
                  </a:txBody>
                  <a:tcPr marL="6350" marR="6350" marT="6350" marB="0" anchor="ctr">
                    <a:lnL>
                      <a:noFill/>
                    </a:lnL>
                    <a:lnR>
                      <a:noFill/>
                    </a:lnR>
                    <a:lnT w="6350" cap="flat" cmpd="sng" algn="ctr">
                      <a:solidFill>
                        <a:srgbClr val="808080"/>
                      </a:solidFill>
                      <a:prstDash val="solid"/>
                      <a:round/>
                      <a:headEnd type="none" w="med" len="med"/>
                      <a:tailEnd type="none" w="med" len="med"/>
                    </a:lnT>
                    <a:lnB>
                      <a:noFill/>
                    </a:lnB>
                  </a:tcPr>
                </a:tc>
                <a:tc>
                  <a:txBody>
                    <a:bodyPr/>
                    <a:lstStyle/>
                    <a:p>
                      <a:pPr algn="r" fontAlgn="ctr"/>
                      <a:r>
                        <a:rPr lang="en-US" sz="1000" b="0" i="0" u="none" strike="noStrike">
                          <a:solidFill>
                            <a:srgbClr val="000000"/>
                          </a:solidFill>
                          <a:effectLst/>
                          <a:latin typeface="Calibri" panose="020F0502020204030204" pitchFamily="34" charset="0"/>
                        </a:rPr>
                        <a:t>679,62</a:t>
                      </a:r>
                    </a:p>
                  </a:txBody>
                  <a:tcPr marL="7620" marR="7620" marT="7620" marB="0" anchor="ctr">
                    <a:lnL>
                      <a:noFill/>
                    </a:lnL>
                    <a:lnR>
                      <a:noFill/>
                    </a:lnR>
                    <a:lnT w="6350" cap="flat" cmpd="sng" algn="ctr">
                      <a:solidFill>
                        <a:srgbClr val="808080"/>
                      </a:solidFill>
                      <a:prstDash val="solid"/>
                      <a:round/>
                      <a:headEnd type="none" w="med" len="med"/>
                      <a:tailEnd type="none" w="med" len="med"/>
                    </a:lnT>
                    <a:lnB>
                      <a:noFill/>
                    </a:lnB>
                  </a:tcPr>
                </a:tc>
                <a:tc>
                  <a:txBody>
                    <a:bodyPr/>
                    <a:lstStyle/>
                    <a:p>
                      <a:pPr algn="r" fontAlgn="ctr"/>
                      <a:r>
                        <a:rPr lang="en-US" sz="1000" b="1" i="0" u="none" strike="noStrike">
                          <a:solidFill>
                            <a:srgbClr val="00B050"/>
                          </a:solidFill>
                          <a:effectLst/>
                          <a:latin typeface="Calibri" panose="020F0502020204030204" pitchFamily="34" charset="0"/>
                        </a:rPr>
                        <a:t>1,84</a:t>
                      </a:r>
                    </a:p>
                  </a:txBody>
                  <a:tcPr marL="7620" marR="7620" marT="7620" marB="0" anchor="ctr">
                    <a:lnL>
                      <a:noFill/>
                    </a:lnL>
                    <a:lnR>
                      <a:noFill/>
                    </a:lnR>
                    <a:lnT w="6350" cap="flat" cmpd="sng" algn="ctr">
                      <a:solidFill>
                        <a:srgbClr val="808080"/>
                      </a:solidFill>
                      <a:prstDash val="solid"/>
                      <a:round/>
                      <a:headEnd type="none" w="med" len="med"/>
                      <a:tailEnd type="none" w="med" len="med"/>
                    </a:lnT>
                    <a:lnB>
                      <a:noFill/>
                    </a:lnB>
                  </a:tcPr>
                </a:tc>
                <a:tc>
                  <a:txBody>
                    <a:bodyPr/>
                    <a:lstStyle/>
                    <a:p>
                      <a:pPr algn="r" fontAlgn="ctr"/>
                      <a:r>
                        <a:rPr lang="en-US" sz="1000" b="1" i="0" u="none" strike="noStrike">
                          <a:solidFill>
                            <a:srgbClr val="00B050"/>
                          </a:solidFill>
                          <a:effectLst/>
                          <a:latin typeface="Calibri" panose="020F0502020204030204" pitchFamily="34" charset="0"/>
                        </a:rPr>
                        <a:t>0,27%</a:t>
                      </a:r>
                    </a:p>
                  </a:txBody>
                  <a:tcPr marL="7620" marR="7620" marT="7620" marB="0" anchor="ctr">
                    <a:lnL>
                      <a:noFill/>
                    </a:lnL>
                    <a:lnR>
                      <a:noFill/>
                    </a:lnR>
                    <a:lnT w="6350" cap="flat" cmpd="sng" algn="ctr">
                      <a:solidFill>
                        <a:srgbClr val="808080"/>
                      </a:solidFill>
                      <a:prstDash val="solid"/>
                      <a:round/>
                      <a:headEnd type="none" w="med" len="med"/>
                      <a:tailEnd type="none" w="med" len="med"/>
                    </a:lnT>
                    <a:lnB>
                      <a:noFill/>
                    </a:lnB>
                  </a:tcPr>
                </a:tc>
                <a:extLst>
                  <a:ext uri="{0D108BD9-81ED-4DB2-BD59-A6C34878D82A}">
                    <a16:rowId xmlns:a16="http://schemas.microsoft.com/office/drawing/2014/main" val="2004213712"/>
                  </a:ext>
                </a:extLst>
              </a:tr>
              <a:tr h="216000">
                <a:tc>
                  <a:txBody>
                    <a:bodyPr/>
                    <a:lstStyle/>
                    <a:p>
                      <a:pPr marL="0" marR="0" indent="0" algn="l" defTabSz="914400" eaLnBrk="1" fontAlgn="ctr" latinLnBrk="0" hangingPunct="1">
                        <a:lnSpc>
                          <a:spcPct val="100000"/>
                        </a:lnSpc>
                        <a:spcBef>
                          <a:spcPts val="0"/>
                        </a:spcBef>
                        <a:spcAft>
                          <a:spcPts val="0"/>
                        </a:spcAft>
                        <a:buClrTx/>
                        <a:buSzTx/>
                        <a:buFontTx/>
                        <a:buNone/>
                        <a:tabLst/>
                        <a:defRPr/>
                      </a:pPr>
                      <a:r>
                        <a:rPr lang="en-US" sz="1000" b="1" i="0" u="none" strike="noStrike" baseline="0">
                          <a:solidFill>
                            <a:srgbClr val="000000"/>
                          </a:solidFill>
                          <a:effectLst/>
                          <a:latin typeface="Calibri" panose="020F0502020204030204" pitchFamily="34" charset="0"/>
                        </a:rPr>
                        <a:t>Bất động sản</a:t>
                      </a:r>
                    </a:p>
                  </a:txBody>
                  <a:tcPr marL="6350" marR="6350" marT="6350" marB="0" anchor="ctr">
                    <a:lnL>
                      <a:noFill/>
                    </a:lnL>
                    <a:lnR>
                      <a:noFill/>
                    </a:lnR>
                    <a:lnT>
                      <a:noFill/>
                    </a:lnT>
                    <a:lnB>
                      <a:noFill/>
                    </a:lnB>
                  </a:tcPr>
                </a:tc>
                <a:tc>
                  <a:txBody>
                    <a:bodyPr/>
                    <a:lstStyle/>
                    <a:p>
                      <a:pPr algn="r" fontAlgn="ctr"/>
                      <a:r>
                        <a:rPr lang="en-US" sz="1000" b="0" i="0" u="none" strike="noStrike">
                          <a:solidFill>
                            <a:srgbClr val="000000"/>
                          </a:solidFill>
                          <a:effectLst/>
                          <a:latin typeface="Calibri" panose="020F0502020204030204" pitchFamily="34" charset="0"/>
                        </a:rPr>
                        <a:t>1.017,28</a:t>
                      </a:r>
                    </a:p>
                  </a:txBody>
                  <a:tcPr marL="7620" marR="7620" marT="7620" marB="0" anchor="ctr">
                    <a:lnL>
                      <a:noFill/>
                    </a:lnL>
                    <a:lnR>
                      <a:noFill/>
                    </a:lnR>
                    <a:lnT>
                      <a:noFill/>
                    </a:lnT>
                    <a:lnB>
                      <a:noFill/>
                    </a:lnB>
                  </a:tcPr>
                </a:tc>
                <a:tc>
                  <a:txBody>
                    <a:bodyPr/>
                    <a:lstStyle/>
                    <a:p>
                      <a:pPr algn="r" fontAlgn="ctr"/>
                      <a:r>
                        <a:rPr lang="en-US" sz="1000" b="1" i="0" u="none" strike="noStrike">
                          <a:solidFill>
                            <a:srgbClr val="00B050"/>
                          </a:solidFill>
                          <a:effectLst/>
                          <a:latin typeface="Calibri" panose="020F0502020204030204" pitchFamily="34" charset="0"/>
                        </a:rPr>
                        <a:t>6,75</a:t>
                      </a:r>
                    </a:p>
                  </a:txBody>
                  <a:tcPr marL="7620" marR="7620" marT="7620" marB="0" anchor="ctr">
                    <a:lnL>
                      <a:noFill/>
                    </a:lnL>
                    <a:lnR>
                      <a:noFill/>
                    </a:lnR>
                    <a:lnT>
                      <a:noFill/>
                    </a:lnT>
                    <a:lnB>
                      <a:noFill/>
                    </a:lnB>
                  </a:tcPr>
                </a:tc>
                <a:tc>
                  <a:txBody>
                    <a:bodyPr/>
                    <a:lstStyle/>
                    <a:p>
                      <a:pPr algn="r" fontAlgn="ctr"/>
                      <a:r>
                        <a:rPr lang="en-US" sz="1000" b="1" i="0" u="none" strike="noStrike">
                          <a:solidFill>
                            <a:srgbClr val="00B050"/>
                          </a:solidFill>
                          <a:effectLst/>
                          <a:latin typeface="Calibri" panose="020F0502020204030204" pitchFamily="34" charset="0"/>
                        </a:rPr>
                        <a:t>0,67%</a:t>
                      </a:r>
                    </a:p>
                  </a:txBody>
                  <a:tcPr marL="7620" marR="7620" marT="7620" marB="0" anchor="ctr">
                    <a:lnL>
                      <a:noFill/>
                    </a:lnL>
                    <a:lnR>
                      <a:noFill/>
                    </a:lnR>
                    <a:lnT>
                      <a:noFill/>
                    </a:lnT>
                    <a:lnB>
                      <a:noFill/>
                    </a:lnB>
                  </a:tcPr>
                </a:tc>
                <a:extLst>
                  <a:ext uri="{0D108BD9-81ED-4DB2-BD59-A6C34878D82A}">
                    <a16:rowId xmlns:a16="http://schemas.microsoft.com/office/drawing/2014/main" val="1193238785"/>
                  </a:ext>
                </a:extLst>
              </a:tr>
              <a:tr h="216000">
                <a:tc>
                  <a:txBody>
                    <a:bodyPr/>
                    <a:lstStyle/>
                    <a:p>
                      <a:pPr marL="0" marR="0" indent="0" algn="l" defTabSz="914400" eaLnBrk="1" fontAlgn="ctr" latinLnBrk="0" hangingPunct="1">
                        <a:lnSpc>
                          <a:spcPct val="100000"/>
                        </a:lnSpc>
                        <a:spcBef>
                          <a:spcPts val="0"/>
                        </a:spcBef>
                        <a:spcAft>
                          <a:spcPts val="0"/>
                        </a:spcAft>
                        <a:buClrTx/>
                        <a:buSzTx/>
                        <a:buFontTx/>
                        <a:buNone/>
                        <a:tabLst/>
                        <a:defRPr/>
                      </a:pPr>
                      <a:r>
                        <a:rPr lang="en-US" sz="1000" b="1" i="0" u="none" strike="noStrike" baseline="0">
                          <a:solidFill>
                            <a:srgbClr val="000000"/>
                          </a:solidFill>
                          <a:effectLst/>
                          <a:latin typeface="Calibri" panose="020F0502020204030204" pitchFamily="34" charset="0"/>
                        </a:rPr>
                        <a:t>Chứng khoán</a:t>
                      </a:r>
                    </a:p>
                  </a:txBody>
                  <a:tcPr marL="6350" marR="6350" marT="6350" marB="0" anchor="ctr">
                    <a:lnL>
                      <a:noFill/>
                    </a:lnL>
                    <a:lnR>
                      <a:noFill/>
                    </a:lnR>
                    <a:lnT>
                      <a:noFill/>
                    </a:lnT>
                    <a:lnB>
                      <a:noFill/>
                    </a:lnB>
                  </a:tcPr>
                </a:tc>
                <a:tc>
                  <a:txBody>
                    <a:bodyPr/>
                    <a:lstStyle/>
                    <a:p>
                      <a:pPr algn="r" fontAlgn="ctr"/>
                      <a:r>
                        <a:rPr lang="en-US" sz="1000" b="0" i="0" u="none" strike="noStrike">
                          <a:solidFill>
                            <a:srgbClr val="000000"/>
                          </a:solidFill>
                          <a:effectLst/>
                          <a:latin typeface="Calibri" panose="020F0502020204030204" pitchFamily="34" charset="0"/>
                        </a:rPr>
                        <a:t>743,85</a:t>
                      </a:r>
                    </a:p>
                  </a:txBody>
                  <a:tcPr marL="7620" marR="7620" marT="7620" marB="0" anchor="ctr">
                    <a:lnL>
                      <a:noFill/>
                    </a:lnL>
                    <a:lnR>
                      <a:noFill/>
                    </a:lnR>
                    <a:lnT>
                      <a:noFill/>
                    </a:lnT>
                    <a:lnB>
                      <a:noFill/>
                    </a:lnB>
                  </a:tcPr>
                </a:tc>
                <a:tc>
                  <a:txBody>
                    <a:bodyPr/>
                    <a:lstStyle/>
                    <a:p>
                      <a:pPr algn="r" fontAlgn="ctr"/>
                      <a:r>
                        <a:rPr lang="en-US" sz="1000" b="1" i="0" u="none" strike="noStrike">
                          <a:solidFill>
                            <a:srgbClr val="00B050"/>
                          </a:solidFill>
                          <a:effectLst/>
                          <a:latin typeface="Calibri" panose="020F0502020204030204" pitchFamily="34" charset="0"/>
                        </a:rPr>
                        <a:t>1,01</a:t>
                      </a:r>
                    </a:p>
                  </a:txBody>
                  <a:tcPr marL="7620" marR="7620" marT="7620" marB="0" anchor="ctr">
                    <a:lnL>
                      <a:noFill/>
                    </a:lnL>
                    <a:lnR>
                      <a:noFill/>
                    </a:lnR>
                    <a:lnT>
                      <a:noFill/>
                    </a:lnT>
                    <a:lnB>
                      <a:noFill/>
                    </a:lnB>
                  </a:tcPr>
                </a:tc>
                <a:tc>
                  <a:txBody>
                    <a:bodyPr/>
                    <a:lstStyle/>
                    <a:p>
                      <a:pPr algn="r" fontAlgn="ctr"/>
                      <a:r>
                        <a:rPr lang="en-US" sz="1000" b="1" i="0" u="none" strike="noStrike">
                          <a:solidFill>
                            <a:srgbClr val="00B050"/>
                          </a:solidFill>
                          <a:effectLst/>
                          <a:latin typeface="Calibri" panose="020F0502020204030204" pitchFamily="34" charset="0"/>
                        </a:rPr>
                        <a:t>0,14%</a:t>
                      </a:r>
                    </a:p>
                  </a:txBody>
                  <a:tcPr marL="7620" marR="7620" marT="7620" marB="0" anchor="ctr">
                    <a:lnL>
                      <a:noFill/>
                    </a:lnL>
                    <a:lnR>
                      <a:noFill/>
                    </a:lnR>
                    <a:lnT>
                      <a:noFill/>
                    </a:lnT>
                    <a:lnB>
                      <a:noFill/>
                    </a:lnB>
                  </a:tcPr>
                </a:tc>
                <a:extLst>
                  <a:ext uri="{0D108BD9-81ED-4DB2-BD59-A6C34878D82A}">
                    <a16:rowId xmlns:a16="http://schemas.microsoft.com/office/drawing/2014/main" val="3059043731"/>
                  </a:ext>
                </a:extLst>
              </a:tr>
              <a:tr h="216000">
                <a:tc>
                  <a:txBody>
                    <a:bodyPr/>
                    <a:lstStyle/>
                    <a:p>
                      <a:pPr marL="0" marR="0" indent="0" algn="l" defTabSz="914400" eaLnBrk="1" fontAlgn="ctr" latinLnBrk="0" hangingPunct="1">
                        <a:lnSpc>
                          <a:spcPct val="100000"/>
                        </a:lnSpc>
                        <a:spcBef>
                          <a:spcPts val="0"/>
                        </a:spcBef>
                        <a:spcAft>
                          <a:spcPts val="0"/>
                        </a:spcAft>
                        <a:buClrTx/>
                        <a:buSzTx/>
                        <a:buFontTx/>
                        <a:buNone/>
                        <a:tabLst/>
                        <a:defRPr/>
                      </a:pPr>
                      <a:r>
                        <a:rPr lang="en-US" sz="1000" b="1" i="0" u="none" strike="noStrike" baseline="0">
                          <a:solidFill>
                            <a:srgbClr val="000000"/>
                          </a:solidFill>
                          <a:effectLst/>
                          <a:latin typeface="Calibri" panose="020F0502020204030204" pitchFamily="34" charset="0"/>
                        </a:rPr>
                        <a:t>Thực phẩm</a:t>
                      </a:r>
                    </a:p>
                  </a:txBody>
                  <a:tcPr marL="6350" marR="6350" marT="6350" marB="0" anchor="ctr">
                    <a:lnL>
                      <a:noFill/>
                    </a:lnL>
                    <a:lnR>
                      <a:noFill/>
                    </a:lnR>
                    <a:lnT>
                      <a:noFill/>
                    </a:lnT>
                    <a:lnB w="6350" cap="flat" cmpd="sng" algn="ctr">
                      <a:solidFill>
                        <a:srgbClr val="808080"/>
                      </a:solidFill>
                      <a:prstDash val="solid"/>
                      <a:round/>
                      <a:headEnd type="none" w="med" len="med"/>
                      <a:tailEnd type="none" w="med" len="med"/>
                    </a:lnB>
                  </a:tcPr>
                </a:tc>
                <a:tc>
                  <a:txBody>
                    <a:bodyPr/>
                    <a:lstStyle/>
                    <a:p>
                      <a:pPr algn="r" fontAlgn="ctr"/>
                      <a:r>
                        <a:rPr lang="en-US" sz="1000" b="0" i="0" u="none" strike="noStrike">
                          <a:solidFill>
                            <a:srgbClr val="000000"/>
                          </a:solidFill>
                          <a:effectLst/>
                          <a:latin typeface="Calibri" panose="020F0502020204030204" pitchFamily="34" charset="0"/>
                        </a:rPr>
                        <a:t>711,14</a:t>
                      </a:r>
                    </a:p>
                  </a:txBody>
                  <a:tcPr marL="7620" marR="7620" marT="7620" marB="0" anchor="ctr">
                    <a:lnL>
                      <a:noFill/>
                    </a:lnL>
                    <a:lnR>
                      <a:noFill/>
                    </a:lnR>
                    <a:lnT>
                      <a:noFill/>
                    </a:lnT>
                    <a:lnB w="6350" cap="flat" cmpd="sng" algn="ctr">
                      <a:solidFill>
                        <a:srgbClr val="808080"/>
                      </a:solidFill>
                      <a:prstDash val="solid"/>
                      <a:round/>
                      <a:headEnd type="none" w="med" len="med"/>
                      <a:tailEnd type="none" w="med" len="med"/>
                    </a:lnB>
                  </a:tcPr>
                </a:tc>
                <a:tc>
                  <a:txBody>
                    <a:bodyPr/>
                    <a:lstStyle/>
                    <a:p>
                      <a:pPr algn="r" fontAlgn="ctr"/>
                      <a:r>
                        <a:rPr lang="en-US" sz="1000" b="1" i="0" u="none" strike="noStrike">
                          <a:solidFill>
                            <a:srgbClr val="00B050"/>
                          </a:solidFill>
                          <a:effectLst/>
                          <a:latin typeface="Calibri" panose="020F0502020204030204" pitchFamily="34" charset="0"/>
                        </a:rPr>
                        <a:t>2,27</a:t>
                      </a:r>
                    </a:p>
                  </a:txBody>
                  <a:tcPr marL="7620" marR="7620" marT="7620" marB="0" anchor="ctr">
                    <a:lnL>
                      <a:noFill/>
                    </a:lnL>
                    <a:lnR>
                      <a:noFill/>
                    </a:lnR>
                    <a:lnT>
                      <a:noFill/>
                    </a:lnT>
                    <a:lnB w="6350" cap="flat" cmpd="sng" algn="ctr">
                      <a:solidFill>
                        <a:srgbClr val="808080"/>
                      </a:solidFill>
                      <a:prstDash val="solid"/>
                      <a:round/>
                      <a:headEnd type="none" w="med" len="med"/>
                      <a:tailEnd type="none" w="med" len="med"/>
                    </a:lnB>
                  </a:tcPr>
                </a:tc>
                <a:tc>
                  <a:txBody>
                    <a:bodyPr/>
                    <a:lstStyle/>
                    <a:p>
                      <a:pPr algn="r" fontAlgn="ctr"/>
                      <a:r>
                        <a:rPr lang="en-US" sz="1000" b="1" i="0" u="none" strike="noStrike">
                          <a:solidFill>
                            <a:srgbClr val="00B050"/>
                          </a:solidFill>
                          <a:effectLst/>
                          <a:latin typeface="Calibri" panose="020F0502020204030204" pitchFamily="34" charset="0"/>
                        </a:rPr>
                        <a:t>0,32%</a:t>
                      </a:r>
                    </a:p>
                  </a:txBody>
                  <a:tcPr marL="7620" marR="7620" marT="7620" marB="0" anchor="ctr">
                    <a:lnL>
                      <a:noFill/>
                    </a:lnL>
                    <a:lnR>
                      <a:noFill/>
                    </a:lnR>
                    <a:lnT>
                      <a:noFill/>
                    </a:lnT>
                    <a:lnB w="6350" cap="flat" cmpd="sng" algn="ctr">
                      <a:solidFill>
                        <a:srgbClr val="808080"/>
                      </a:solidFill>
                      <a:prstDash val="solid"/>
                      <a:round/>
                      <a:headEnd type="none" w="med" len="med"/>
                      <a:tailEnd type="none" w="med" len="med"/>
                    </a:lnB>
                  </a:tcPr>
                </a:tc>
                <a:extLst>
                  <a:ext uri="{0D108BD9-81ED-4DB2-BD59-A6C34878D82A}">
                    <a16:rowId xmlns:a16="http://schemas.microsoft.com/office/drawing/2014/main" val="3898209225"/>
                  </a:ext>
                </a:extLst>
              </a:tr>
            </a:tbl>
          </a:graphicData>
        </a:graphic>
      </p:graphicFrame>
      <p:graphicFrame>
        <p:nvGraphicFramePr>
          <p:cNvPr id="40" name="Table 39">
            <a:extLst>
              <a:ext uri="{FF2B5EF4-FFF2-40B4-BE49-F238E27FC236}">
                <a16:creationId xmlns:a16="http://schemas.microsoft.com/office/drawing/2014/main" id="{ABB10E58-73A7-4119-A7F8-83B158734156}"/>
              </a:ext>
            </a:extLst>
          </p:cNvPr>
          <p:cNvGraphicFramePr>
            <a:graphicFrameLocks noGrp="1"/>
          </p:cNvGraphicFramePr>
          <p:nvPr>
            <p:extLst>
              <p:ext uri="{D42A27DB-BD31-4B8C-83A1-F6EECF244321}">
                <p14:modId xmlns:p14="http://schemas.microsoft.com/office/powerpoint/2010/main" val="1365809615"/>
              </p:ext>
            </p:extLst>
          </p:nvPr>
        </p:nvGraphicFramePr>
        <p:xfrm>
          <a:off x="4619757" y="4593015"/>
          <a:ext cx="2721600" cy="1960020"/>
        </p:xfrm>
        <a:graphic>
          <a:graphicData uri="http://schemas.openxmlformats.org/drawingml/2006/table">
            <a:tbl>
              <a:tblPr/>
              <a:tblGrid>
                <a:gridCol w="968999">
                  <a:extLst>
                    <a:ext uri="{9D8B030D-6E8A-4147-A177-3AD203B41FA5}">
                      <a16:colId xmlns:a16="http://schemas.microsoft.com/office/drawing/2014/main" val="1986012224"/>
                    </a:ext>
                  </a:extLst>
                </a:gridCol>
                <a:gridCol w="685800">
                  <a:extLst>
                    <a:ext uri="{9D8B030D-6E8A-4147-A177-3AD203B41FA5}">
                      <a16:colId xmlns:a16="http://schemas.microsoft.com/office/drawing/2014/main" val="2426739666"/>
                    </a:ext>
                  </a:extLst>
                </a:gridCol>
                <a:gridCol w="540040">
                  <a:extLst>
                    <a:ext uri="{9D8B030D-6E8A-4147-A177-3AD203B41FA5}">
                      <a16:colId xmlns:a16="http://schemas.microsoft.com/office/drawing/2014/main" val="421490883"/>
                    </a:ext>
                  </a:extLst>
                </a:gridCol>
                <a:gridCol w="526761">
                  <a:extLst>
                    <a:ext uri="{9D8B030D-6E8A-4147-A177-3AD203B41FA5}">
                      <a16:colId xmlns:a16="http://schemas.microsoft.com/office/drawing/2014/main" val="766358734"/>
                    </a:ext>
                  </a:extLst>
                </a:gridCol>
              </a:tblGrid>
              <a:tr h="180000">
                <a:tc>
                  <a:txBody>
                    <a:bodyPr/>
                    <a:lstStyle/>
                    <a:p>
                      <a:pPr algn="l" fontAlgn="ctr"/>
                      <a:r>
                        <a:rPr lang="en-US" sz="1000" b="1" i="0" u="none" strike="noStrike" err="1">
                          <a:solidFill>
                            <a:srgbClr val="000000"/>
                          </a:solidFill>
                          <a:effectLst/>
                          <a:latin typeface="+mn-lt"/>
                        </a:rPr>
                        <a:t>Chỉ</a:t>
                      </a:r>
                      <a:r>
                        <a:rPr lang="en-US" sz="1000" b="1" i="0" u="none" strike="noStrike">
                          <a:solidFill>
                            <a:srgbClr val="000000"/>
                          </a:solidFill>
                          <a:effectLst/>
                          <a:latin typeface="+mn-lt"/>
                        </a:rPr>
                        <a:t> </a:t>
                      </a:r>
                      <a:r>
                        <a:rPr lang="en-US" sz="1000" b="1" i="0" u="none" strike="noStrike" err="1">
                          <a:solidFill>
                            <a:srgbClr val="000000"/>
                          </a:solidFill>
                          <a:effectLst/>
                          <a:latin typeface="+mn-lt"/>
                        </a:rPr>
                        <a:t>số</a:t>
                      </a:r>
                      <a:endParaRPr lang="en-US" sz="1000" b="1" i="0" u="none" strike="noStrike">
                        <a:solidFill>
                          <a:srgbClr val="000000"/>
                        </a:solidFill>
                        <a:effectLst/>
                        <a:latin typeface="+mn-lt"/>
                      </a:endParaRPr>
                    </a:p>
                  </a:txBody>
                  <a:tcPr marL="7620" marR="7620" marT="7620" marB="0" anchor="ctr">
                    <a:lnL>
                      <a:noFill/>
                    </a:lnL>
                    <a:lnR>
                      <a:noFill/>
                    </a:lnR>
                    <a:lnT>
                      <a:noFill/>
                    </a:lnT>
                    <a:lnB w="6350" cap="flat" cmpd="sng" algn="ctr">
                      <a:solidFill>
                        <a:srgbClr val="808080"/>
                      </a:solidFill>
                      <a:prstDash val="solid"/>
                      <a:round/>
                      <a:headEnd type="none" w="med" len="med"/>
                      <a:tailEnd type="none" w="med" len="med"/>
                    </a:lnB>
                  </a:tcPr>
                </a:tc>
                <a:tc>
                  <a:txBody>
                    <a:bodyPr/>
                    <a:lstStyle/>
                    <a:p>
                      <a:pPr algn="r" fontAlgn="ctr"/>
                      <a:r>
                        <a:rPr lang="en-US" sz="1000" b="1" i="0" u="none" strike="noStrike" err="1">
                          <a:solidFill>
                            <a:srgbClr val="000000"/>
                          </a:solidFill>
                          <a:effectLst/>
                          <a:latin typeface="+mn-lt"/>
                        </a:rPr>
                        <a:t>Giá</a:t>
                      </a:r>
                      <a:r>
                        <a:rPr lang="en-US" sz="1000" b="1" i="0" u="none" strike="noStrike">
                          <a:solidFill>
                            <a:srgbClr val="000000"/>
                          </a:solidFill>
                          <a:effectLst/>
                          <a:latin typeface="+mn-lt"/>
                        </a:rPr>
                        <a:t> </a:t>
                      </a:r>
                      <a:r>
                        <a:rPr lang="en-US" sz="1000" b="1" i="0" u="none" strike="noStrike" err="1">
                          <a:solidFill>
                            <a:srgbClr val="000000"/>
                          </a:solidFill>
                          <a:effectLst/>
                          <a:latin typeface="+mn-lt"/>
                        </a:rPr>
                        <a:t>trị</a:t>
                      </a:r>
                      <a:endParaRPr lang="en-US" sz="1000" b="1" i="0" u="none" strike="noStrike">
                        <a:solidFill>
                          <a:srgbClr val="000000"/>
                        </a:solidFill>
                        <a:effectLst/>
                        <a:latin typeface="+mn-lt"/>
                      </a:endParaRPr>
                    </a:p>
                  </a:txBody>
                  <a:tcPr marL="7620" marR="7620" marT="7620" marB="0" anchor="ctr">
                    <a:lnL>
                      <a:noFill/>
                    </a:lnL>
                    <a:lnR>
                      <a:noFill/>
                    </a:lnR>
                    <a:lnT>
                      <a:noFill/>
                    </a:lnT>
                    <a:lnB w="6350" cap="flat" cmpd="sng" algn="ctr">
                      <a:solidFill>
                        <a:srgbClr val="808080"/>
                      </a:solidFill>
                      <a:prstDash val="solid"/>
                      <a:round/>
                      <a:headEnd type="none" w="med" len="med"/>
                      <a:tailEnd type="none" w="med" len="med"/>
                    </a:lnB>
                  </a:tcPr>
                </a:tc>
                <a:tc>
                  <a:txBody>
                    <a:bodyPr/>
                    <a:lstStyle/>
                    <a:p>
                      <a:pPr algn="r" fontAlgn="ctr"/>
                      <a:r>
                        <a:rPr lang="en-US" sz="1000" b="1" i="0" u="none" strike="noStrike" err="1">
                          <a:solidFill>
                            <a:srgbClr val="000000"/>
                          </a:solidFill>
                          <a:effectLst/>
                          <a:latin typeface="+mn-lt"/>
                        </a:rPr>
                        <a:t>Thay</a:t>
                      </a:r>
                      <a:r>
                        <a:rPr lang="en-US" sz="1000" b="1" i="0" u="none" strike="noStrike">
                          <a:solidFill>
                            <a:srgbClr val="000000"/>
                          </a:solidFill>
                          <a:effectLst/>
                          <a:latin typeface="+mn-lt"/>
                        </a:rPr>
                        <a:t> </a:t>
                      </a:r>
                      <a:r>
                        <a:rPr lang="en-US" sz="1000" b="1" i="0" u="none" strike="noStrike" err="1">
                          <a:solidFill>
                            <a:srgbClr val="000000"/>
                          </a:solidFill>
                          <a:effectLst/>
                          <a:latin typeface="+mn-lt"/>
                        </a:rPr>
                        <a:t>đổi</a:t>
                      </a:r>
                      <a:endParaRPr lang="en-US" sz="1000" b="1" i="0" u="none" strike="noStrike">
                        <a:solidFill>
                          <a:srgbClr val="000000"/>
                        </a:solidFill>
                        <a:effectLst/>
                        <a:latin typeface="+mn-lt"/>
                      </a:endParaRPr>
                    </a:p>
                  </a:txBody>
                  <a:tcPr marL="7620" marR="7620" marT="7620" marB="0" anchor="ctr">
                    <a:lnL>
                      <a:noFill/>
                    </a:lnL>
                    <a:lnR>
                      <a:noFill/>
                    </a:lnR>
                    <a:lnT>
                      <a:noFill/>
                    </a:lnT>
                    <a:lnB w="6350" cap="flat" cmpd="sng" algn="ctr">
                      <a:solidFill>
                        <a:srgbClr val="808080"/>
                      </a:solidFill>
                      <a:prstDash val="solid"/>
                      <a:round/>
                      <a:headEnd type="none" w="med" len="med"/>
                      <a:tailEnd type="none" w="med" len="med"/>
                    </a:lnB>
                  </a:tcPr>
                </a:tc>
                <a:tc>
                  <a:txBody>
                    <a:bodyPr/>
                    <a:lstStyle/>
                    <a:p>
                      <a:pPr algn="r" fontAlgn="ctr"/>
                      <a:r>
                        <a:rPr lang="en-US" sz="1000" b="1" i="0" u="none" strike="noStrike">
                          <a:solidFill>
                            <a:srgbClr val="000000"/>
                          </a:solidFill>
                          <a:effectLst/>
                          <a:latin typeface="+mn-lt"/>
                        </a:rPr>
                        <a:t>%</a:t>
                      </a:r>
                      <a:r>
                        <a:rPr lang="en-US" sz="1000" b="1" i="0" u="none" strike="noStrike" err="1">
                          <a:solidFill>
                            <a:srgbClr val="000000"/>
                          </a:solidFill>
                          <a:effectLst/>
                          <a:latin typeface="+mn-lt"/>
                        </a:rPr>
                        <a:t>Chg</a:t>
                      </a:r>
                      <a:endParaRPr lang="en-US" sz="1000" b="1" i="0" u="none" strike="noStrike">
                        <a:solidFill>
                          <a:srgbClr val="000000"/>
                        </a:solidFill>
                        <a:effectLst/>
                        <a:latin typeface="+mn-lt"/>
                      </a:endParaRPr>
                    </a:p>
                  </a:txBody>
                  <a:tcPr marL="7620" marR="7620" marT="7620" marB="0" anchor="ctr">
                    <a:lnL>
                      <a:noFill/>
                    </a:lnL>
                    <a:lnR>
                      <a:noFill/>
                    </a:lnR>
                    <a:lnT>
                      <a:noFill/>
                    </a:lnT>
                    <a:lnB w="6350" cap="flat" cmpd="sng" algn="ctr">
                      <a:solidFill>
                        <a:srgbClr val="808080"/>
                      </a:solidFill>
                      <a:prstDash val="solid"/>
                      <a:round/>
                      <a:headEnd type="none" w="med" len="med"/>
                      <a:tailEnd type="none" w="med" len="med"/>
                    </a:lnB>
                  </a:tcPr>
                </a:tc>
                <a:extLst>
                  <a:ext uri="{0D108BD9-81ED-4DB2-BD59-A6C34878D82A}">
                    <a16:rowId xmlns:a16="http://schemas.microsoft.com/office/drawing/2014/main" val="2692572148"/>
                  </a:ext>
                </a:extLst>
              </a:tr>
              <a:tr h="180000">
                <a:tc>
                  <a:txBody>
                    <a:bodyPr/>
                    <a:lstStyle/>
                    <a:p>
                      <a:pPr algn="l" fontAlgn="ctr"/>
                      <a:r>
                        <a:rPr lang="en-US" sz="1000" b="1" i="0" u="none" strike="noStrike">
                          <a:solidFill>
                            <a:srgbClr val="000000"/>
                          </a:solidFill>
                          <a:effectLst/>
                          <a:latin typeface="+mn-lt"/>
                        </a:rPr>
                        <a:t>VN-Index</a:t>
                      </a:r>
                    </a:p>
                  </a:txBody>
                  <a:tcPr marL="7620" marR="7620" marT="7620" marB="0" anchor="ctr">
                    <a:lnL>
                      <a:noFill/>
                    </a:lnL>
                    <a:lnR>
                      <a:noFill/>
                    </a:lnR>
                    <a:lnT w="6350" cap="flat" cmpd="sng" algn="ctr">
                      <a:solidFill>
                        <a:srgbClr val="808080"/>
                      </a:solidFill>
                      <a:prstDash val="solid"/>
                      <a:round/>
                      <a:headEnd type="none" w="med" len="med"/>
                      <a:tailEnd type="none" w="med" len="med"/>
                    </a:lnT>
                    <a:lnB>
                      <a:noFill/>
                    </a:lnB>
                  </a:tcPr>
                </a:tc>
                <a:tc>
                  <a:txBody>
                    <a:bodyPr/>
                    <a:lstStyle/>
                    <a:p>
                      <a:pPr algn="r" fontAlgn="ctr"/>
                      <a:endParaRPr lang="en-US" sz="1000" b="1" i="0" u="none" strike="noStrike">
                        <a:solidFill>
                          <a:srgbClr val="000000"/>
                        </a:solidFill>
                        <a:effectLst/>
                        <a:latin typeface="+mn-lt"/>
                      </a:endParaRPr>
                    </a:p>
                  </a:txBody>
                  <a:tcPr marL="7620" marR="7620" marT="7620" marB="0" anchor="ctr">
                    <a:lnL>
                      <a:noFill/>
                    </a:lnL>
                    <a:lnR>
                      <a:noFill/>
                    </a:lnR>
                    <a:lnT w="6350" cap="flat" cmpd="sng" algn="ctr">
                      <a:solidFill>
                        <a:srgbClr val="808080"/>
                      </a:solidFill>
                      <a:prstDash val="solid"/>
                      <a:round/>
                      <a:headEnd type="none" w="med" len="med"/>
                      <a:tailEnd type="none" w="med" len="med"/>
                    </a:lnT>
                    <a:lnB>
                      <a:noFill/>
                    </a:lnB>
                  </a:tcPr>
                </a:tc>
                <a:tc>
                  <a:txBody>
                    <a:bodyPr/>
                    <a:lstStyle/>
                    <a:p>
                      <a:pPr algn="r" fontAlgn="ctr"/>
                      <a:endParaRPr lang="en-US" sz="1000" b="1" i="0" u="none" strike="noStrike">
                        <a:solidFill>
                          <a:srgbClr val="00B050"/>
                        </a:solidFill>
                        <a:effectLst/>
                        <a:latin typeface="+mn-lt"/>
                      </a:endParaRPr>
                    </a:p>
                  </a:txBody>
                  <a:tcPr marL="7620" marR="7620" marT="7620" marB="0" anchor="ctr">
                    <a:lnL>
                      <a:noFill/>
                    </a:lnL>
                    <a:lnR>
                      <a:noFill/>
                    </a:lnR>
                    <a:lnT w="6350" cap="flat" cmpd="sng" algn="ctr">
                      <a:solidFill>
                        <a:srgbClr val="808080"/>
                      </a:solidFill>
                      <a:prstDash val="solid"/>
                      <a:round/>
                      <a:headEnd type="none" w="med" len="med"/>
                      <a:tailEnd type="none" w="med" len="med"/>
                    </a:lnT>
                    <a:lnB>
                      <a:noFill/>
                    </a:lnB>
                  </a:tcPr>
                </a:tc>
                <a:tc>
                  <a:txBody>
                    <a:bodyPr/>
                    <a:lstStyle/>
                    <a:p>
                      <a:pPr algn="r" fontAlgn="ctr"/>
                      <a:endParaRPr lang="en-US" sz="1000" b="1" i="0" u="none" strike="noStrike">
                        <a:solidFill>
                          <a:srgbClr val="00B050"/>
                        </a:solidFill>
                        <a:effectLst/>
                        <a:latin typeface="+mn-lt"/>
                      </a:endParaRPr>
                    </a:p>
                  </a:txBody>
                  <a:tcPr marL="7620" marR="7620" marT="7620" marB="0" anchor="ctr">
                    <a:lnL>
                      <a:noFill/>
                    </a:lnL>
                    <a:lnR>
                      <a:noFill/>
                    </a:lnR>
                    <a:lnT w="6350" cap="flat" cmpd="sng" algn="ctr">
                      <a:solidFill>
                        <a:srgbClr val="808080"/>
                      </a:solidFill>
                      <a:prstDash val="solid"/>
                      <a:round/>
                      <a:headEnd type="none" w="med" len="med"/>
                      <a:tailEnd type="none" w="med" len="med"/>
                    </a:lnT>
                    <a:lnB>
                      <a:noFill/>
                    </a:lnB>
                  </a:tcPr>
                </a:tc>
                <a:extLst>
                  <a:ext uri="{0D108BD9-81ED-4DB2-BD59-A6C34878D82A}">
                    <a16:rowId xmlns:a16="http://schemas.microsoft.com/office/drawing/2014/main" val="89409900"/>
                  </a:ext>
                </a:extLst>
              </a:tr>
              <a:tr h="180000">
                <a:tc>
                  <a:txBody>
                    <a:bodyPr/>
                    <a:lstStyle/>
                    <a:p>
                      <a:pPr algn="l" fontAlgn="ctr"/>
                      <a:r>
                        <a:rPr lang="en-US" sz="1000" b="0" i="0" u="none" strike="noStrike" err="1">
                          <a:solidFill>
                            <a:srgbClr val="000000"/>
                          </a:solidFill>
                          <a:effectLst/>
                          <a:latin typeface="+mn-lt"/>
                        </a:rPr>
                        <a:t>Đóng</a:t>
                      </a:r>
                      <a:r>
                        <a:rPr lang="en-US" sz="1000" b="0" i="0" u="none" strike="noStrike">
                          <a:solidFill>
                            <a:srgbClr val="000000"/>
                          </a:solidFill>
                          <a:effectLst/>
                          <a:latin typeface="+mn-lt"/>
                        </a:rPr>
                        <a:t> </a:t>
                      </a:r>
                      <a:r>
                        <a:rPr lang="en-US" sz="1000" b="0" i="0" u="none" strike="noStrike" err="1">
                          <a:solidFill>
                            <a:srgbClr val="000000"/>
                          </a:solidFill>
                          <a:effectLst/>
                          <a:latin typeface="+mn-lt"/>
                        </a:rPr>
                        <a:t>cửa</a:t>
                      </a:r>
                      <a:r>
                        <a:rPr lang="en-US" sz="1000" b="0" i="0" u="none" strike="noStrike">
                          <a:solidFill>
                            <a:srgbClr val="000000"/>
                          </a:solidFill>
                          <a:effectLst/>
                          <a:latin typeface="+mn-lt"/>
                        </a:rPr>
                        <a:t> [</a:t>
                      </a:r>
                      <a:r>
                        <a:rPr lang="en-US" sz="1000" b="0" i="0" u="none" strike="noStrike" err="1">
                          <a:solidFill>
                            <a:srgbClr val="000000"/>
                          </a:solidFill>
                          <a:effectLst/>
                          <a:latin typeface="+mn-lt"/>
                        </a:rPr>
                        <a:t>điểm</a:t>
                      </a:r>
                      <a:r>
                        <a:rPr lang="en-US" sz="1000" b="0" i="0" u="none" strike="noStrike">
                          <a:solidFill>
                            <a:srgbClr val="000000"/>
                          </a:solidFill>
                          <a:effectLst/>
                          <a:latin typeface="+mn-lt"/>
                        </a:rPr>
                        <a:t>]</a:t>
                      </a:r>
                    </a:p>
                  </a:txBody>
                  <a:tcPr marL="7620" marR="7620" marT="7620" marB="0" anchor="ctr">
                    <a:lnL>
                      <a:noFill/>
                    </a:lnL>
                    <a:lnR>
                      <a:noFill/>
                    </a:lnR>
                    <a:lnT>
                      <a:noFill/>
                    </a:lnT>
                    <a:lnB>
                      <a:noFill/>
                    </a:lnB>
                  </a:tcPr>
                </a:tc>
                <a:tc>
                  <a:txBody>
                    <a:bodyPr/>
                    <a:lstStyle/>
                    <a:p>
                      <a:pPr algn="r" fontAlgn="ctr"/>
                      <a:r>
                        <a:rPr lang="en-US" sz="1000" b="0" i="0" u="none" strike="noStrike">
                          <a:solidFill>
                            <a:srgbClr val="000000"/>
                          </a:solidFill>
                          <a:effectLst/>
                          <a:latin typeface="Calibri" panose="020F0502020204030204" pitchFamily="34" charset="0"/>
                        </a:rPr>
                        <a:t>1.878,02</a:t>
                      </a:r>
                    </a:p>
                  </a:txBody>
                  <a:tcPr marL="7620" marR="7620" marT="7620" marB="0" anchor="ctr">
                    <a:lnL>
                      <a:noFill/>
                    </a:lnL>
                    <a:lnR>
                      <a:noFill/>
                    </a:lnR>
                    <a:lnT>
                      <a:noFill/>
                    </a:lnT>
                    <a:lnB>
                      <a:noFill/>
                    </a:lnB>
                  </a:tcPr>
                </a:tc>
                <a:tc>
                  <a:txBody>
                    <a:bodyPr/>
                    <a:lstStyle/>
                    <a:p>
                      <a:pPr algn="r" fontAlgn="ctr"/>
                      <a:r>
                        <a:rPr lang="en-US" sz="1000" b="1" i="0" u="none" strike="noStrike">
                          <a:solidFill>
                            <a:srgbClr val="00B050"/>
                          </a:solidFill>
                          <a:effectLst/>
                          <a:latin typeface="Calibri" panose="020F0502020204030204" pitchFamily="34" charset="0"/>
                        </a:rPr>
                        <a:t>8,98</a:t>
                      </a:r>
                    </a:p>
                  </a:txBody>
                  <a:tcPr marL="7620" marR="7620" marT="7620" marB="0" anchor="ctr">
                    <a:lnL>
                      <a:noFill/>
                    </a:lnL>
                    <a:lnR>
                      <a:noFill/>
                    </a:lnR>
                    <a:lnT>
                      <a:noFill/>
                    </a:lnT>
                    <a:lnB>
                      <a:noFill/>
                    </a:lnB>
                  </a:tcPr>
                </a:tc>
                <a:tc>
                  <a:txBody>
                    <a:bodyPr/>
                    <a:lstStyle/>
                    <a:p>
                      <a:pPr algn="r" fontAlgn="ctr"/>
                      <a:r>
                        <a:rPr lang="en-US" sz="1000" b="1" i="0" u="none" strike="noStrike">
                          <a:solidFill>
                            <a:srgbClr val="00B050"/>
                          </a:solidFill>
                          <a:effectLst/>
                          <a:latin typeface="Calibri" panose="020F0502020204030204" pitchFamily="34" charset="0"/>
                        </a:rPr>
                        <a:t>0,48%</a:t>
                      </a:r>
                    </a:p>
                  </a:txBody>
                  <a:tcPr marL="7620" marR="7620" marT="7620" marB="0" anchor="ctr">
                    <a:lnL>
                      <a:noFill/>
                    </a:lnL>
                    <a:lnR>
                      <a:noFill/>
                    </a:lnR>
                    <a:lnT>
                      <a:noFill/>
                    </a:lnT>
                    <a:lnB>
                      <a:noFill/>
                    </a:lnB>
                  </a:tcPr>
                </a:tc>
                <a:extLst>
                  <a:ext uri="{0D108BD9-81ED-4DB2-BD59-A6C34878D82A}">
                    <a16:rowId xmlns:a16="http://schemas.microsoft.com/office/drawing/2014/main" val="2091507907"/>
                  </a:ext>
                </a:extLst>
              </a:tr>
              <a:tr h="180000">
                <a:tc>
                  <a:txBody>
                    <a:bodyPr/>
                    <a:lstStyle/>
                    <a:p>
                      <a:pPr algn="l" fontAlgn="ctr"/>
                      <a:r>
                        <a:rPr lang="en-US" sz="1000" b="0" i="0" u="none" strike="noStrike">
                          <a:solidFill>
                            <a:srgbClr val="000000"/>
                          </a:solidFill>
                          <a:effectLst/>
                          <a:latin typeface="+mn-lt"/>
                        </a:rPr>
                        <a:t>KLGD [</a:t>
                      </a:r>
                      <a:r>
                        <a:rPr lang="en-US" sz="1000" b="0" i="0" u="none" strike="noStrike" err="1">
                          <a:solidFill>
                            <a:srgbClr val="000000"/>
                          </a:solidFill>
                          <a:effectLst/>
                          <a:latin typeface="+mn-lt"/>
                        </a:rPr>
                        <a:t>triệu</a:t>
                      </a:r>
                      <a:r>
                        <a:rPr lang="en-US" sz="1000" b="0" i="0" u="none" strike="noStrike">
                          <a:solidFill>
                            <a:srgbClr val="000000"/>
                          </a:solidFill>
                          <a:effectLst/>
                          <a:latin typeface="+mn-lt"/>
                        </a:rPr>
                        <a:t> CP]</a:t>
                      </a:r>
                    </a:p>
                  </a:txBody>
                  <a:tcPr marL="7620" marR="7620" marT="7620" marB="0" anchor="ctr">
                    <a:lnL>
                      <a:noFill/>
                    </a:lnL>
                    <a:lnR>
                      <a:noFill/>
                    </a:lnR>
                    <a:lnT>
                      <a:noFill/>
                    </a:lnT>
                    <a:lnB>
                      <a:noFill/>
                    </a:lnB>
                  </a:tcPr>
                </a:tc>
                <a:tc>
                  <a:txBody>
                    <a:bodyPr/>
                    <a:lstStyle/>
                    <a:p>
                      <a:pPr algn="r" fontAlgn="b"/>
                      <a:r>
                        <a:rPr lang="en-US" sz="1000" b="0" i="0" u="none" strike="noStrike">
                          <a:solidFill>
                            <a:srgbClr val="000000"/>
                          </a:solidFill>
                          <a:effectLst/>
                          <a:latin typeface="Calibri" panose="020F0502020204030204" pitchFamily="34" charset="0"/>
                          <a:cs typeface="Calibri" panose="020F0502020204030204" pitchFamily="34" charset="0"/>
                        </a:rPr>
                        <a:t>945,4</a:t>
                      </a:r>
                    </a:p>
                  </a:txBody>
                  <a:tcPr marL="7620" marR="7620" marT="7620" marB="0" anchor="b">
                    <a:lnL>
                      <a:noFill/>
                    </a:lnL>
                    <a:lnR>
                      <a:noFill/>
                    </a:lnR>
                    <a:lnT>
                      <a:noFill/>
                    </a:lnT>
                    <a:lnB>
                      <a:noFill/>
                    </a:lnB>
                  </a:tcPr>
                </a:tc>
                <a:tc>
                  <a:txBody>
                    <a:bodyPr/>
                    <a:lstStyle/>
                    <a:p>
                      <a:pPr algn="r" fontAlgn="b"/>
                      <a:r>
                        <a:rPr lang="en-US" sz="1000" b="1" i="0" u="none" strike="noStrike">
                          <a:solidFill>
                            <a:srgbClr val="FF0000"/>
                          </a:solidFill>
                          <a:effectLst/>
                          <a:latin typeface="Calibri" panose="020F0502020204030204" pitchFamily="34" charset="0"/>
                        </a:rPr>
                        <a:t>-312,4</a:t>
                      </a:r>
                    </a:p>
                  </a:txBody>
                  <a:tcPr marL="7620" marR="7620" marT="7620" marB="0" anchor="b">
                    <a:lnL>
                      <a:noFill/>
                    </a:lnL>
                    <a:lnR>
                      <a:noFill/>
                    </a:lnR>
                    <a:lnT>
                      <a:noFill/>
                    </a:lnT>
                    <a:lnB>
                      <a:noFill/>
                    </a:lnB>
                  </a:tcPr>
                </a:tc>
                <a:tc>
                  <a:txBody>
                    <a:bodyPr/>
                    <a:lstStyle/>
                    <a:p>
                      <a:pPr algn="r" fontAlgn="b"/>
                      <a:r>
                        <a:rPr lang="en-US" sz="1000" b="1" i="0" u="none" strike="noStrike">
                          <a:solidFill>
                            <a:srgbClr val="FF0000"/>
                          </a:solidFill>
                          <a:effectLst/>
                          <a:latin typeface="Calibri" panose="020F0502020204030204" pitchFamily="34" charset="0"/>
                        </a:rPr>
                        <a:t>-33,04%</a:t>
                      </a:r>
                    </a:p>
                  </a:txBody>
                  <a:tcPr marL="7620" marR="7620" marT="7620" marB="0" anchor="b">
                    <a:lnL>
                      <a:noFill/>
                    </a:lnL>
                    <a:lnR>
                      <a:noFill/>
                    </a:lnR>
                    <a:lnT>
                      <a:noFill/>
                    </a:lnT>
                    <a:lnB>
                      <a:noFill/>
                    </a:lnB>
                  </a:tcPr>
                </a:tc>
                <a:extLst>
                  <a:ext uri="{0D108BD9-81ED-4DB2-BD59-A6C34878D82A}">
                    <a16:rowId xmlns:a16="http://schemas.microsoft.com/office/drawing/2014/main" val="1770934564"/>
                  </a:ext>
                </a:extLst>
              </a:tr>
              <a:tr h="180000">
                <a:tc>
                  <a:txBody>
                    <a:bodyPr/>
                    <a:lstStyle/>
                    <a:p>
                      <a:pPr algn="l" fontAlgn="ctr"/>
                      <a:r>
                        <a:rPr lang="en-US" sz="1000" b="0" i="0" u="none" strike="noStrike">
                          <a:solidFill>
                            <a:srgbClr val="000000"/>
                          </a:solidFill>
                          <a:effectLst/>
                          <a:latin typeface="+mn-lt"/>
                        </a:rPr>
                        <a:t>GTGD [</a:t>
                      </a:r>
                      <a:r>
                        <a:rPr lang="en-US" sz="1000" b="0" i="0" u="none" strike="noStrike" err="1">
                          <a:solidFill>
                            <a:srgbClr val="000000"/>
                          </a:solidFill>
                          <a:effectLst/>
                          <a:latin typeface="+mn-lt"/>
                        </a:rPr>
                        <a:t>tỷ</a:t>
                      </a:r>
                      <a:r>
                        <a:rPr lang="en-US" sz="1000" b="0" i="0" u="none" strike="noStrike">
                          <a:solidFill>
                            <a:srgbClr val="000000"/>
                          </a:solidFill>
                          <a:effectLst/>
                          <a:latin typeface="+mn-lt"/>
                        </a:rPr>
                        <a:t> VND]</a:t>
                      </a:r>
                    </a:p>
                  </a:txBody>
                  <a:tcPr marL="7620" marR="7620" marT="7620" marB="0" anchor="ctr">
                    <a:lnL>
                      <a:noFill/>
                    </a:lnL>
                    <a:lnR>
                      <a:noFill/>
                    </a:lnR>
                    <a:lnT>
                      <a:noFill/>
                    </a:lnT>
                    <a:lnB w="6350" cap="flat" cmpd="sng" algn="ctr">
                      <a:solidFill>
                        <a:srgbClr val="808080"/>
                      </a:solidFill>
                      <a:prstDash val="solid"/>
                      <a:round/>
                      <a:headEnd type="none" w="med" len="med"/>
                      <a:tailEnd type="none" w="med" len="med"/>
                    </a:lnB>
                  </a:tcPr>
                </a:tc>
                <a:tc>
                  <a:txBody>
                    <a:bodyPr/>
                    <a:lstStyle/>
                    <a:p>
                      <a:pPr algn="r" fontAlgn="b"/>
                      <a:r>
                        <a:rPr lang="en-US" sz="1000">
                          <a:latin typeface="Calibri" panose="020F0502020204030204" pitchFamily="34" charset="0"/>
                          <a:cs typeface="Calibri" panose="020F0502020204030204" pitchFamily="34" charset="0"/>
                        </a:rPr>
                        <a:t>18.166,7</a:t>
                      </a:r>
                      <a:endParaRPr lang="en-US" sz="1000" b="0" i="0" u="none" strike="noStrike">
                        <a:solidFill>
                          <a:srgbClr val="000000"/>
                        </a:solidFill>
                        <a:effectLst/>
                        <a:latin typeface="Calibri" panose="020F0502020204030204" pitchFamily="34" charset="0"/>
                        <a:cs typeface="Calibri" panose="020F0502020204030204" pitchFamily="34" charset="0"/>
                      </a:endParaRPr>
                    </a:p>
                  </a:txBody>
                  <a:tcPr marL="7620" marR="7620" marT="7620" marB="0" anchor="b">
                    <a:lnL>
                      <a:noFill/>
                    </a:lnL>
                    <a:lnR>
                      <a:noFill/>
                    </a:lnR>
                    <a:lnT>
                      <a:noFill/>
                    </a:lnT>
                    <a:lnB w="6350" cap="flat" cmpd="sng" algn="ctr">
                      <a:solidFill>
                        <a:srgbClr val="808080"/>
                      </a:solidFill>
                      <a:prstDash val="solid"/>
                      <a:round/>
                      <a:headEnd type="none" w="med" len="med"/>
                      <a:tailEnd type="none" w="med" len="med"/>
                    </a:lnB>
                  </a:tcPr>
                </a:tc>
                <a:tc>
                  <a:txBody>
                    <a:bodyPr/>
                    <a:lstStyle/>
                    <a:p>
                      <a:pPr algn="r" fontAlgn="b"/>
                      <a:r>
                        <a:rPr lang="en-US" sz="1000" b="1" i="0" u="none" strike="noStrike">
                          <a:solidFill>
                            <a:srgbClr val="FF0000"/>
                          </a:solidFill>
                          <a:effectLst/>
                          <a:latin typeface="Calibri" panose="020F0502020204030204" pitchFamily="34" charset="0"/>
                        </a:rPr>
                        <a:t>-12.822,3</a:t>
                      </a:r>
                    </a:p>
                  </a:txBody>
                  <a:tcPr marL="7620" marR="7620" marT="7620" marB="0" anchor="b">
                    <a:lnL>
                      <a:noFill/>
                    </a:lnL>
                    <a:lnR>
                      <a:noFill/>
                    </a:lnR>
                    <a:lnT>
                      <a:noFill/>
                    </a:lnT>
                    <a:lnB w="6350" cap="flat" cmpd="sng" algn="ctr">
                      <a:solidFill>
                        <a:srgbClr val="808080"/>
                      </a:solidFill>
                      <a:prstDash val="solid"/>
                      <a:round/>
                      <a:headEnd type="none" w="med" len="med"/>
                      <a:tailEnd type="none" w="med" len="med"/>
                    </a:lnB>
                  </a:tcPr>
                </a:tc>
                <a:tc>
                  <a:txBody>
                    <a:bodyPr/>
                    <a:lstStyle/>
                    <a:p>
                      <a:pPr algn="r" fontAlgn="b"/>
                      <a:r>
                        <a:rPr lang="en-US" sz="1000" b="1" i="0" u="none" strike="noStrike">
                          <a:solidFill>
                            <a:srgbClr val="FF0000"/>
                          </a:solidFill>
                          <a:effectLst/>
                          <a:latin typeface="Calibri" panose="020F0502020204030204" pitchFamily="34" charset="0"/>
                        </a:rPr>
                        <a:t>-41,38%</a:t>
                      </a:r>
                    </a:p>
                  </a:txBody>
                  <a:tcPr marL="7620" marR="7620" marT="7620" marB="0" anchor="b">
                    <a:lnL>
                      <a:noFill/>
                    </a:lnL>
                    <a:lnR>
                      <a:noFill/>
                    </a:lnR>
                    <a:lnT>
                      <a:noFill/>
                    </a:lnT>
                    <a:lnB w="6350" cap="flat" cmpd="sng" algn="ctr">
                      <a:solidFill>
                        <a:srgbClr val="808080"/>
                      </a:solidFill>
                      <a:prstDash val="solid"/>
                      <a:round/>
                      <a:headEnd type="none" w="med" len="med"/>
                      <a:tailEnd type="none" w="med" len="med"/>
                    </a:lnB>
                  </a:tcPr>
                </a:tc>
                <a:extLst>
                  <a:ext uri="{0D108BD9-81ED-4DB2-BD59-A6C34878D82A}">
                    <a16:rowId xmlns:a16="http://schemas.microsoft.com/office/drawing/2014/main" val="1600133988"/>
                  </a:ext>
                </a:extLst>
              </a:tr>
              <a:tr h="180000">
                <a:tc>
                  <a:txBody>
                    <a:bodyPr/>
                    <a:lstStyle/>
                    <a:p>
                      <a:pPr algn="l" fontAlgn="ctr"/>
                      <a:r>
                        <a:rPr lang="en-US" sz="1000" b="1" i="0" u="none" strike="noStrike">
                          <a:solidFill>
                            <a:srgbClr val="000000"/>
                          </a:solidFill>
                          <a:effectLst/>
                          <a:latin typeface="+mn-lt"/>
                        </a:rPr>
                        <a:t>HNX-Index</a:t>
                      </a:r>
                    </a:p>
                  </a:txBody>
                  <a:tcPr marL="7620" marR="7620" marT="7620" marB="0" anchor="ctr">
                    <a:lnL>
                      <a:noFill/>
                    </a:lnL>
                    <a:lnR>
                      <a:noFill/>
                    </a:lnR>
                    <a:lnT w="6350" cap="flat" cmpd="sng" algn="ctr">
                      <a:solidFill>
                        <a:srgbClr val="808080"/>
                      </a:solidFill>
                      <a:prstDash val="solid"/>
                      <a:round/>
                      <a:headEnd type="none" w="med" len="med"/>
                      <a:tailEnd type="none" w="med" len="med"/>
                    </a:lnT>
                    <a:lnB>
                      <a:noFill/>
                    </a:lnB>
                  </a:tcPr>
                </a:tc>
                <a:tc>
                  <a:txBody>
                    <a:bodyPr/>
                    <a:lstStyle/>
                    <a:p>
                      <a:pPr algn="r" fontAlgn="ctr"/>
                      <a:endParaRPr lang="en-US" sz="1000" b="0" i="0" u="none" strike="noStrike">
                        <a:solidFill>
                          <a:srgbClr val="000000"/>
                        </a:solidFill>
                        <a:effectLst/>
                        <a:latin typeface="Calibri" panose="020F0502020204030204" pitchFamily="34" charset="0"/>
                        <a:cs typeface="Calibri" panose="020F0502020204030204" pitchFamily="34" charset="0"/>
                      </a:endParaRPr>
                    </a:p>
                  </a:txBody>
                  <a:tcPr marL="6350" marR="6350" marT="6350" marB="0" anchor="b">
                    <a:lnL>
                      <a:noFill/>
                    </a:lnL>
                    <a:lnR>
                      <a:noFill/>
                    </a:lnR>
                    <a:lnT w="6350" cap="flat" cmpd="sng" algn="ctr">
                      <a:solidFill>
                        <a:srgbClr val="808080"/>
                      </a:solidFill>
                      <a:prstDash val="solid"/>
                      <a:round/>
                      <a:headEnd type="none" w="med" len="med"/>
                      <a:tailEnd type="none" w="med" len="med"/>
                    </a:lnT>
                    <a:lnB>
                      <a:noFill/>
                    </a:lnB>
                  </a:tcPr>
                </a:tc>
                <a:tc>
                  <a:txBody>
                    <a:bodyPr/>
                    <a:lstStyle/>
                    <a:p>
                      <a:pPr algn="r" fontAlgn="b"/>
                      <a:endParaRPr lang="en-US" sz="1000" b="1" i="0" u="none" strike="noStrike">
                        <a:solidFill>
                          <a:srgbClr val="FF0000"/>
                        </a:solidFill>
                        <a:effectLst/>
                        <a:latin typeface="Calibri" panose="020F0502020204030204" pitchFamily="34" charset="0"/>
                        <a:cs typeface="Calibri" panose="020F0502020204030204" pitchFamily="34" charset="0"/>
                      </a:endParaRPr>
                    </a:p>
                  </a:txBody>
                  <a:tcPr marL="6350" marR="6350" marT="6350" marB="0" anchor="b">
                    <a:lnL>
                      <a:noFill/>
                    </a:lnL>
                    <a:lnR>
                      <a:noFill/>
                    </a:lnR>
                    <a:lnT w="6350" cap="flat" cmpd="sng" algn="ctr">
                      <a:solidFill>
                        <a:srgbClr val="808080"/>
                      </a:solidFill>
                      <a:prstDash val="solid"/>
                      <a:round/>
                      <a:headEnd type="none" w="med" len="med"/>
                      <a:tailEnd type="none" w="med" len="med"/>
                    </a:lnT>
                    <a:lnB>
                      <a:noFill/>
                    </a:lnB>
                  </a:tcPr>
                </a:tc>
                <a:tc>
                  <a:txBody>
                    <a:bodyPr/>
                    <a:lstStyle/>
                    <a:p>
                      <a:pPr algn="r" fontAlgn="b"/>
                      <a:endParaRPr lang="en-US" sz="1000" b="1" i="0" u="none" strike="noStrike">
                        <a:solidFill>
                          <a:srgbClr val="FF0000"/>
                        </a:solidFill>
                        <a:effectLst/>
                        <a:latin typeface="Calibri" panose="020F0502020204030204" pitchFamily="34" charset="0"/>
                        <a:cs typeface="Calibri" panose="020F0502020204030204" pitchFamily="34" charset="0"/>
                      </a:endParaRPr>
                    </a:p>
                  </a:txBody>
                  <a:tcPr marL="6350" marR="6350" marT="6350" marB="0" anchor="b">
                    <a:lnL>
                      <a:noFill/>
                    </a:lnL>
                    <a:lnR>
                      <a:noFill/>
                    </a:lnR>
                    <a:lnT w="6350" cap="flat" cmpd="sng" algn="ctr">
                      <a:solidFill>
                        <a:srgbClr val="808080"/>
                      </a:solidFill>
                      <a:prstDash val="solid"/>
                      <a:round/>
                      <a:headEnd type="none" w="med" len="med"/>
                      <a:tailEnd type="none" w="med" len="med"/>
                    </a:lnT>
                    <a:lnB>
                      <a:noFill/>
                    </a:lnB>
                  </a:tcPr>
                </a:tc>
                <a:extLst>
                  <a:ext uri="{0D108BD9-81ED-4DB2-BD59-A6C34878D82A}">
                    <a16:rowId xmlns:a16="http://schemas.microsoft.com/office/drawing/2014/main" val="3830127894"/>
                  </a:ext>
                </a:extLst>
              </a:tr>
              <a:tr h="180000">
                <a:tc>
                  <a:txBody>
                    <a:bodyPr/>
                    <a:lstStyle/>
                    <a:p>
                      <a:pPr algn="l" fontAlgn="ctr"/>
                      <a:r>
                        <a:rPr lang="en-US" sz="1000" b="0" i="0" u="none" strike="noStrike" err="1">
                          <a:solidFill>
                            <a:srgbClr val="000000"/>
                          </a:solidFill>
                          <a:effectLst/>
                          <a:latin typeface="+mn-lt"/>
                        </a:rPr>
                        <a:t>Đóng</a:t>
                      </a:r>
                      <a:r>
                        <a:rPr lang="en-US" sz="1000" b="0" i="0" u="none" strike="noStrike">
                          <a:solidFill>
                            <a:srgbClr val="000000"/>
                          </a:solidFill>
                          <a:effectLst/>
                          <a:latin typeface="+mn-lt"/>
                        </a:rPr>
                        <a:t> </a:t>
                      </a:r>
                      <a:r>
                        <a:rPr lang="en-US" sz="1000" b="0" i="0" u="none" strike="noStrike" err="1">
                          <a:solidFill>
                            <a:srgbClr val="000000"/>
                          </a:solidFill>
                          <a:effectLst/>
                          <a:latin typeface="+mn-lt"/>
                        </a:rPr>
                        <a:t>cửa</a:t>
                      </a:r>
                      <a:r>
                        <a:rPr lang="en-US" sz="1000" b="0" i="0" u="none" strike="noStrike">
                          <a:solidFill>
                            <a:srgbClr val="000000"/>
                          </a:solidFill>
                          <a:effectLst/>
                          <a:latin typeface="+mn-lt"/>
                        </a:rPr>
                        <a:t> [</a:t>
                      </a:r>
                      <a:r>
                        <a:rPr lang="en-US" sz="1000" b="0" i="0" u="none" strike="noStrike" err="1">
                          <a:solidFill>
                            <a:srgbClr val="000000"/>
                          </a:solidFill>
                          <a:effectLst/>
                          <a:latin typeface="+mn-lt"/>
                        </a:rPr>
                        <a:t>điểm</a:t>
                      </a:r>
                      <a:r>
                        <a:rPr lang="en-US" sz="1000" b="0" i="0" u="none" strike="noStrike">
                          <a:solidFill>
                            <a:srgbClr val="000000"/>
                          </a:solidFill>
                          <a:effectLst/>
                          <a:latin typeface="+mn-lt"/>
                        </a:rPr>
                        <a:t>]</a:t>
                      </a:r>
                    </a:p>
                  </a:txBody>
                  <a:tcPr marL="7620" marR="7620" marT="7620" marB="0" anchor="ctr">
                    <a:lnL>
                      <a:noFill/>
                    </a:lnL>
                    <a:lnR>
                      <a:noFill/>
                    </a:lnR>
                    <a:lnT>
                      <a:noFill/>
                    </a:lnT>
                    <a:lnB>
                      <a:noFill/>
                    </a:lnB>
                  </a:tcPr>
                </a:tc>
                <a:tc>
                  <a:txBody>
                    <a:bodyPr/>
                    <a:lstStyle/>
                    <a:p>
                      <a:pPr algn="r" fontAlgn="ctr"/>
                      <a:r>
                        <a:rPr lang="en-US" sz="1000" b="0" i="0" u="none" strike="noStrike">
                          <a:solidFill>
                            <a:srgbClr val="000000"/>
                          </a:solidFill>
                          <a:effectLst/>
                          <a:latin typeface="Calibri" panose="020F0502020204030204" pitchFamily="34" charset="0"/>
                        </a:rPr>
                        <a:t>318,24</a:t>
                      </a:r>
                    </a:p>
                  </a:txBody>
                  <a:tcPr marL="7620" marR="7620" marT="7620" marB="0" anchor="ctr">
                    <a:lnL>
                      <a:noFill/>
                    </a:lnL>
                    <a:lnR>
                      <a:noFill/>
                    </a:lnR>
                    <a:lnT>
                      <a:noFill/>
                    </a:lnT>
                    <a:lnB>
                      <a:noFill/>
                    </a:lnB>
                  </a:tcPr>
                </a:tc>
                <a:tc>
                  <a:txBody>
                    <a:bodyPr/>
                    <a:lstStyle/>
                    <a:p>
                      <a:pPr algn="r" fontAlgn="ctr"/>
                      <a:r>
                        <a:rPr lang="en-US" sz="1000" b="1" i="0" u="none" strike="noStrike">
                          <a:solidFill>
                            <a:srgbClr val="FF0000"/>
                          </a:solidFill>
                          <a:effectLst/>
                          <a:latin typeface="Calibri" panose="020F0502020204030204" pitchFamily="34" charset="0"/>
                        </a:rPr>
                        <a:t>-8,14</a:t>
                      </a:r>
                    </a:p>
                  </a:txBody>
                  <a:tcPr marL="7620" marR="7620" marT="7620" marB="0" anchor="ctr">
                    <a:lnL>
                      <a:noFill/>
                    </a:lnL>
                    <a:lnR>
                      <a:noFill/>
                    </a:lnR>
                    <a:lnT>
                      <a:noFill/>
                    </a:lnT>
                    <a:lnB>
                      <a:noFill/>
                    </a:lnB>
                  </a:tcPr>
                </a:tc>
                <a:tc>
                  <a:txBody>
                    <a:bodyPr/>
                    <a:lstStyle/>
                    <a:p>
                      <a:pPr algn="r" fontAlgn="ctr"/>
                      <a:r>
                        <a:rPr lang="en-US" sz="1000" b="1" i="0" u="none" strike="noStrike">
                          <a:solidFill>
                            <a:srgbClr val="FF0000"/>
                          </a:solidFill>
                          <a:effectLst/>
                          <a:latin typeface="Calibri" panose="020F0502020204030204" pitchFamily="34" charset="0"/>
                        </a:rPr>
                        <a:t>-2,49%</a:t>
                      </a:r>
                    </a:p>
                  </a:txBody>
                  <a:tcPr marL="7620" marR="7620" marT="7620" marB="0" anchor="ctr">
                    <a:lnL>
                      <a:noFill/>
                    </a:lnL>
                    <a:lnR>
                      <a:noFill/>
                    </a:lnR>
                    <a:lnT>
                      <a:noFill/>
                    </a:lnT>
                    <a:lnB>
                      <a:noFill/>
                    </a:lnB>
                  </a:tcPr>
                </a:tc>
                <a:extLst>
                  <a:ext uri="{0D108BD9-81ED-4DB2-BD59-A6C34878D82A}">
                    <a16:rowId xmlns:a16="http://schemas.microsoft.com/office/drawing/2014/main" val="1721054891"/>
                  </a:ext>
                </a:extLst>
              </a:tr>
              <a:tr h="180000">
                <a:tc>
                  <a:txBody>
                    <a:bodyPr/>
                    <a:lstStyle/>
                    <a:p>
                      <a:pPr algn="l" fontAlgn="ctr"/>
                      <a:r>
                        <a:rPr lang="en-US" sz="1000" b="0" i="0" u="none" strike="noStrike">
                          <a:solidFill>
                            <a:srgbClr val="000000"/>
                          </a:solidFill>
                          <a:effectLst/>
                          <a:latin typeface="+mn-lt"/>
                        </a:rPr>
                        <a:t>GTGD [</a:t>
                      </a:r>
                      <a:r>
                        <a:rPr lang="en-US" sz="1000" b="0" i="0" u="none" strike="noStrike" err="1">
                          <a:solidFill>
                            <a:srgbClr val="000000"/>
                          </a:solidFill>
                          <a:effectLst/>
                          <a:latin typeface="+mn-lt"/>
                        </a:rPr>
                        <a:t>tỷ</a:t>
                      </a:r>
                      <a:r>
                        <a:rPr lang="en-US" sz="1000" b="0" i="0" u="none" strike="noStrike">
                          <a:solidFill>
                            <a:srgbClr val="000000"/>
                          </a:solidFill>
                          <a:effectLst/>
                          <a:latin typeface="+mn-lt"/>
                        </a:rPr>
                        <a:t> VND]</a:t>
                      </a:r>
                    </a:p>
                  </a:txBody>
                  <a:tcPr marL="7620" marR="7620" marT="7620" marB="0" anchor="ctr">
                    <a:lnL>
                      <a:noFill/>
                    </a:lnL>
                    <a:lnR>
                      <a:noFill/>
                    </a:lnR>
                    <a:lnT>
                      <a:noFill/>
                    </a:lnT>
                    <a:lnB w="6350" cap="flat" cmpd="sng" algn="ctr">
                      <a:solidFill>
                        <a:srgbClr val="808080"/>
                      </a:solidFill>
                      <a:prstDash val="solid"/>
                      <a:round/>
                      <a:headEnd type="none" w="med" len="med"/>
                      <a:tailEnd type="none" w="med" len="med"/>
                    </a:lnB>
                  </a:tcPr>
                </a:tc>
                <a:tc>
                  <a:txBody>
                    <a:bodyPr/>
                    <a:lstStyle/>
                    <a:p>
                      <a:pPr algn="r" fontAlgn="b"/>
                      <a:r>
                        <a:rPr lang="en-US" sz="1000">
                          <a:latin typeface="Calibri" panose="020F0502020204030204" pitchFamily="34" charset="0"/>
                          <a:cs typeface="Calibri" panose="020F0502020204030204" pitchFamily="34" charset="0"/>
                        </a:rPr>
                        <a:t>968,6</a:t>
                      </a:r>
                      <a:endParaRPr lang="en-US" sz="1000" b="0" i="0" u="none" strike="noStrike">
                        <a:solidFill>
                          <a:srgbClr val="000000"/>
                        </a:solidFill>
                        <a:effectLst/>
                        <a:latin typeface="Calibri" panose="020F0502020204030204" pitchFamily="34" charset="0"/>
                        <a:cs typeface="Calibri" panose="020F0502020204030204" pitchFamily="34" charset="0"/>
                      </a:endParaRPr>
                    </a:p>
                  </a:txBody>
                  <a:tcPr marL="7620" marR="7620" marT="7620" marB="0" anchor="b">
                    <a:lnL>
                      <a:noFill/>
                    </a:lnL>
                    <a:lnR>
                      <a:noFill/>
                    </a:lnR>
                    <a:lnT>
                      <a:noFill/>
                    </a:lnT>
                    <a:lnB w="6350" cap="flat" cmpd="sng" algn="ctr">
                      <a:solidFill>
                        <a:srgbClr val="808080"/>
                      </a:solidFill>
                      <a:prstDash val="solid"/>
                      <a:round/>
                      <a:headEnd type="none" w="med" len="med"/>
                      <a:tailEnd type="none" w="med" len="med"/>
                    </a:lnB>
                  </a:tcPr>
                </a:tc>
                <a:tc>
                  <a:txBody>
                    <a:bodyPr/>
                    <a:lstStyle/>
                    <a:p>
                      <a:pPr algn="r" fontAlgn="b"/>
                      <a:r>
                        <a:rPr lang="en-US" sz="1000" b="1" i="0" u="none" strike="noStrike">
                          <a:solidFill>
                            <a:srgbClr val="FF0000"/>
                          </a:solidFill>
                          <a:effectLst/>
                          <a:latin typeface="Calibri" panose="020F0502020204030204" pitchFamily="34" charset="0"/>
                        </a:rPr>
                        <a:t>-164,0</a:t>
                      </a:r>
                    </a:p>
                  </a:txBody>
                  <a:tcPr marL="7620" marR="7620" marT="7620" marB="0" anchor="b">
                    <a:lnL>
                      <a:noFill/>
                    </a:lnL>
                    <a:lnR>
                      <a:noFill/>
                    </a:lnR>
                    <a:lnT>
                      <a:noFill/>
                    </a:lnT>
                    <a:lnB w="6350" cap="flat" cmpd="sng" algn="ctr">
                      <a:solidFill>
                        <a:srgbClr val="808080"/>
                      </a:solidFill>
                      <a:prstDash val="solid"/>
                      <a:round/>
                      <a:headEnd type="none" w="med" len="med"/>
                      <a:tailEnd type="none" w="med" len="med"/>
                    </a:lnB>
                  </a:tcPr>
                </a:tc>
                <a:tc>
                  <a:txBody>
                    <a:bodyPr/>
                    <a:lstStyle/>
                    <a:p>
                      <a:pPr algn="r" fontAlgn="b"/>
                      <a:r>
                        <a:rPr lang="en-US" sz="1000" b="1" i="0" u="none" strike="noStrike">
                          <a:solidFill>
                            <a:srgbClr val="FF0000"/>
                          </a:solidFill>
                          <a:effectLst/>
                          <a:latin typeface="Calibri" panose="020F0502020204030204" pitchFamily="34" charset="0"/>
                        </a:rPr>
                        <a:t>-14,48%</a:t>
                      </a:r>
                    </a:p>
                  </a:txBody>
                  <a:tcPr marL="7620" marR="7620" marT="7620" marB="0" anchor="b">
                    <a:lnL>
                      <a:noFill/>
                    </a:lnL>
                    <a:lnR>
                      <a:noFill/>
                    </a:lnR>
                    <a:lnT>
                      <a:noFill/>
                    </a:lnT>
                    <a:lnB w="6350" cap="flat" cmpd="sng" algn="ctr">
                      <a:solidFill>
                        <a:srgbClr val="808080"/>
                      </a:solidFill>
                      <a:prstDash val="solid"/>
                      <a:round/>
                      <a:headEnd type="none" w="med" len="med"/>
                      <a:tailEnd type="none" w="med" len="med"/>
                    </a:lnB>
                  </a:tcPr>
                </a:tc>
                <a:extLst>
                  <a:ext uri="{0D108BD9-81ED-4DB2-BD59-A6C34878D82A}">
                    <a16:rowId xmlns:a16="http://schemas.microsoft.com/office/drawing/2014/main" val="831349922"/>
                  </a:ext>
                </a:extLst>
              </a:tr>
              <a:tr h="180000">
                <a:tc>
                  <a:txBody>
                    <a:bodyPr/>
                    <a:lstStyle/>
                    <a:p>
                      <a:pPr algn="l" fontAlgn="ctr"/>
                      <a:r>
                        <a:rPr lang="en-US" sz="1000" b="1" i="0" u="none" strike="noStrike" err="1">
                          <a:solidFill>
                            <a:srgbClr val="000000"/>
                          </a:solidFill>
                          <a:effectLst/>
                          <a:latin typeface="+mn-lt"/>
                        </a:rPr>
                        <a:t>UPCoM</a:t>
                      </a:r>
                      <a:endParaRPr lang="en-US" sz="1000" b="1" i="0" u="none" strike="noStrike">
                        <a:solidFill>
                          <a:srgbClr val="000000"/>
                        </a:solidFill>
                        <a:effectLst/>
                        <a:latin typeface="+mn-lt"/>
                      </a:endParaRPr>
                    </a:p>
                  </a:txBody>
                  <a:tcPr marL="7620" marR="7620" marT="7620" marB="0" anchor="ctr">
                    <a:lnL>
                      <a:noFill/>
                    </a:lnL>
                    <a:lnR>
                      <a:noFill/>
                    </a:lnR>
                    <a:lnT w="6350" cap="flat" cmpd="sng" algn="ctr">
                      <a:solidFill>
                        <a:srgbClr val="808080"/>
                      </a:solidFill>
                      <a:prstDash val="solid"/>
                      <a:round/>
                      <a:headEnd type="none" w="med" len="med"/>
                      <a:tailEnd type="none" w="med" len="med"/>
                    </a:lnT>
                    <a:lnB>
                      <a:noFill/>
                    </a:lnB>
                  </a:tcPr>
                </a:tc>
                <a:tc>
                  <a:txBody>
                    <a:bodyPr/>
                    <a:lstStyle/>
                    <a:p>
                      <a:pPr algn="l" fontAlgn="b"/>
                      <a:r>
                        <a:rPr lang="en-US" sz="1000" b="0" i="0" u="none" strike="noStrike">
                          <a:solidFill>
                            <a:srgbClr val="000000"/>
                          </a:solidFill>
                          <a:effectLst/>
                          <a:latin typeface="Calibri" panose="020F0502020204030204" pitchFamily="34" charset="0"/>
                          <a:cs typeface="Calibri" panose="020F0502020204030204" pitchFamily="34" charset="0"/>
                        </a:rPr>
                        <a:t> </a:t>
                      </a:r>
                    </a:p>
                  </a:txBody>
                  <a:tcPr marL="7620" marR="7620" marT="7620" marB="0" anchor="b">
                    <a:lnL>
                      <a:noFill/>
                    </a:lnL>
                    <a:lnR>
                      <a:noFill/>
                    </a:lnR>
                    <a:lnT w="6350" cap="flat" cmpd="sng" algn="ctr">
                      <a:solidFill>
                        <a:srgbClr val="808080"/>
                      </a:solidFill>
                      <a:prstDash val="solid"/>
                      <a:round/>
                      <a:headEnd type="none" w="med" len="med"/>
                      <a:tailEnd type="none" w="med" len="med"/>
                    </a:lnT>
                    <a:lnB>
                      <a:noFill/>
                    </a:lnB>
                  </a:tcPr>
                </a:tc>
                <a:tc>
                  <a:txBody>
                    <a:bodyPr/>
                    <a:lstStyle/>
                    <a:p>
                      <a:pPr algn="l" fontAlgn="b"/>
                      <a:r>
                        <a:rPr lang="en-US" sz="1000" b="1" i="0" u="none" strike="noStrike">
                          <a:solidFill>
                            <a:srgbClr val="FF0000"/>
                          </a:solidFill>
                          <a:effectLst/>
                          <a:latin typeface="Calibri" panose="020F0502020204030204" pitchFamily="34" charset="0"/>
                          <a:cs typeface="Calibri" panose="020F0502020204030204" pitchFamily="34" charset="0"/>
                        </a:rPr>
                        <a:t> </a:t>
                      </a:r>
                    </a:p>
                  </a:txBody>
                  <a:tcPr marL="7620" marR="7620" marT="7620" marB="0" anchor="b">
                    <a:lnL>
                      <a:noFill/>
                    </a:lnL>
                    <a:lnR>
                      <a:noFill/>
                    </a:lnR>
                    <a:lnT w="6350" cap="flat" cmpd="sng" algn="ctr">
                      <a:solidFill>
                        <a:srgbClr val="808080"/>
                      </a:solidFill>
                      <a:prstDash val="solid"/>
                      <a:round/>
                      <a:headEnd type="none" w="med" len="med"/>
                      <a:tailEnd type="none" w="med" len="med"/>
                    </a:lnT>
                    <a:lnB>
                      <a:noFill/>
                    </a:lnB>
                  </a:tcPr>
                </a:tc>
                <a:tc>
                  <a:txBody>
                    <a:bodyPr/>
                    <a:lstStyle/>
                    <a:p>
                      <a:pPr algn="l" fontAlgn="b"/>
                      <a:r>
                        <a:rPr lang="en-US" sz="1000" b="1" i="0" u="none" strike="noStrike">
                          <a:solidFill>
                            <a:srgbClr val="FF0000"/>
                          </a:solidFill>
                          <a:effectLst/>
                          <a:latin typeface="Calibri" panose="020F0502020204030204" pitchFamily="34" charset="0"/>
                          <a:cs typeface="Calibri" panose="020F0502020204030204" pitchFamily="34" charset="0"/>
                        </a:rPr>
                        <a:t> </a:t>
                      </a:r>
                    </a:p>
                  </a:txBody>
                  <a:tcPr marL="7620" marR="7620" marT="7620" marB="0" anchor="b">
                    <a:lnL>
                      <a:noFill/>
                    </a:lnL>
                    <a:lnR>
                      <a:noFill/>
                    </a:lnR>
                    <a:lnT w="6350" cap="flat" cmpd="sng" algn="ctr">
                      <a:solidFill>
                        <a:srgbClr val="808080"/>
                      </a:solidFill>
                      <a:prstDash val="solid"/>
                      <a:round/>
                      <a:headEnd type="none" w="med" len="med"/>
                      <a:tailEnd type="none" w="med" len="med"/>
                    </a:lnT>
                    <a:lnB>
                      <a:noFill/>
                    </a:lnB>
                  </a:tcPr>
                </a:tc>
                <a:extLst>
                  <a:ext uri="{0D108BD9-81ED-4DB2-BD59-A6C34878D82A}">
                    <a16:rowId xmlns:a16="http://schemas.microsoft.com/office/drawing/2014/main" val="4132514514"/>
                  </a:ext>
                </a:extLst>
              </a:tr>
              <a:tr h="33691">
                <a:tc>
                  <a:txBody>
                    <a:bodyPr/>
                    <a:lstStyle/>
                    <a:p>
                      <a:pPr algn="l" fontAlgn="ctr"/>
                      <a:r>
                        <a:rPr lang="en-US" sz="1000" b="0" i="0" u="none" strike="noStrike" err="1">
                          <a:solidFill>
                            <a:srgbClr val="000000"/>
                          </a:solidFill>
                          <a:effectLst/>
                          <a:latin typeface="+mn-lt"/>
                        </a:rPr>
                        <a:t>Đóng</a:t>
                      </a:r>
                      <a:r>
                        <a:rPr lang="en-US" sz="1000" b="0" i="0" u="none" strike="noStrike">
                          <a:solidFill>
                            <a:srgbClr val="000000"/>
                          </a:solidFill>
                          <a:effectLst/>
                          <a:latin typeface="+mn-lt"/>
                        </a:rPr>
                        <a:t> </a:t>
                      </a:r>
                      <a:r>
                        <a:rPr lang="en-US" sz="1000" b="0" i="0" u="none" strike="noStrike" err="1">
                          <a:solidFill>
                            <a:srgbClr val="000000"/>
                          </a:solidFill>
                          <a:effectLst/>
                          <a:latin typeface="+mn-lt"/>
                        </a:rPr>
                        <a:t>cửa</a:t>
                      </a:r>
                      <a:r>
                        <a:rPr lang="en-US" sz="1000" b="0" i="0" u="none" strike="noStrike">
                          <a:solidFill>
                            <a:srgbClr val="000000"/>
                          </a:solidFill>
                          <a:effectLst/>
                          <a:latin typeface="+mn-lt"/>
                        </a:rPr>
                        <a:t> [</a:t>
                      </a:r>
                      <a:r>
                        <a:rPr lang="en-US" sz="1000" b="0" i="0" u="none" strike="noStrike" err="1">
                          <a:solidFill>
                            <a:srgbClr val="000000"/>
                          </a:solidFill>
                          <a:effectLst/>
                          <a:latin typeface="+mn-lt"/>
                        </a:rPr>
                        <a:t>điểm</a:t>
                      </a:r>
                      <a:r>
                        <a:rPr lang="en-US" sz="1000" b="0" i="0" u="none" strike="noStrike">
                          <a:solidFill>
                            <a:srgbClr val="000000"/>
                          </a:solidFill>
                          <a:effectLst/>
                          <a:latin typeface="+mn-lt"/>
                        </a:rPr>
                        <a:t>]</a:t>
                      </a:r>
                    </a:p>
                  </a:txBody>
                  <a:tcPr marL="7620" marR="7620" marT="7620" marB="0" anchor="ctr">
                    <a:lnL>
                      <a:noFill/>
                    </a:lnL>
                    <a:lnR>
                      <a:noFill/>
                    </a:lnR>
                    <a:lnT>
                      <a:noFill/>
                    </a:lnT>
                    <a:lnB>
                      <a:noFill/>
                    </a:lnB>
                  </a:tcPr>
                </a:tc>
                <a:tc>
                  <a:txBody>
                    <a:bodyPr/>
                    <a:lstStyle/>
                    <a:p>
                      <a:pPr algn="r" fontAlgn="ctr"/>
                      <a:r>
                        <a:rPr lang="en-US" sz="1000" b="0" i="0" u="none" strike="noStrike">
                          <a:solidFill>
                            <a:srgbClr val="000000"/>
                          </a:solidFill>
                          <a:effectLst/>
                          <a:latin typeface="Calibri" panose="020F0502020204030204" pitchFamily="34" charset="0"/>
                        </a:rPr>
                        <a:t>127,38</a:t>
                      </a:r>
                    </a:p>
                  </a:txBody>
                  <a:tcPr marL="7620" marR="7620" marT="7620" marB="0" anchor="ctr">
                    <a:lnL>
                      <a:noFill/>
                    </a:lnL>
                    <a:lnR>
                      <a:noFill/>
                    </a:lnR>
                    <a:lnT>
                      <a:noFill/>
                    </a:lnT>
                    <a:lnB>
                      <a:noFill/>
                    </a:lnB>
                  </a:tcPr>
                </a:tc>
                <a:tc>
                  <a:txBody>
                    <a:bodyPr/>
                    <a:lstStyle/>
                    <a:p>
                      <a:pPr algn="r" fontAlgn="ctr"/>
                      <a:r>
                        <a:rPr lang="en-US" sz="1000" b="1" i="0" u="none" strike="noStrike">
                          <a:solidFill>
                            <a:srgbClr val="FF0000"/>
                          </a:solidFill>
                          <a:effectLst/>
                          <a:latin typeface="Calibri" panose="020F0502020204030204" pitchFamily="34" charset="0"/>
                        </a:rPr>
                        <a:t>-0,05</a:t>
                      </a:r>
                    </a:p>
                  </a:txBody>
                  <a:tcPr marL="7620" marR="7620" marT="7620" marB="0" anchor="ctr">
                    <a:lnL>
                      <a:noFill/>
                    </a:lnL>
                    <a:lnR>
                      <a:noFill/>
                    </a:lnR>
                    <a:lnT>
                      <a:noFill/>
                    </a:lnT>
                    <a:lnB>
                      <a:noFill/>
                    </a:lnB>
                  </a:tcPr>
                </a:tc>
                <a:tc>
                  <a:txBody>
                    <a:bodyPr/>
                    <a:lstStyle/>
                    <a:p>
                      <a:pPr algn="r" fontAlgn="ctr"/>
                      <a:r>
                        <a:rPr lang="en-US" sz="1000" b="1" i="0" u="none" strike="noStrike">
                          <a:solidFill>
                            <a:srgbClr val="FF0000"/>
                          </a:solidFill>
                          <a:effectLst/>
                          <a:latin typeface="Calibri" panose="020F0502020204030204" pitchFamily="34" charset="0"/>
                        </a:rPr>
                        <a:t>-0,04%</a:t>
                      </a:r>
                    </a:p>
                  </a:txBody>
                  <a:tcPr marL="7620" marR="7620" marT="7620" marB="0" anchor="ctr">
                    <a:lnL>
                      <a:noFill/>
                    </a:lnL>
                    <a:lnR>
                      <a:noFill/>
                    </a:lnR>
                    <a:lnT>
                      <a:noFill/>
                    </a:lnT>
                    <a:lnB>
                      <a:noFill/>
                    </a:lnB>
                  </a:tcPr>
                </a:tc>
                <a:extLst>
                  <a:ext uri="{0D108BD9-81ED-4DB2-BD59-A6C34878D82A}">
                    <a16:rowId xmlns:a16="http://schemas.microsoft.com/office/drawing/2014/main" val="3248633875"/>
                  </a:ext>
                </a:extLst>
              </a:tr>
              <a:tr h="180000">
                <a:tc>
                  <a:txBody>
                    <a:bodyPr/>
                    <a:lstStyle/>
                    <a:p>
                      <a:pPr algn="l" fontAlgn="ctr"/>
                      <a:r>
                        <a:rPr lang="en-US" sz="1000" b="0" i="0" u="none" strike="noStrike">
                          <a:solidFill>
                            <a:srgbClr val="000000"/>
                          </a:solidFill>
                          <a:effectLst/>
                          <a:latin typeface="+mn-lt"/>
                        </a:rPr>
                        <a:t>GTGD [</a:t>
                      </a:r>
                      <a:r>
                        <a:rPr lang="en-US" sz="1000" b="0" i="0" u="none" strike="noStrike" err="1">
                          <a:solidFill>
                            <a:srgbClr val="000000"/>
                          </a:solidFill>
                          <a:effectLst/>
                          <a:latin typeface="+mn-lt"/>
                        </a:rPr>
                        <a:t>tỷ</a:t>
                      </a:r>
                      <a:r>
                        <a:rPr lang="en-US" sz="1000" b="0" i="0" u="none" strike="noStrike">
                          <a:solidFill>
                            <a:srgbClr val="000000"/>
                          </a:solidFill>
                          <a:effectLst/>
                          <a:latin typeface="+mn-lt"/>
                        </a:rPr>
                        <a:t> VND]</a:t>
                      </a:r>
                    </a:p>
                  </a:txBody>
                  <a:tcPr marL="7620" marR="7620" marT="7620" marB="0" anchor="ctr">
                    <a:lnL>
                      <a:noFill/>
                    </a:lnL>
                    <a:lnR>
                      <a:noFill/>
                    </a:lnR>
                    <a:lnT>
                      <a:noFill/>
                    </a:lnT>
                    <a:lnB w="6350" cap="flat" cmpd="sng" algn="ctr">
                      <a:solidFill>
                        <a:srgbClr val="808080"/>
                      </a:solidFill>
                      <a:prstDash val="solid"/>
                      <a:round/>
                      <a:headEnd type="none" w="med" len="med"/>
                      <a:tailEnd type="none" w="med" len="med"/>
                    </a:lnB>
                  </a:tcPr>
                </a:tc>
                <a:tc>
                  <a:txBody>
                    <a:bodyPr/>
                    <a:lstStyle/>
                    <a:p>
                      <a:pPr algn="r" fontAlgn="ctr"/>
                      <a:r>
                        <a:rPr lang="en-US" sz="1000">
                          <a:latin typeface="Calibri" panose="020F0502020204030204" pitchFamily="34" charset="0"/>
                          <a:cs typeface="Calibri" panose="020F0502020204030204" pitchFamily="34" charset="0"/>
                        </a:rPr>
                        <a:t>470,5</a:t>
                      </a:r>
                      <a:endParaRPr lang="en-US" sz="1000" b="0" i="0" u="none" strike="noStrike">
                        <a:solidFill>
                          <a:srgbClr val="000000"/>
                        </a:solidFill>
                        <a:effectLst/>
                        <a:latin typeface="Calibri" panose="020F0502020204030204" pitchFamily="34" charset="0"/>
                      </a:endParaRPr>
                    </a:p>
                  </a:txBody>
                  <a:tcPr marL="7620" marR="7620" marT="7620" marB="0" anchor="ctr">
                    <a:lnL>
                      <a:noFill/>
                    </a:lnL>
                    <a:lnR>
                      <a:noFill/>
                    </a:lnR>
                    <a:lnT>
                      <a:noFill/>
                    </a:lnT>
                    <a:lnB w="6350" cap="flat" cmpd="sng" algn="ctr">
                      <a:solidFill>
                        <a:srgbClr val="808080"/>
                      </a:solidFill>
                      <a:prstDash val="solid"/>
                      <a:round/>
                      <a:headEnd type="none" w="med" len="med"/>
                      <a:tailEnd type="none" w="med" len="med"/>
                    </a:lnB>
                  </a:tcPr>
                </a:tc>
                <a:tc>
                  <a:txBody>
                    <a:bodyPr/>
                    <a:lstStyle/>
                    <a:p>
                      <a:pPr algn="r" fontAlgn="b"/>
                      <a:r>
                        <a:rPr lang="en-US" sz="1000" b="1" i="0" u="none" strike="noStrike">
                          <a:solidFill>
                            <a:srgbClr val="FF0000"/>
                          </a:solidFill>
                          <a:effectLst/>
                          <a:latin typeface="Calibri" panose="020F0502020204030204" pitchFamily="34" charset="0"/>
                        </a:rPr>
                        <a:t>-465,7</a:t>
                      </a:r>
                    </a:p>
                  </a:txBody>
                  <a:tcPr marL="7620" marR="7620" marT="7620" marB="0" anchor="b">
                    <a:lnL>
                      <a:noFill/>
                    </a:lnL>
                    <a:lnR>
                      <a:noFill/>
                    </a:lnR>
                    <a:lnT>
                      <a:noFill/>
                    </a:lnT>
                    <a:lnB w="6350" cap="flat" cmpd="sng" algn="ctr">
                      <a:solidFill>
                        <a:srgbClr val="808080"/>
                      </a:solidFill>
                      <a:prstDash val="solid"/>
                      <a:round/>
                      <a:headEnd type="none" w="med" len="med"/>
                      <a:tailEnd type="none" w="med" len="med"/>
                    </a:lnB>
                  </a:tcPr>
                </a:tc>
                <a:tc>
                  <a:txBody>
                    <a:bodyPr/>
                    <a:lstStyle/>
                    <a:p>
                      <a:pPr algn="r" fontAlgn="b"/>
                      <a:r>
                        <a:rPr lang="en-US" sz="1000" b="1" i="0" u="none" strike="noStrike">
                          <a:solidFill>
                            <a:srgbClr val="FF0000"/>
                          </a:solidFill>
                          <a:effectLst/>
                          <a:latin typeface="Calibri" panose="020F0502020204030204" pitchFamily="34" charset="0"/>
                        </a:rPr>
                        <a:t>-49,74%</a:t>
                      </a:r>
                    </a:p>
                  </a:txBody>
                  <a:tcPr marL="7620" marR="7620" marT="7620" marB="0" anchor="b">
                    <a:lnL>
                      <a:noFill/>
                    </a:lnL>
                    <a:lnR>
                      <a:noFill/>
                    </a:lnR>
                    <a:lnT>
                      <a:noFill/>
                    </a:lnT>
                    <a:lnB w="6350" cap="flat" cmpd="sng" algn="ctr">
                      <a:solidFill>
                        <a:srgbClr val="808080"/>
                      </a:solidFill>
                      <a:prstDash val="solid"/>
                      <a:round/>
                      <a:headEnd type="none" w="med" len="med"/>
                      <a:tailEnd type="none" w="med" len="med"/>
                    </a:lnB>
                  </a:tcPr>
                </a:tc>
                <a:extLst>
                  <a:ext uri="{0D108BD9-81ED-4DB2-BD59-A6C34878D82A}">
                    <a16:rowId xmlns:a16="http://schemas.microsoft.com/office/drawing/2014/main" val="2112421716"/>
                  </a:ext>
                </a:extLst>
              </a:tr>
            </a:tbl>
          </a:graphicData>
        </a:graphic>
      </p:graphicFrame>
      <p:pic>
        <p:nvPicPr>
          <p:cNvPr id="41" name="Picture 40">
            <a:extLst>
              <a:ext uri="{FF2B5EF4-FFF2-40B4-BE49-F238E27FC236}">
                <a16:creationId xmlns:a16="http://schemas.microsoft.com/office/drawing/2014/main" id="{A29DA802-6F90-4F90-8588-0F15414C99F1}"/>
              </a:ext>
            </a:extLst>
          </p:cNvPr>
          <p:cNvPicPr/>
          <p:nvPr/>
        </p:nvPicPr>
        <p:blipFill rotWithShape="1">
          <a:blip r:embed="rId3"/>
          <a:srcRect r="28337"/>
          <a:stretch/>
        </p:blipFill>
        <p:spPr bwMode="auto">
          <a:xfrm flipH="1">
            <a:off x="446393" y="204003"/>
            <a:ext cx="6878017" cy="695060"/>
          </a:xfrm>
          <a:prstGeom prst="rect">
            <a:avLst/>
          </a:prstGeom>
          <a:ln>
            <a:noFill/>
          </a:ln>
          <a:extLst>
            <a:ext uri="{53640926-AAD7-44D8-BBD7-CCE9431645EC}">
              <a14:shadowObscured xmlns:a14="http://schemas.microsoft.com/office/drawing/2010/main"/>
            </a:ext>
          </a:extLst>
        </p:spPr>
      </p:pic>
      <p:sp>
        <p:nvSpPr>
          <p:cNvPr id="42" name="TextBox 41">
            <a:extLst>
              <a:ext uri="{FF2B5EF4-FFF2-40B4-BE49-F238E27FC236}">
                <a16:creationId xmlns:a16="http://schemas.microsoft.com/office/drawing/2014/main" id="{F63FC184-9056-4239-9743-07928C2C7B45}"/>
              </a:ext>
            </a:extLst>
          </p:cNvPr>
          <p:cNvSpPr txBox="1"/>
          <p:nvPr/>
        </p:nvSpPr>
        <p:spPr>
          <a:xfrm>
            <a:off x="451837" y="328151"/>
            <a:ext cx="5265533" cy="461665"/>
          </a:xfrm>
          <a:prstGeom prst="rect">
            <a:avLst/>
          </a:prstGeom>
          <a:noFill/>
        </p:spPr>
        <p:txBody>
          <a:bodyPr wrap="square" rtlCol="0">
            <a:spAutoFit/>
          </a:bodyPr>
          <a:lstStyle/>
          <a:p>
            <a:pPr algn="l"/>
            <a:r>
              <a:rPr lang="en-US" sz="2400" b="1" dirty="0">
                <a:solidFill>
                  <a:schemeClr val="bg1"/>
                </a:solidFill>
                <a:latin typeface="+mj-lt"/>
              </a:rPr>
              <a:t>DAILY </a:t>
            </a:r>
            <a:r>
              <a:rPr lang="en-US" sz="2400" b="1">
                <a:solidFill>
                  <a:schemeClr val="bg1"/>
                </a:solidFill>
                <a:latin typeface="+mj-lt"/>
              </a:rPr>
              <a:t>RECAP – </a:t>
            </a:r>
            <a:r>
              <a:rPr lang="en-US" sz="2400" b="1">
                <a:solidFill>
                  <a:schemeClr val="bg1"/>
                </a:solidFill>
                <a:latin typeface="Calibri (Headings)"/>
              </a:rPr>
              <a:t>24/06/2026</a:t>
            </a:r>
            <a:endParaRPr lang="en-US" sz="2400" b="1" dirty="0">
              <a:solidFill>
                <a:schemeClr val="bg1"/>
              </a:solidFill>
              <a:latin typeface="Calibri (Headings)"/>
            </a:endParaRPr>
          </a:p>
        </p:txBody>
      </p:sp>
      <p:sp>
        <p:nvSpPr>
          <p:cNvPr id="43" name="TextBox 42">
            <a:extLst>
              <a:ext uri="{FF2B5EF4-FFF2-40B4-BE49-F238E27FC236}">
                <a16:creationId xmlns:a16="http://schemas.microsoft.com/office/drawing/2014/main" id="{AF2D3759-5BCF-47C0-B855-B1AD3FC993EC}"/>
              </a:ext>
            </a:extLst>
          </p:cNvPr>
          <p:cNvSpPr txBox="1"/>
          <p:nvPr/>
        </p:nvSpPr>
        <p:spPr>
          <a:xfrm>
            <a:off x="5646613" y="325767"/>
            <a:ext cx="1603702" cy="400110"/>
          </a:xfrm>
          <a:prstGeom prst="rect">
            <a:avLst/>
          </a:prstGeom>
          <a:noFill/>
        </p:spPr>
        <p:txBody>
          <a:bodyPr wrap="square" rtlCol="0">
            <a:spAutoFit/>
          </a:bodyPr>
          <a:lstStyle/>
          <a:p>
            <a:pPr algn="r"/>
            <a:r>
              <a:rPr lang="en-US" sz="2000" b="1">
                <a:solidFill>
                  <a:schemeClr val="bg1"/>
                </a:solidFill>
                <a:latin typeface="+mj-lt"/>
              </a:rPr>
              <a:t>EVS Research</a:t>
            </a:r>
            <a:endParaRPr lang="vi-VN" sz="900" b="1">
              <a:solidFill>
                <a:schemeClr val="bg1"/>
              </a:solidFill>
              <a:latin typeface="+mj-lt"/>
            </a:endParaRPr>
          </a:p>
        </p:txBody>
      </p:sp>
      <p:cxnSp>
        <p:nvCxnSpPr>
          <p:cNvPr id="44" name="Straight Connector 43">
            <a:extLst>
              <a:ext uri="{FF2B5EF4-FFF2-40B4-BE49-F238E27FC236}">
                <a16:creationId xmlns:a16="http://schemas.microsoft.com/office/drawing/2014/main" id="{E79914B9-341A-4A8E-A995-A6BFE375D6CF}"/>
              </a:ext>
            </a:extLst>
          </p:cNvPr>
          <p:cNvCxnSpPr>
            <a:cxnSpLocks/>
          </p:cNvCxnSpPr>
          <p:nvPr/>
        </p:nvCxnSpPr>
        <p:spPr>
          <a:xfrm>
            <a:off x="5610753" y="348444"/>
            <a:ext cx="0" cy="40617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nvGrpSpPr>
          <p:cNvPr id="38" name="Group 37">
            <a:extLst>
              <a:ext uri="{FF2B5EF4-FFF2-40B4-BE49-F238E27FC236}">
                <a16:creationId xmlns:a16="http://schemas.microsoft.com/office/drawing/2014/main" id="{27409013-26EE-4292-8D6E-47B9ACF32652}"/>
              </a:ext>
            </a:extLst>
          </p:cNvPr>
          <p:cNvGrpSpPr/>
          <p:nvPr/>
        </p:nvGrpSpPr>
        <p:grpSpPr>
          <a:xfrm>
            <a:off x="445685" y="8077200"/>
            <a:ext cx="3973207" cy="276999"/>
            <a:chOff x="4574880" y="1663714"/>
            <a:chExt cx="2749530" cy="269492"/>
          </a:xfrm>
        </p:grpSpPr>
        <p:pic>
          <p:nvPicPr>
            <p:cNvPr id="45" name="Picture 44">
              <a:extLst>
                <a:ext uri="{FF2B5EF4-FFF2-40B4-BE49-F238E27FC236}">
                  <a16:creationId xmlns:a16="http://schemas.microsoft.com/office/drawing/2014/main" id="{457C6BA8-747E-4D64-B64B-F060BD024584}"/>
                </a:ext>
              </a:extLst>
            </p:cNvPr>
            <p:cNvPicPr/>
            <p:nvPr/>
          </p:nvPicPr>
          <p:blipFill rotWithShape="1">
            <a:blip r:embed="rId3"/>
            <a:srcRect r="28337"/>
            <a:stretch/>
          </p:blipFill>
          <p:spPr bwMode="auto">
            <a:xfrm flipH="1">
              <a:off x="4574880" y="1663714"/>
              <a:ext cx="2749530" cy="269492"/>
            </a:xfrm>
            <a:prstGeom prst="rect">
              <a:avLst/>
            </a:prstGeom>
            <a:ln>
              <a:noFill/>
            </a:ln>
            <a:extLst>
              <a:ext uri="{53640926-AAD7-44D8-BBD7-CCE9431645EC}">
                <a14:shadowObscured xmlns:a14="http://schemas.microsoft.com/office/drawing/2010/main"/>
              </a:ext>
            </a:extLst>
          </p:spPr>
        </p:pic>
        <p:sp>
          <p:nvSpPr>
            <p:cNvPr id="46" name="TextBox 45">
              <a:extLst>
                <a:ext uri="{FF2B5EF4-FFF2-40B4-BE49-F238E27FC236}">
                  <a16:creationId xmlns:a16="http://schemas.microsoft.com/office/drawing/2014/main" id="{9D668166-8C45-4B7F-A939-5CD45B489073}"/>
                </a:ext>
              </a:extLst>
            </p:cNvPr>
            <p:cNvSpPr txBox="1"/>
            <p:nvPr/>
          </p:nvSpPr>
          <p:spPr>
            <a:xfrm>
              <a:off x="4580495" y="1668372"/>
              <a:ext cx="1602420" cy="246221"/>
            </a:xfrm>
            <a:prstGeom prst="rect">
              <a:avLst/>
            </a:prstGeom>
            <a:noFill/>
          </p:spPr>
          <p:txBody>
            <a:bodyPr wrap="square" rtlCol="0">
              <a:spAutoFit/>
            </a:bodyPr>
            <a:lstStyle/>
            <a:p>
              <a:r>
                <a:rPr lang="en-US" sz="1000" b="1">
                  <a:solidFill>
                    <a:schemeClr val="bg1"/>
                  </a:solidFill>
                  <a:latin typeface="+mj-lt"/>
                </a:rPr>
                <a:t>TIN TỨC NỔI BẬT</a:t>
              </a:r>
              <a:endParaRPr lang="vi-VN" sz="1000" b="1">
                <a:solidFill>
                  <a:schemeClr val="bg1"/>
                </a:solidFill>
                <a:latin typeface="+mj-lt"/>
              </a:endParaRPr>
            </a:p>
          </p:txBody>
        </p:sp>
      </p:grpSp>
      <p:sp>
        <p:nvSpPr>
          <p:cNvPr id="47" name="TextBox 46">
            <a:extLst>
              <a:ext uri="{FF2B5EF4-FFF2-40B4-BE49-F238E27FC236}">
                <a16:creationId xmlns:a16="http://schemas.microsoft.com/office/drawing/2014/main" id="{AFEABF66-BC04-412C-A656-53D55307B647}"/>
              </a:ext>
            </a:extLst>
          </p:cNvPr>
          <p:cNvSpPr txBox="1"/>
          <p:nvPr/>
        </p:nvSpPr>
        <p:spPr>
          <a:xfrm>
            <a:off x="428168" y="8412388"/>
            <a:ext cx="6913188" cy="846386"/>
          </a:xfrm>
          <a:prstGeom prst="rect">
            <a:avLst/>
          </a:prstGeom>
          <a:noFill/>
        </p:spPr>
        <p:txBody>
          <a:bodyPr wrap="square" rtlCol="0">
            <a:spAutoFit/>
          </a:bodyPr>
          <a:lstStyle/>
          <a:p>
            <a:pPr marL="171450" indent="-171450" algn="just">
              <a:spcBef>
                <a:spcPts val="300"/>
              </a:spcBef>
              <a:spcAft>
                <a:spcPts val="300"/>
              </a:spcAft>
              <a:buClr>
                <a:srgbClr val="D53D96"/>
              </a:buClr>
              <a:buFont typeface="Wingdings" panose="05000000000000000000" pitchFamily="2" charset="2"/>
              <a:buChar char="§"/>
            </a:pPr>
            <a:r>
              <a:rPr lang="vi-VN" sz="1100">
                <a:latin typeface="Calibri" panose="020F0502020204030204" pitchFamily="34" charset="0"/>
                <a:cs typeface="Calibri" panose="020F0502020204030204" pitchFamily="34" charset="0"/>
              </a:rPr>
              <a:t>Tỷ giá USD/VND tiếp tục là biến số cần theo dõi khi đồng USD mạnh lên trên diện rộng. Áp lực tỷ giá có thể khiến mặt bằng lãi suất trong nước khó giảm thêm trong ngắn hạn</a:t>
            </a:r>
            <a:r>
              <a:rPr lang="en-US" sz="1100" kern="100">
                <a:solidFill>
                  <a:schemeClr val="tx1"/>
                </a:solidFill>
                <a:latin typeface="Calibri" panose="020F0502020204030204" pitchFamily="34" charset="0"/>
                <a:ea typeface="Calibri" panose="020F0502020204030204" pitchFamily="34" charset="0"/>
                <a:cs typeface="Calibri" panose="020F0502020204030204" pitchFamily="34" charset="0"/>
              </a:rPr>
              <a:t>.</a:t>
            </a:r>
            <a:endParaRPr lang="en-US" sz="1100" dirty="0">
              <a:solidFill>
                <a:schemeClr val="tx1"/>
              </a:solidFill>
              <a:latin typeface="Calibri" panose="020F0502020204030204" pitchFamily="34" charset="0"/>
              <a:ea typeface="Calibri" panose="020F0502020204030204" pitchFamily="34" charset="0"/>
              <a:cs typeface="Calibri" panose="020F0502020204030204" pitchFamily="34" charset="0"/>
            </a:endParaRPr>
          </a:p>
          <a:p>
            <a:pPr marL="171450" indent="-171450" algn="just">
              <a:spcBef>
                <a:spcPts val="300"/>
              </a:spcBef>
              <a:spcAft>
                <a:spcPts val="300"/>
              </a:spcAft>
              <a:buClr>
                <a:srgbClr val="D53D96"/>
              </a:buClr>
              <a:buFont typeface="Wingdings" panose="05000000000000000000" pitchFamily="2" charset="2"/>
              <a:buChar char="§"/>
            </a:pPr>
            <a:r>
              <a:rPr lang="vi-VN" sz="1100">
                <a:latin typeface="Calibri" panose="020F0502020204030204" pitchFamily="34" charset="0"/>
                <a:cs typeface="Calibri" panose="020F0502020204030204" pitchFamily="34" charset="0"/>
              </a:rPr>
              <a:t>Đàm phán Mỹ - Iran ghi nhận tiến triển mới, giúp giảm bớt lo ngại gián đoạn nguồn cung năng lượng tại Trung Đông và cải thiện tâm lý trên thị trường tài chính toàn cầu</a:t>
            </a:r>
            <a:r>
              <a:rPr lang="en-US" sz="1100">
                <a:latin typeface="Calibri" panose="020F0502020204030204" pitchFamily="34" charset="0"/>
                <a:cs typeface="Calibri" panose="020F0502020204030204" pitchFamily="34" charset="0"/>
              </a:rPr>
              <a:t>.</a:t>
            </a:r>
            <a:endParaRPr lang="en-US" sz="1100" kern="100" dirty="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17285563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57310F48-3D65-475B-85E3-E3AB174B0EF8}"/>
              </a:ext>
            </a:extLst>
          </p:cNvPr>
          <p:cNvSpPr>
            <a:spLocks noGrp="1"/>
          </p:cNvSpPr>
          <p:nvPr>
            <p:ph type="ftr" sz="quarter" idx="5"/>
          </p:nvPr>
        </p:nvSpPr>
        <p:spPr/>
        <p:txBody>
          <a:bodyPr/>
          <a:lstStyle/>
          <a:p>
            <a:r>
              <a:rPr lang="en-US"/>
              <a:t>www.eves.com.vn</a:t>
            </a:r>
          </a:p>
        </p:txBody>
      </p:sp>
      <p:sp>
        <p:nvSpPr>
          <p:cNvPr id="3" name="Slide Number Placeholder 2">
            <a:extLst>
              <a:ext uri="{FF2B5EF4-FFF2-40B4-BE49-F238E27FC236}">
                <a16:creationId xmlns:a16="http://schemas.microsoft.com/office/drawing/2014/main" id="{3E36B9D6-08D5-4D69-86CD-4015C6BBE558}"/>
              </a:ext>
            </a:extLst>
          </p:cNvPr>
          <p:cNvSpPr>
            <a:spLocks noGrp="1"/>
          </p:cNvSpPr>
          <p:nvPr>
            <p:ph type="sldNum" sz="quarter" idx="7"/>
          </p:nvPr>
        </p:nvSpPr>
        <p:spPr/>
        <p:txBody>
          <a:bodyPr/>
          <a:lstStyle/>
          <a:p>
            <a:r>
              <a:rPr lang="en-US"/>
              <a:t>Trang 2</a:t>
            </a:r>
          </a:p>
        </p:txBody>
      </p:sp>
      <p:sp>
        <p:nvSpPr>
          <p:cNvPr id="5" name="TextBox 4">
            <a:extLst>
              <a:ext uri="{FF2B5EF4-FFF2-40B4-BE49-F238E27FC236}">
                <a16:creationId xmlns:a16="http://schemas.microsoft.com/office/drawing/2014/main" id="{CB573227-4A75-4248-A958-1B521908B54B}"/>
              </a:ext>
            </a:extLst>
          </p:cNvPr>
          <p:cNvSpPr txBox="1"/>
          <p:nvPr/>
        </p:nvSpPr>
        <p:spPr>
          <a:xfrm>
            <a:off x="373721" y="838201"/>
            <a:ext cx="6928936" cy="461665"/>
          </a:xfrm>
          <a:prstGeom prst="rect">
            <a:avLst/>
          </a:prstGeom>
          <a:noFill/>
        </p:spPr>
        <p:txBody>
          <a:bodyPr wrap="square" rtlCol="0">
            <a:spAutoFit/>
          </a:bodyPr>
          <a:lstStyle/>
          <a:p>
            <a:r>
              <a:rPr lang="en-US" sz="2400" b="1" err="1">
                <a:gradFill>
                  <a:gsLst>
                    <a:gs pos="59000">
                      <a:srgbClr val="7C2E8A"/>
                    </a:gs>
                    <a:gs pos="0">
                      <a:srgbClr val="4C2683"/>
                    </a:gs>
                    <a:gs pos="100000">
                      <a:srgbClr val="D53D96"/>
                    </a:gs>
                  </a:gsLst>
                  <a:lin ang="5400000" scaled="1"/>
                </a:gradFill>
                <a:latin typeface="+mj-lt"/>
              </a:rPr>
              <a:t>Thị</a:t>
            </a:r>
            <a:r>
              <a:rPr lang="en-US" sz="2400" b="1">
                <a:gradFill>
                  <a:gsLst>
                    <a:gs pos="59000">
                      <a:srgbClr val="7C2E8A"/>
                    </a:gs>
                    <a:gs pos="0">
                      <a:srgbClr val="4C2683"/>
                    </a:gs>
                    <a:gs pos="100000">
                      <a:srgbClr val="D53D96"/>
                    </a:gs>
                  </a:gsLst>
                  <a:lin ang="5400000" scaled="1"/>
                </a:gradFill>
                <a:latin typeface="+mj-lt"/>
              </a:rPr>
              <a:t> </a:t>
            </a:r>
            <a:r>
              <a:rPr lang="en-US" sz="2400" b="1" err="1">
                <a:gradFill>
                  <a:gsLst>
                    <a:gs pos="59000">
                      <a:srgbClr val="7C2E8A"/>
                    </a:gs>
                    <a:gs pos="0">
                      <a:srgbClr val="4C2683"/>
                    </a:gs>
                    <a:gs pos="100000">
                      <a:srgbClr val="D53D96"/>
                    </a:gs>
                  </a:gsLst>
                  <a:lin ang="5400000" scaled="1"/>
                </a:gradFill>
                <a:latin typeface="+mj-lt"/>
              </a:rPr>
              <a:t>trường</a:t>
            </a:r>
            <a:r>
              <a:rPr lang="en-US" sz="2400" b="1">
                <a:gradFill>
                  <a:gsLst>
                    <a:gs pos="59000">
                      <a:srgbClr val="7C2E8A"/>
                    </a:gs>
                    <a:gs pos="0">
                      <a:srgbClr val="4C2683"/>
                    </a:gs>
                    <a:gs pos="100000">
                      <a:srgbClr val="D53D96"/>
                    </a:gs>
                  </a:gsLst>
                  <a:lin ang="5400000" scaled="1"/>
                </a:gradFill>
                <a:latin typeface="+mj-lt"/>
              </a:rPr>
              <a:t> tăng nhẹ nhờ nhóm VN30.</a:t>
            </a:r>
          </a:p>
        </p:txBody>
      </p:sp>
      <p:grpSp>
        <p:nvGrpSpPr>
          <p:cNvPr id="7" name="Group 6">
            <a:extLst>
              <a:ext uri="{FF2B5EF4-FFF2-40B4-BE49-F238E27FC236}">
                <a16:creationId xmlns:a16="http://schemas.microsoft.com/office/drawing/2014/main" id="{8AC1E0DB-545D-4531-ABA1-ADA31221FA60}"/>
              </a:ext>
            </a:extLst>
          </p:cNvPr>
          <p:cNvGrpSpPr/>
          <p:nvPr/>
        </p:nvGrpSpPr>
        <p:grpSpPr>
          <a:xfrm>
            <a:off x="3853087" y="1389515"/>
            <a:ext cx="3272851" cy="319536"/>
            <a:chOff x="3853087" y="1389515"/>
            <a:chExt cx="3272851" cy="319536"/>
          </a:xfrm>
        </p:grpSpPr>
        <p:cxnSp>
          <p:nvCxnSpPr>
            <p:cNvPr id="48" name="Straight Connector 47">
              <a:extLst>
                <a:ext uri="{FF2B5EF4-FFF2-40B4-BE49-F238E27FC236}">
                  <a16:creationId xmlns:a16="http://schemas.microsoft.com/office/drawing/2014/main" id="{3BE7F0F4-8B54-481F-9382-A96F77D2D287}"/>
                </a:ext>
              </a:extLst>
            </p:cNvPr>
            <p:cNvCxnSpPr/>
            <p:nvPr/>
          </p:nvCxnSpPr>
          <p:spPr>
            <a:xfrm>
              <a:off x="3885938" y="1709051"/>
              <a:ext cx="3240000" cy="0"/>
            </a:xfrm>
            <a:prstGeom prst="line">
              <a:avLst/>
            </a:prstGeom>
            <a:ln w="2857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50" name="TextBox 49">
              <a:extLst>
                <a:ext uri="{FF2B5EF4-FFF2-40B4-BE49-F238E27FC236}">
                  <a16:creationId xmlns:a16="http://schemas.microsoft.com/office/drawing/2014/main" id="{9FDCA1F2-18F5-46AB-9D1C-A3337A21BCAF}"/>
                </a:ext>
              </a:extLst>
            </p:cNvPr>
            <p:cNvSpPr txBox="1"/>
            <p:nvPr/>
          </p:nvSpPr>
          <p:spPr>
            <a:xfrm>
              <a:off x="3853087" y="1389515"/>
              <a:ext cx="3156176" cy="307777"/>
            </a:xfrm>
            <a:prstGeom prst="rect">
              <a:avLst/>
            </a:prstGeom>
            <a:noFill/>
          </p:spPr>
          <p:txBody>
            <a:bodyPr wrap="square">
              <a:spAutoFit/>
            </a:bodyPr>
            <a:lstStyle/>
            <a:p>
              <a:r>
                <a:rPr lang="en-US" sz="1400" b="1" i="0" u="none" strike="noStrike" err="1">
                  <a:solidFill>
                    <a:srgbClr val="000000"/>
                  </a:solidFill>
                  <a:effectLst/>
                  <a:latin typeface="Calibri" panose="020F0502020204030204" pitchFamily="34" charset="0"/>
                </a:rPr>
                <a:t>Tự</a:t>
              </a:r>
              <a:r>
                <a:rPr lang="en-US" sz="1400" b="1" i="0" u="none" strike="noStrike">
                  <a:solidFill>
                    <a:srgbClr val="000000"/>
                  </a:solidFill>
                  <a:effectLst/>
                  <a:latin typeface="Calibri" panose="020F0502020204030204" pitchFamily="34" charset="0"/>
                </a:rPr>
                <a:t> doanh tiếp đà bán ròng </a:t>
              </a:r>
              <a:r>
                <a:rPr lang="en-US" sz="1400" b="1">
                  <a:solidFill>
                    <a:srgbClr val="000000"/>
                  </a:solidFill>
                  <a:latin typeface="Calibri" panose="020F0502020204030204" pitchFamily="34" charset="0"/>
                </a:rPr>
                <a:t>nhẹ</a:t>
              </a:r>
              <a:endParaRPr lang="en-US" sz="1400"/>
            </a:p>
          </p:txBody>
        </p:sp>
      </p:grpSp>
      <p:grpSp>
        <p:nvGrpSpPr>
          <p:cNvPr id="8" name="Group 7">
            <a:extLst>
              <a:ext uri="{FF2B5EF4-FFF2-40B4-BE49-F238E27FC236}">
                <a16:creationId xmlns:a16="http://schemas.microsoft.com/office/drawing/2014/main" id="{81946629-CF0F-4E4A-9C4A-175B9093C760}"/>
              </a:ext>
            </a:extLst>
          </p:cNvPr>
          <p:cNvGrpSpPr/>
          <p:nvPr/>
        </p:nvGrpSpPr>
        <p:grpSpPr>
          <a:xfrm>
            <a:off x="476978" y="1371600"/>
            <a:ext cx="3272851" cy="319536"/>
            <a:chOff x="3854224" y="3048000"/>
            <a:chExt cx="3272851" cy="319536"/>
          </a:xfrm>
        </p:grpSpPr>
        <p:cxnSp>
          <p:nvCxnSpPr>
            <p:cNvPr id="51" name="Straight Connector 50">
              <a:extLst>
                <a:ext uri="{FF2B5EF4-FFF2-40B4-BE49-F238E27FC236}">
                  <a16:creationId xmlns:a16="http://schemas.microsoft.com/office/drawing/2014/main" id="{3C0FF46B-F828-4ECB-BE3C-5F5891DC747F}"/>
                </a:ext>
              </a:extLst>
            </p:cNvPr>
            <p:cNvCxnSpPr/>
            <p:nvPr/>
          </p:nvCxnSpPr>
          <p:spPr>
            <a:xfrm>
              <a:off x="3887075" y="3367536"/>
              <a:ext cx="3240000" cy="0"/>
            </a:xfrm>
            <a:prstGeom prst="line">
              <a:avLst/>
            </a:prstGeom>
            <a:ln w="2857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52" name="TextBox 51">
              <a:extLst>
                <a:ext uri="{FF2B5EF4-FFF2-40B4-BE49-F238E27FC236}">
                  <a16:creationId xmlns:a16="http://schemas.microsoft.com/office/drawing/2014/main" id="{87F00406-B298-45CF-BE68-9C166298EE26}"/>
                </a:ext>
              </a:extLst>
            </p:cNvPr>
            <p:cNvSpPr txBox="1"/>
            <p:nvPr/>
          </p:nvSpPr>
          <p:spPr>
            <a:xfrm>
              <a:off x="3854224" y="3048000"/>
              <a:ext cx="3156176" cy="307777"/>
            </a:xfrm>
            <a:prstGeom prst="rect">
              <a:avLst/>
            </a:prstGeom>
            <a:noFill/>
          </p:spPr>
          <p:txBody>
            <a:bodyPr wrap="square">
              <a:spAutoFit/>
            </a:bodyPr>
            <a:lstStyle/>
            <a:p>
              <a:r>
                <a:rPr lang="en-US" sz="1400" b="1" err="1">
                  <a:solidFill>
                    <a:srgbClr val="000000"/>
                  </a:solidFill>
                  <a:latin typeface="Calibri" panose="020F0502020204030204" pitchFamily="34" charset="0"/>
                </a:rPr>
                <a:t>Nước</a:t>
              </a:r>
              <a:r>
                <a:rPr lang="en-US" sz="1400" b="1">
                  <a:solidFill>
                    <a:srgbClr val="000000"/>
                  </a:solidFill>
                  <a:latin typeface="Calibri" panose="020F0502020204030204" pitchFamily="34" charset="0"/>
                </a:rPr>
                <a:t> ngoài quay đầu bán ròng nhẹ</a:t>
              </a:r>
              <a:endParaRPr lang="en-US" sz="1400"/>
            </a:p>
          </p:txBody>
        </p:sp>
      </p:grpSp>
      <p:grpSp>
        <p:nvGrpSpPr>
          <p:cNvPr id="6" name="Group 5">
            <a:extLst>
              <a:ext uri="{FF2B5EF4-FFF2-40B4-BE49-F238E27FC236}">
                <a16:creationId xmlns:a16="http://schemas.microsoft.com/office/drawing/2014/main" id="{B07A015D-F426-498B-AAFF-53BB0827FFD6}"/>
              </a:ext>
            </a:extLst>
          </p:cNvPr>
          <p:cNvGrpSpPr/>
          <p:nvPr/>
        </p:nvGrpSpPr>
        <p:grpSpPr>
          <a:xfrm>
            <a:off x="432047" y="3594628"/>
            <a:ext cx="6726737" cy="339561"/>
            <a:chOff x="388618" y="1404787"/>
            <a:chExt cx="3272851" cy="319536"/>
          </a:xfrm>
        </p:grpSpPr>
        <p:cxnSp>
          <p:nvCxnSpPr>
            <p:cNvPr id="53" name="Straight Connector 52">
              <a:extLst>
                <a:ext uri="{FF2B5EF4-FFF2-40B4-BE49-F238E27FC236}">
                  <a16:creationId xmlns:a16="http://schemas.microsoft.com/office/drawing/2014/main" id="{6FB972F1-B4E7-463A-AFDD-5300AADAB505}"/>
                </a:ext>
              </a:extLst>
            </p:cNvPr>
            <p:cNvCxnSpPr/>
            <p:nvPr/>
          </p:nvCxnSpPr>
          <p:spPr>
            <a:xfrm>
              <a:off x="421469" y="1724323"/>
              <a:ext cx="3240000" cy="0"/>
            </a:xfrm>
            <a:prstGeom prst="line">
              <a:avLst/>
            </a:prstGeom>
            <a:ln w="2857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54" name="TextBox 53">
              <a:extLst>
                <a:ext uri="{FF2B5EF4-FFF2-40B4-BE49-F238E27FC236}">
                  <a16:creationId xmlns:a16="http://schemas.microsoft.com/office/drawing/2014/main" id="{E91AA8A7-6099-43C6-9188-293ACDB40AB9}"/>
                </a:ext>
              </a:extLst>
            </p:cNvPr>
            <p:cNvSpPr txBox="1"/>
            <p:nvPr/>
          </p:nvSpPr>
          <p:spPr>
            <a:xfrm>
              <a:off x="388618" y="1404787"/>
              <a:ext cx="3004913" cy="289626"/>
            </a:xfrm>
            <a:prstGeom prst="rect">
              <a:avLst/>
            </a:prstGeom>
            <a:noFill/>
          </p:spPr>
          <p:txBody>
            <a:bodyPr wrap="square">
              <a:spAutoFit/>
            </a:bodyPr>
            <a:lstStyle/>
            <a:p>
              <a:r>
                <a:rPr lang="en-US" sz="1400" b="1" i="0" u="none" strike="noStrike">
                  <a:solidFill>
                    <a:srgbClr val="000000"/>
                  </a:solidFill>
                  <a:effectLst/>
                  <a:latin typeface="Calibri" panose="020F0502020204030204" pitchFamily="34" charset="0"/>
                </a:rPr>
                <a:t>Lãi suất liên ngân hàng kỳ hạn ngắn </a:t>
              </a:r>
              <a:r>
                <a:rPr lang="en-US" sz="1400" b="1">
                  <a:solidFill>
                    <a:srgbClr val="000000"/>
                  </a:solidFill>
                  <a:latin typeface="Calibri" panose="020F0502020204030204" pitchFamily="34" charset="0"/>
                </a:rPr>
                <a:t>tăng mạnh vượt mức 6%</a:t>
              </a:r>
              <a:endParaRPr lang="en-US" sz="1400"/>
            </a:p>
          </p:txBody>
        </p:sp>
      </p:grpSp>
      <p:sp>
        <p:nvSpPr>
          <p:cNvPr id="32" name="Title 21">
            <a:extLst>
              <a:ext uri="{FF2B5EF4-FFF2-40B4-BE49-F238E27FC236}">
                <a16:creationId xmlns:a16="http://schemas.microsoft.com/office/drawing/2014/main" id="{0C259246-20E1-4FA6-8150-551E1E16B9F1}"/>
              </a:ext>
            </a:extLst>
          </p:cNvPr>
          <p:cNvSpPr txBox="1">
            <a:spLocks/>
          </p:cNvSpPr>
          <p:nvPr/>
        </p:nvSpPr>
        <p:spPr>
          <a:xfrm>
            <a:off x="432048" y="426617"/>
            <a:ext cx="3406141" cy="276999"/>
          </a:xfrm>
          <a:prstGeom prst="rect">
            <a:avLst/>
          </a:prstGeom>
          <a:ln>
            <a:solidFill>
              <a:schemeClr val="bg1"/>
            </a:solidFill>
          </a:ln>
        </p:spPr>
        <p:txBody>
          <a:bodyPr wrap="square" lIns="0" tIns="0" rIns="0" bIns="0">
            <a:spAutoFit/>
          </a:bodyPr>
          <a:lstStyle>
            <a:lvl1pPr>
              <a:defRPr b="1">
                <a:gradFill>
                  <a:gsLst>
                    <a:gs pos="0">
                      <a:srgbClr val="4C2683"/>
                    </a:gs>
                    <a:gs pos="100000">
                      <a:srgbClr val="D53D96"/>
                    </a:gs>
                  </a:gsLst>
                  <a:lin ang="5400000" scaled="1"/>
                </a:gradFill>
                <a:latin typeface="+mj-lt"/>
                <a:ea typeface="+mj-ea"/>
                <a:cs typeface="+mj-cs"/>
              </a:defRPr>
            </a:lvl1pPr>
          </a:lstStyle>
          <a:p>
            <a:r>
              <a:rPr lang="en-US"/>
              <a:t>DAILY RECAP</a:t>
            </a:r>
          </a:p>
        </p:txBody>
      </p:sp>
      <p:sp>
        <p:nvSpPr>
          <p:cNvPr id="17" name="TextBox 16">
            <a:extLst>
              <a:ext uri="{FF2B5EF4-FFF2-40B4-BE49-F238E27FC236}">
                <a16:creationId xmlns:a16="http://schemas.microsoft.com/office/drawing/2014/main" id="{528D0525-35F5-129C-91D0-5989C31434B0}"/>
              </a:ext>
            </a:extLst>
          </p:cNvPr>
          <p:cNvSpPr txBox="1"/>
          <p:nvPr/>
        </p:nvSpPr>
        <p:spPr>
          <a:xfrm>
            <a:off x="4918733" y="8791545"/>
            <a:ext cx="2196996" cy="200055"/>
          </a:xfrm>
          <a:prstGeom prst="rect">
            <a:avLst/>
          </a:prstGeom>
          <a:noFill/>
        </p:spPr>
        <p:txBody>
          <a:bodyPr wrap="square" rtlCol="0">
            <a:spAutoFit/>
          </a:bodyPr>
          <a:lstStyle/>
          <a:p>
            <a:pPr algn="r"/>
            <a:r>
              <a:rPr lang="en-GB" sz="700" i="1" err="1">
                <a:latin typeface="+mn-lt"/>
              </a:rPr>
              <a:t>Nguồn</a:t>
            </a:r>
            <a:r>
              <a:rPr lang="en-GB" sz="700" i="1">
                <a:latin typeface="+mn-lt"/>
              </a:rPr>
              <a:t>: EVS &amp; </a:t>
            </a:r>
            <a:r>
              <a:rPr lang="en-GB" sz="700" i="1" err="1">
                <a:latin typeface="+mn-lt"/>
              </a:rPr>
              <a:t>Fiinpro</a:t>
            </a:r>
            <a:endParaRPr lang="en-GB" sz="700" i="1">
              <a:latin typeface="+mn-lt"/>
            </a:endParaRPr>
          </a:p>
        </p:txBody>
      </p:sp>
      <p:sp>
        <p:nvSpPr>
          <p:cNvPr id="18" name="TextBox 17">
            <a:extLst>
              <a:ext uri="{FF2B5EF4-FFF2-40B4-BE49-F238E27FC236}">
                <a16:creationId xmlns:a16="http://schemas.microsoft.com/office/drawing/2014/main" id="{72820795-A7AA-6E7D-C325-B7A285E05968}"/>
              </a:ext>
            </a:extLst>
          </p:cNvPr>
          <p:cNvSpPr txBox="1"/>
          <p:nvPr/>
        </p:nvSpPr>
        <p:spPr>
          <a:xfrm>
            <a:off x="4961788" y="2971800"/>
            <a:ext cx="2170496" cy="200055"/>
          </a:xfrm>
          <a:prstGeom prst="rect">
            <a:avLst/>
          </a:prstGeom>
          <a:noFill/>
        </p:spPr>
        <p:txBody>
          <a:bodyPr wrap="square" rtlCol="0">
            <a:spAutoFit/>
          </a:bodyPr>
          <a:lstStyle/>
          <a:p>
            <a:pPr algn="r"/>
            <a:r>
              <a:rPr lang="en-GB" sz="700" i="1" err="1">
                <a:solidFill>
                  <a:schemeClr val="tx1"/>
                </a:solidFill>
                <a:latin typeface="+mn-lt"/>
              </a:rPr>
              <a:t>Nguồn</a:t>
            </a:r>
            <a:r>
              <a:rPr lang="en-GB" sz="700" i="1">
                <a:solidFill>
                  <a:schemeClr val="tx1"/>
                </a:solidFill>
                <a:latin typeface="+mn-lt"/>
              </a:rPr>
              <a:t>: EVS &amp; </a:t>
            </a:r>
            <a:r>
              <a:rPr lang="en-GB" sz="700" i="1" err="1">
                <a:solidFill>
                  <a:schemeClr val="tx1"/>
                </a:solidFill>
                <a:latin typeface="+mn-lt"/>
              </a:rPr>
              <a:t>Fiinpro</a:t>
            </a:r>
            <a:endParaRPr lang="en-GB" sz="700" i="1">
              <a:solidFill>
                <a:schemeClr val="tx1"/>
              </a:solidFill>
              <a:latin typeface="+mn-lt"/>
            </a:endParaRPr>
          </a:p>
        </p:txBody>
      </p:sp>
      <p:sp>
        <p:nvSpPr>
          <p:cNvPr id="20" name="TextBox 19">
            <a:extLst>
              <a:ext uri="{FF2B5EF4-FFF2-40B4-BE49-F238E27FC236}">
                <a16:creationId xmlns:a16="http://schemas.microsoft.com/office/drawing/2014/main" id="{36A639FC-E19A-0810-1161-F9B8CE23B97F}"/>
              </a:ext>
            </a:extLst>
          </p:cNvPr>
          <p:cNvSpPr txBox="1"/>
          <p:nvPr/>
        </p:nvSpPr>
        <p:spPr>
          <a:xfrm>
            <a:off x="1590892" y="2978779"/>
            <a:ext cx="2164146" cy="200055"/>
          </a:xfrm>
          <a:prstGeom prst="rect">
            <a:avLst/>
          </a:prstGeom>
          <a:noFill/>
        </p:spPr>
        <p:txBody>
          <a:bodyPr wrap="square" rtlCol="0">
            <a:spAutoFit/>
          </a:bodyPr>
          <a:lstStyle/>
          <a:p>
            <a:pPr algn="r"/>
            <a:r>
              <a:rPr lang="en-GB" sz="700" i="1" err="1">
                <a:solidFill>
                  <a:schemeClr val="tx1"/>
                </a:solidFill>
                <a:latin typeface="+mn-lt"/>
              </a:rPr>
              <a:t>Nguồn</a:t>
            </a:r>
            <a:r>
              <a:rPr lang="en-GB" sz="700" i="1">
                <a:solidFill>
                  <a:schemeClr val="tx1"/>
                </a:solidFill>
                <a:latin typeface="+mn-lt"/>
              </a:rPr>
              <a:t>: EVS &amp; </a:t>
            </a:r>
            <a:r>
              <a:rPr lang="en-GB" sz="700" i="1" err="1">
                <a:solidFill>
                  <a:schemeClr val="tx1"/>
                </a:solidFill>
                <a:latin typeface="+mn-lt"/>
              </a:rPr>
              <a:t>Fiinpro</a:t>
            </a:r>
            <a:endParaRPr lang="en-GB" sz="700" i="1">
              <a:solidFill>
                <a:schemeClr val="tx1"/>
              </a:solidFill>
              <a:latin typeface="+mn-lt"/>
            </a:endParaRPr>
          </a:p>
        </p:txBody>
      </p:sp>
      <p:sp>
        <p:nvSpPr>
          <p:cNvPr id="4" name="TextBox 3">
            <a:extLst>
              <a:ext uri="{FF2B5EF4-FFF2-40B4-BE49-F238E27FC236}">
                <a16:creationId xmlns:a16="http://schemas.microsoft.com/office/drawing/2014/main" id="{373169DB-E1E7-94E6-4C69-68C82B1F33F8}"/>
              </a:ext>
            </a:extLst>
          </p:cNvPr>
          <p:cNvSpPr txBox="1"/>
          <p:nvPr/>
        </p:nvSpPr>
        <p:spPr>
          <a:xfrm>
            <a:off x="3896516" y="3124200"/>
            <a:ext cx="3229418" cy="246221"/>
          </a:xfrm>
          <a:prstGeom prst="rect">
            <a:avLst/>
          </a:prstGeom>
          <a:noFill/>
        </p:spPr>
        <p:txBody>
          <a:bodyPr wrap="square" rtlCol="0">
            <a:spAutoFit/>
          </a:bodyPr>
          <a:lstStyle/>
          <a:p>
            <a:pPr algn="just"/>
            <a:r>
              <a:rPr lang="en-US" sz="1000" err="1">
                <a:solidFill>
                  <a:schemeClr val="tx1"/>
                </a:solidFill>
                <a:latin typeface="+mn-lt"/>
              </a:rPr>
              <a:t>Khối</a:t>
            </a:r>
            <a:r>
              <a:rPr lang="en-US" sz="1000">
                <a:solidFill>
                  <a:schemeClr val="tx1"/>
                </a:solidFill>
                <a:latin typeface="+mn-lt"/>
              </a:rPr>
              <a:t> tự doanh bán tập trung vào </a:t>
            </a:r>
            <a:r>
              <a:rPr lang="en-US" sz="1000">
                <a:solidFill>
                  <a:schemeClr val="tx1"/>
                </a:solidFill>
                <a:latin typeface="Calibri" panose="020F0502020204030204" pitchFamily="34" charset="0"/>
                <a:cs typeface="Calibri" panose="020F0502020204030204" pitchFamily="34" charset="0"/>
              </a:rPr>
              <a:t>HPG, MBB, VHM.</a:t>
            </a:r>
            <a:endParaRPr lang="en-US" sz="1000">
              <a:solidFill>
                <a:schemeClr val="tx1"/>
              </a:solidFill>
              <a:latin typeface="+mn-lt"/>
            </a:endParaRPr>
          </a:p>
        </p:txBody>
      </p:sp>
      <p:sp>
        <p:nvSpPr>
          <p:cNvPr id="12" name="TextBox 11">
            <a:extLst>
              <a:ext uri="{FF2B5EF4-FFF2-40B4-BE49-F238E27FC236}">
                <a16:creationId xmlns:a16="http://schemas.microsoft.com/office/drawing/2014/main" id="{5B6708A6-2401-9880-1060-439280C36DBC}"/>
              </a:ext>
            </a:extLst>
          </p:cNvPr>
          <p:cNvSpPr txBox="1"/>
          <p:nvPr/>
        </p:nvSpPr>
        <p:spPr>
          <a:xfrm>
            <a:off x="515442" y="3123232"/>
            <a:ext cx="3200400" cy="246221"/>
          </a:xfrm>
          <a:prstGeom prst="rect">
            <a:avLst/>
          </a:prstGeom>
          <a:noFill/>
        </p:spPr>
        <p:txBody>
          <a:bodyPr wrap="square">
            <a:spAutoFit/>
          </a:bodyPr>
          <a:lstStyle/>
          <a:p>
            <a:pPr algn="just">
              <a:tabLst>
                <a:tab pos="1314450" algn="l"/>
              </a:tabLst>
            </a:pPr>
            <a:r>
              <a:rPr lang="en-US" sz="1000" err="1">
                <a:solidFill>
                  <a:schemeClr val="tx1"/>
                </a:solidFill>
                <a:latin typeface="Calibri" panose="020F0502020204030204" pitchFamily="34" charset="0"/>
                <a:ea typeface="Calibri" panose="020F0502020204030204" pitchFamily="34" charset="0"/>
                <a:cs typeface="Calibri" panose="020F0502020204030204" pitchFamily="34" charset="0"/>
              </a:rPr>
              <a:t>Khối</a:t>
            </a:r>
            <a:r>
              <a:rPr lang="en-US" sz="100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000" err="1">
                <a:solidFill>
                  <a:schemeClr val="tx1"/>
                </a:solidFill>
                <a:latin typeface="Calibri" panose="020F0502020204030204" pitchFamily="34" charset="0"/>
                <a:ea typeface="Calibri" panose="020F0502020204030204" pitchFamily="34" charset="0"/>
                <a:cs typeface="Calibri" panose="020F0502020204030204" pitchFamily="34" charset="0"/>
              </a:rPr>
              <a:t>ngoại</a:t>
            </a:r>
            <a:r>
              <a:rPr lang="en-US" sz="1000">
                <a:solidFill>
                  <a:schemeClr val="tx1"/>
                </a:solidFill>
                <a:latin typeface="Calibri" panose="020F0502020204030204" pitchFamily="34" charset="0"/>
                <a:ea typeface="Calibri" panose="020F0502020204030204" pitchFamily="34" charset="0"/>
                <a:cs typeface="Calibri" panose="020F0502020204030204" pitchFamily="34" charset="0"/>
              </a:rPr>
              <a:t> bán ròng và tập </a:t>
            </a:r>
            <a:r>
              <a:rPr lang="en-US" sz="1000" err="1">
                <a:solidFill>
                  <a:schemeClr val="tx1"/>
                </a:solidFill>
                <a:latin typeface="Calibri" panose="020F0502020204030204" pitchFamily="34" charset="0"/>
                <a:ea typeface="Calibri" panose="020F0502020204030204" pitchFamily="34" charset="0"/>
                <a:cs typeface="Calibri" panose="020F0502020204030204" pitchFamily="34" charset="0"/>
              </a:rPr>
              <a:t>trung</a:t>
            </a:r>
            <a:r>
              <a:rPr lang="en-US" sz="100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000" err="1">
                <a:solidFill>
                  <a:schemeClr val="tx1"/>
                </a:solidFill>
                <a:latin typeface="Calibri" panose="020F0502020204030204" pitchFamily="34" charset="0"/>
                <a:ea typeface="Calibri" panose="020F0502020204030204" pitchFamily="34" charset="0"/>
                <a:cs typeface="Calibri" panose="020F0502020204030204" pitchFamily="34" charset="0"/>
              </a:rPr>
              <a:t>vào</a:t>
            </a:r>
            <a:r>
              <a:rPr lang="en-US" sz="1000">
                <a:solidFill>
                  <a:schemeClr val="tx1"/>
                </a:solidFill>
                <a:latin typeface="Calibri" panose="020F0502020204030204" pitchFamily="34" charset="0"/>
                <a:ea typeface="Calibri" panose="020F0502020204030204" pitchFamily="34" charset="0"/>
                <a:cs typeface="Calibri" panose="020F0502020204030204" pitchFamily="34" charset="0"/>
              </a:rPr>
              <a:t> FPT, CTG, VPB.</a:t>
            </a:r>
          </a:p>
        </p:txBody>
      </p:sp>
      <p:sp>
        <p:nvSpPr>
          <p:cNvPr id="19" name="TextBox 18">
            <a:extLst>
              <a:ext uri="{FF2B5EF4-FFF2-40B4-BE49-F238E27FC236}">
                <a16:creationId xmlns:a16="http://schemas.microsoft.com/office/drawing/2014/main" id="{DA880A49-1A6F-1579-2F37-3B387F99FC53}"/>
              </a:ext>
            </a:extLst>
          </p:cNvPr>
          <p:cNvSpPr txBox="1"/>
          <p:nvPr/>
        </p:nvSpPr>
        <p:spPr>
          <a:xfrm>
            <a:off x="4927921" y="9372600"/>
            <a:ext cx="2194662" cy="200055"/>
          </a:xfrm>
          <a:prstGeom prst="rect">
            <a:avLst/>
          </a:prstGeom>
          <a:noFill/>
        </p:spPr>
        <p:txBody>
          <a:bodyPr wrap="square" rtlCol="0">
            <a:spAutoFit/>
          </a:bodyPr>
          <a:lstStyle/>
          <a:p>
            <a:pPr algn="r"/>
            <a:r>
              <a:rPr lang="en-GB" sz="700" i="1" err="1">
                <a:solidFill>
                  <a:schemeClr val="tx1"/>
                </a:solidFill>
                <a:latin typeface="+mn-lt"/>
              </a:rPr>
              <a:t>Nguồn</a:t>
            </a:r>
            <a:r>
              <a:rPr lang="en-GB" sz="700" i="1">
                <a:solidFill>
                  <a:schemeClr val="tx1"/>
                </a:solidFill>
                <a:latin typeface="+mn-lt"/>
              </a:rPr>
              <a:t>: EVS &amp; </a:t>
            </a:r>
            <a:r>
              <a:rPr lang="en-GB" sz="700" i="1" err="1">
                <a:solidFill>
                  <a:schemeClr val="tx1"/>
                </a:solidFill>
                <a:latin typeface="+mn-lt"/>
              </a:rPr>
              <a:t>Fiinpro</a:t>
            </a:r>
            <a:endParaRPr lang="en-GB" sz="700" i="1">
              <a:solidFill>
                <a:schemeClr val="tx1"/>
              </a:solidFill>
              <a:latin typeface="+mn-lt"/>
            </a:endParaRPr>
          </a:p>
        </p:txBody>
      </p:sp>
      <p:sp>
        <p:nvSpPr>
          <p:cNvPr id="40" name="TextBox 39">
            <a:extLst>
              <a:ext uri="{FF2B5EF4-FFF2-40B4-BE49-F238E27FC236}">
                <a16:creationId xmlns:a16="http://schemas.microsoft.com/office/drawing/2014/main" id="{373169DB-E1E7-94E6-4C69-68C82B1F33F8}"/>
              </a:ext>
            </a:extLst>
          </p:cNvPr>
          <p:cNvSpPr txBox="1"/>
          <p:nvPr/>
        </p:nvSpPr>
        <p:spPr>
          <a:xfrm>
            <a:off x="498106" y="8963451"/>
            <a:ext cx="6650091" cy="400110"/>
          </a:xfrm>
          <a:prstGeom prst="rect">
            <a:avLst/>
          </a:prstGeom>
          <a:noFill/>
        </p:spPr>
        <p:txBody>
          <a:bodyPr wrap="square" rtlCol="0">
            <a:spAutoFit/>
          </a:bodyPr>
          <a:lstStyle/>
          <a:p>
            <a:pPr algn="just"/>
            <a:r>
              <a:rPr lang="en-US" sz="1000">
                <a:solidFill>
                  <a:schemeClr val="tx1"/>
                </a:solidFill>
                <a:latin typeface="+mn-lt"/>
              </a:rPr>
              <a:t>Lãi suất liên ngân hàng kỳ hạn qua đêm neo tăng nhẹ vượt mức 6%, đạt 6,20%, kỳ hạn 3 tháng vẫn ở mức cao 7,83% cho thấy tình trạng thiếu hụt thanh khoản ngắn hạn trong hệ thống ngân hàng đang quay trở lại.</a:t>
            </a:r>
          </a:p>
        </p:txBody>
      </p:sp>
      <p:graphicFrame>
        <p:nvGraphicFramePr>
          <p:cNvPr id="25" name="Chart 24">
            <a:extLst>
              <a:ext uri="{FF2B5EF4-FFF2-40B4-BE49-F238E27FC236}">
                <a16:creationId xmlns:a16="http://schemas.microsoft.com/office/drawing/2014/main" id="{B5C7ACC9-CD58-EF4C-FF4E-5CAEF0F4FD5C}"/>
              </a:ext>
            </a:extLst>
          </p:cNvPr>
          <p:cNvGraphicFramePr>
            <a:graphicFrameLocks/>
          </p:cNvGraphicFramePr>
          <p:nvPr>
            <p:extLst>
              <p:ext uri="{D42A27DB-BD31-4B8C-83A1-F6EECF244321}">
                <p14:modId xmlns:p14="http://schemas.microsoft.com/office/powerpoint/2010/main" val="3737286834"/>
              </p:ext>
            </p:extLst>
          </p:nvPr>
        </p:nvGraphicFramePr>
        <p:xfrm>
          <a:off x="3885938" y="1729015"/>
          <a:ext cx="3165154" cy="1269363"/>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26" name="Chart 25">
            <a:extLst>
              <a:ext uri="{FF2B5EF4-FFF2-40B4-BE49-F238E27FC236}">
                <a16:creationId xmlns:a16="http://schemas.microsoft.com/office/drawing/2014/main" id="{9E28DE8E-69F4-5657-9B1E-A7AD1B317073}"/>
              </a:ext>
            </a:extLst>
          </p:cNvPr>
          <p:cNvGraphicFramePr>
            <a:graphicFrameLocks/>
          </p:cNvGraphicFramePr>
          <p:nvPr>
            <p:extLst>
              <p:ext uri="{D42A27DB-BD31-4B8C-83A1-F6EECF244321}">
                <p14:modId xmlns:p14="http://schemas.microsoft.com/office/powerpoint/2010/main" val="2348979745"/>
              </p:ext>
            </p:extLst>
          </p:nvPr>
        </p:nvGraphicFramePr>
        <p:xfrm>
          <a:off x="461640" y="1691137"/>
          <a:ext cx="3288189" cy="1307242"/>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27" name="Chart 26"/>
          <p:cNvGraphicFramePr>
            <a:graphicFrameLocks/>
          </p:cNvGraphicFramePr>
          <p:nvPr>
            <p:extLst>
              <p:ext uri="{D42A27DB-BD31-4B8C-83A1-F6EECF244321}">
                <p14:modId xmlns:p14="http://schemas.microsoft.com/office/powerpoint/2010/main" val="934960704"/>
              </p:ext>
            </p:extLst>
          </p:nvPr>
        </p:nvGraphicFramePr>
        <p:xfrm>
          <a:off x="509829" y="3965702"/>
          <a:ext cx="6648955" cy="4824564"/>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42624558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57CC4685-24D4-4BE9-893A-C120926CE023}"/>
              </a:ext>
            </a:extLst>
          </p:cNvPr>
          <p:cNvSpPr>
            <a:spLocks noGrp="1"/>
          </p:cNvSpPr>
          <p:nvPr>
            <p:ph type="ftr" sz="quarter" idx="5"/>
          </p:nvPr>
        </p:nvSpPr>
        <p:spPr/>
        <p:txBody>
          <a:bodyPr/>
          <a:lstStyle/>
          <a:p>
            <a:r>
              <a:rPr lang="en-US"/>
              <a:t>www.eves.com.vn</a:t>
            </a:r>
          </a:p>
        </p:txBody>
      </p:sp>
      <p:sp>
        <p:nvSpPr>
          <p:cNvPr id="3" name="Slide Number Placeholder 2">
            <a:extLst>
              <a:ext uri="{FF2B5EF4-FFF2-40B4-BE49-F238E27FC236}">
                <a16:creationId xmlns:a16="http://schemas.microsoft.com/office/drawing/2014/main" id="{B79A881A-C13D-4A30-B587-3545616FF1BB}"/>
              </a:ext>
            </a:extLst>
          </p:cNvPr>
          <p:cNvSpPr>
            <a:spLocks noGrp="1"/>
          </p:cNvSpPr>
          <p:nvPr>
            <p:ph type="sldNum" sz="quarter" idx="7"/>
          </p:nvPr>
        </p:nvSpPr>
        <p:spPr/>
        <p:txBody>
          <a:bodyPr/>
          <a:lstStyle/>
          <a:p>
            <a:r>
              <a:rPr lang="en-US"/>
              <a:t>Trang 3</a:t>
            </a:r>
          </a:p>
        </p:txBody>
      </p:sp>
      <p:sp>
        <p:nvSpPr>
          <p:cNvPr id="5" name="Rectangle 24">
            <a:extLst>
              <a:ext uri="{FF2B5EF4-FFF2-40B4-BE49-F238E27FC236}">
                <a16:creationId xmlns:a16="http://schemas.microsoft.com/office/drawing/2014/main" id="{4665A71E-A725-4776-9D70-910B4C9F73EF}"/>
              </a:ext>
            </a:extLst>
          </p:cNvPr>
          <p:cNvSpPr>
            <a:spLocks noChangeArrowheads="1"/>
          </p:cNvSpPr>
          <p:nvPr/>
        </p:nvSpPr>
        <p:spPr bwMode="auto">
          <a:xfrm>
            <a:off x="-76200" y="1610241"/>
            <a:ext cx="0" cy="0"/>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vi-VN" sz="1100" b="0" i="0" u="none" strike="noStrike" cap="none" normalizeH="0" baseline="0">
                <a:ln>
                  <a:noFill/>
                </a:ln>
                <a:solidFill>
                  <a:schemeClr val="tx1"/>
                </a:solidFill>
                <a:effectLst/>
                <a:latin typeface="+mj-lt"/>
                <a:ea typeface="Times New Roman" panose="02020603050405020304" pitchFamily="18" charset="0"/>
                <a:cs typeface="Arial" panose="020B0604020202020204" pitchFamily="34" charset="0"/>
              </a:rPr>
              <a:t> </a:t>
            </a:r>
            <a:endParaRPr kumimoji="0" lang="en-US" altLang="vi-VN" sz="1800" b="0" i="0" u="none" strike="noStrike" cap="none" normalizeH="0" baseline="0">
              <a:ln>
                <a:noFill/>
              </a:ln>
              <a:solidFill>
                <a:schemeClr val="tx1"/>
              </a:solidFill>
              <a:effectLst/>
              <a:latin typeface="+mj-lt"/>
            </a:endParaRPr>
          </a:p>
        </p:txBody>
      </p:sp>
      <p:sp>
        <p:nvSpPr>
          <p:cNvPr id="6" name="Rectangle 20">
            <a:extLst>
              <a:ext uri="{FF2B5EF4-FFF2-40B4-BE49-F238E27FC236}">
                <a16:creationId xmlns:a16="http://schemas.microsoft.com/office/drawing/2014/main" id="{EB1F482F-A21F-4BCC-B01C-5E2DDB007F75}"/>
              </a:ext>
            </a:extLst>
          </p:cNvPr>
          <p:cNvSpPr>
            <a:spLocks noChangeArrowheads="1"/>
          </p:cNvSpPr>
          <p:nvPr/>
        </p:nvSpPr>
        <p:spPr bwMode="auto">
          <a:xfrm>
            <a:off x="-76200" y="533400"/>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vi-VN">
              <a:latin typeface="+mj-lt"/>
            </a:endParaRPr>
          </a:p>
        </p:txBody>
      </p:sp>
      <p:sp>
        <p:nvSpPr>
          <p:cNvPr id="7" name="Rectangle 22">
            <a:extLst>
              <a:ext uri="{FF2B5EF4-FFF2-40B4-BE49-F238E27FC236}">
                <a16:creationId xmlns:a16="http://schemas.microsoft.com/office/drawing/2014/main" id="{37B198CC-1B15-43B1-9502-801DBAB55484}"/>
              </a:ext>
            </a:extLst>
          </p:cNvPr>
          <p:cNvSpPr>
            <a:spLocks noChangeArrowheads="1"/>
          </p:cNvSpPr>
          <p:nvPr/>
        </p:nvSpPr>
        <p:spPr bwMode="auto">
          <a:xfrm>
            <a:off x="-76200" y="946666"/>
            <a:ext cx="0" cy="0"/>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endParaRPr lang="vi-VN">
              <a:latin typeface="+mj-lt"/>
            </a:endParaRPr>
          </a:p>
        </p:txBody>
      </p:sp>
      <p:sp>
        <p:nvSpPr>
          <p:cNvPr id="8" name="Rectangle 24">
            <a:extLst>
              <a:ext uri="{FF2B5EF4-FFF2-40B4-BE49-F238E27FC236}">
                <a16:creationId xmlns:a16="http://schemas.microsoft.com/office/drawing/2014/main" id="{32B57549-13F7-41ED-8440-71C443A63D5C}"/>
              </a:ext>
            </a:extLst>
          </p:cNvPr>
          <p:cNvSpPr>
            <a:spLocks noChangeArrowheads="1"/>
          </p:cNvSpPr>
          <p:nvPr/>
        </p:nvSpPr>
        <p:spPr bwMode="auto">
          <a:xfrm>
            <a:off x="-76200" y="1610241"/>
            <a:ext cx="0" cy="0"/>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vi-VN" sz="1100" b="0" i="0" u="none" strike="noStrike" cap="none" normalizeH="0" baseline="0">
                <a:ln>
                  <a:noFill/>
                </a:ln>
                <a:solidFill>
                  <a:schemeClr val="tx1"/>
                </a:solidFill>
                <a:effectLst/>
                <a:latin typeface="+mj-lt"/>
                <a:ea typeface="Times New Roman" panose="02020603050405020304" pitchFamily="18" charset="0"/>
                <a:cs typeface="Arial" panose="020B0604020202020204" pitchFamily="34" charset="0"/>
              </a:rPr>
              <a:t> </a:t>
            </a:r>
            <a:endParaRPr kumimoji="0" lang="en-US" altLang="vi-VN" sz="1800" b="0" i="0" u="none" strike="noStrike" cap="none" normalizeH="0" baseline="0">
              <a:ln>
                <a:noFill/>
              </a:ln>
              <a:solidFill>
                <a:schemeClr val="tx1"/>
              </a:solidFill>
              <a:effectLst/>
              <a:latin typeface="+mj-lt"/>
            </a:endParaRPr>
          </a:p>
        </p:txBody>
      </p:sp>
      <p:sp>
        <p:nvSpPr>
          <p:cNvPr id="9" name="TextBox 8">
            <a:extLst>
              <a:ext uri="{FF2B5EF4-FFF2-40B4-BE49-F238E27FC236}">
                <a16:creationId xmlns:a16="http://schemas.microsoft.com/office/drawing/2014/main" id="{8E3EC332-6232-474B-828E-755152E31325}"/>
              </a:ext>
            </a:extLst>
          </p:cNvPr>
          <p:cNvSpPr txBox="1"/>
          <p:nvPr/>
        </p:nvSpPr>
        <p:spPr>
          <a:xfrm>
            <a:off x="5548678" y="882948"/>
            <a:ext cx="1603702" cy="400110"/>
          </a:xfrm>
          <a:prstGeom prst="rect">
            <a:avLst/>
          </a:prstGeom>
          <a:noFill/>
        </p:spPr>
        <p:txBody>
          <a:bodyPr wrap="square" rtlCol="0">
            <a:spAutoFit/>
          </a:bodyPr>
          <a:lstStyle/>
          <a:p>
            <a:pPr algn="r"/>
            <a:r>
              <a:rPr lang="en-US" sz="2000" b="1">
                <a:solidFill>
                  <a:schemeClr val="bg1"/>
                </a:solidFill>
                <a:latin typeface="+mj-lt"/>
              </a:rPr>
              <a:t>EVS Research</a:t>
            </a:r>
            <a:endParaRPr lang="vi-VN" sz="900" b="1">
              <a:solidFill>
                <a:schemeClr val="bg1"/>
              </a:solidFill>
              <a:latin typeface="+mj-lt"/>
            </a:endParaRPr>
          </a:p>
        </p:txBody>
      </p:sp>
      <p:cxnSp>
        <p:nvCxnSpPr>
          <p:cNvPr id="10" name="Straight Connector 9">
            <a:extLst>
              <a:ext uri="{FF2B5EF4-FFF2-40B4-BE49-F238E27FC236}">
                <a16:creationId xmlns:a16="http://schemas.microsoft.com/office/drawing/2014/main" id="{43FB1E50-43ED-42D6-A92B-8E11E61E817C}"/>
              </a:ext>
            </a:extLst>
          </p:cNvPr>
          <p:cNvCxnSpPr>
            <a:cxnSpLocks/>
          </p:cNvCxnSpPr>
          <p:nvPr/>
        </p:nvCxnSpPr>
        <p:spPr>
          <a:xfrm>
            <a:off x="5512818" y="905625"/>
            <a:ext cx="0" cy="40617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206C67D0-FCCA-4AAA-B7D3-676D1612B9B7}"/>
              </a:ext>
            </a:extLst>
          </p:cNvPr>
          <p:cNvSpPr txBox="1"/>
          <p:nvPr/>
        </p:nvSpPr>
        <p:spPr>
          <a:xfrm>
            <a:off x="377276" y="822736"/>
            <a:ext cx="6199984" cy="276999"/>
          </a:xfrm>
          <a:prstGeom prst="rect">
            <a:avLst/>
          </a:prstGeom>
          <a:noFill/>
        </p:spPr>
        <p:txBody>
          <a:bodyPr wrap="square" rtlCol="0">
            <a:spAutoFit/>
          </a:bodyPr>
          <a:lstStyle/>
          <a:p>
            <a:r>
              <a:rPr lang="en-US" sz="1200" b="1">
                <a:solidFill>
                  <a:schemeClr val="bg1"/>
                </a:solidFill>
                <a:latin typeface="+mj-lt"/>
              </a:rPr>
              <a:t>KHUYẾN CÁO</a:t>
            </a:r>
            <a:endParaRPr lang="vi-VN" sz="1200" b="1">
              <a:solidFill>
                <a:schemeClr val="bg1"/>
              </a:solidFill>
              <a:latin typeface="+mj-lt"/>
            </a:endParaRPr>
          </a:p>
        </p:txBody>
      </p:sp>
      <p:sp>
        <p:nvSpPr>
          <p:cNvPr id="13" name="TextBox 12">
            <a:extLst>
              <a:ext uri="{FF2B5EF4-FFF2-40B4-BE49-F238E27FC236}">
                <a16:creationId xmlns:a16="http://schemas.microsoft.com/office/drawing/2014/main" id="{F6FB052F-E740-4203-8414-2D55229107C0}"/>
              </a:ext>
            </a:extLst>
          </p:cNvPr>
          <p:cNvSpPr txBox="1"/>
          <p:nvPr/>
        </p:nvSpPr>
        <p:spPr>
          <a:xfrm>
            <a:off x="473276" y="1133386"/>
            <a:ext cx="6810238" cy="1785104"/>
          </a:xfrm>
          <a:prstGeom prst="rect">
            <a:avLst/>
          </a:prstGeom>
          <a:noFill/>
        </p:spPr>
        <p:txBody>
          <a:bodyPr wrap="square" rtlCol="0">
            <a:spAutoFit/>
          </a:bodyPr>
          <a:lstStyle/>
          <a:p>
            <a:pPr algn="just">
              <a:spcBef>
                <a:spcPts val="100"/>
              </a:spcBef>
              <a:spcAft>
                <a:spcPts val="100"/>
              </a:spcAft>
              <a:buClr>
                <a:srgbClr val="D53D96"/>
              </a:buClr>
            </a:pPr>
            <a:r>
              <a:rPr lang="vi-VN" sz="1100">
                <a:latin typeface="Calibri" panose="020F0502020204030204" pitchFamily="34" charset="0"/>
                <a:cs typeface="Calibri" panose="020F0502020204030204" pitchFamily="34" charset="0"/>
              </a:rPr>
              <a:t>Các thông tin trong báo cáo này được thu thập từ các nguồn đã được công bố ra công chúng và được đánh giá là đáng tin cậy. Ngoại trừ các thông tin liên quan trực tiếp đến Công ty cổ phần Chứng khoán EVS (“EVS”), EVS không chịu trách nhiệm về tính chính xác, đầy đủ của các thông tin còn lại. Các ý kiến, nhận định, dự báo và ước tính được trình bày tại báo cáo này phản ánh quan điểm chuyên môn của các chuyên viên phân tích tại thời điểm phát hành báo cáo. EVS không có nghĩa vụ thông báo, cập nhật hoặc chỉnh sửa báo cáo này dưới bất kỳ hình thức nào, kể cả khi có thay đổi liên quan đến thông tin hoặc bối cảnh thị trường. Báo cáo này được thực hiện chỉ nhằm mục đích cung cấp thông tin tham khảo cho nhà đầu tư, EVS không đưa ra bất kỳ khuyến nghị nào liên quan đến việc mua, bán hay nắm giữ chứng khoán hoặc các công cụ tài chính khác và sẽ không chịu trách nhiệm đối với bất kỳ thiệt hại nào phát sinh từ việc sử dụng thông tin trong báo cáo. Mọi hành vi sao chép, trích dẫn một phần hoặc toàn bộ nội dung báo cáo đều phải có sự chấp thuận bằng văn bản của EVS. Khi sử dụng thông tin, vui lòng ghi rõ nguồn trích dẫn từ EVS</a:t>
            </a:r>
            <a:r>
              <a:rPr lang="en-US" sz="1100">
                <a:latin typeface="Calibri" panose="020F0502020204030204" pitchFamily="34" charset="0"/>
                <a:cs typeface="Calibri" panose="020F0502020204030204" pitchFamily="34" charset="0"/>
              </a:rPr>
              <a:t>.</a:t>
            </a:r>
            <a:endParaRPr lang="vi-VN" sz="110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sp>
        <p:nvSpPr>
          <p:cNvPr id="16" name="TextBox 15">
            <a:extLst>
              <a:ext uri="{FF2B5EF4-FFF2-40B4-BE49-F238E27FC236}">
                <a16:creationId xmlns:a16="http://schemas.microsoft.com/office/drawing/2014/main" id="{E7DC11B4-757F-4176-B70C-0EC9926683A6}"/>
              </a:ext>
            </a:extLst>
          </p:cNvPr>
          <p:cNvSpPr txBox="1"/>
          <p:nvPr/>
        </p:nvSpPr>
        <p:spPr>
          <a:xfrm>
            <a:off x="473276" y="3401775"/>
            <a:ext cx="6810237" cy="987450"/>
          </a:xfrm>
          <a:prstGeom prst="rect">
            <a:avLst/>
          </a:prstGeom>
          <a:noFill/>
        </p:spPr>
        <p:txBody>
          <a:bodyPr wrap="square" rtlCol="0">
            <a:spAutoFit/>
          </a:bodyPr>
          <a:lstStyle/>
          <a:p>
            <a:pPr algn="just">
              <a:spcBef>
                <a:spcPts val="200"/>
              </a:spcBef>
              <a:spcAft>
                <a:spcPts val="200"/>
              </a:spcAft>
              <a:buClr>
                <a:srgbClr val="D53D96"/>
              </a:buClr>
            </a:pPr>
            <a:r>
              <a:rPr lang="vi-VN" sz="1100" b="1">
                <a:solidFill>
                  <a:srgbClr val="4C2683"/>
                </a:solidFill>
                <a:latin typeface="Calibri" panose="020F0502020204030204" pitchFamily="34" charset="0"/>
                <a:ea typeface="Calibri" panose="020F0502020204030204" pitchFamily="34" charset="0"/>
                <a:cs typeface="Calibri" panose="020F0502020204030204" pitchFamily="34" charset="0"/>
              </a:rPr>
              <a:t>C</a:t>
            </a:r>
            <a:r>
              <a:rPr lang="en-US" sz="1100" b="1">
                <a:solidFill>
                  <a:srgbClr val="4C2683"/>
                </a:solidFill>
                <a:latin typeface="Calibri" panose="020F0502020204030204" pitchFamily="34" charset="0"/>
                <a:ea typeface="Calibri" panose="020F0502020204030204" pitchFamily="34" charset="0"/>
                <a:cs typeface="Calibri" panose="020F0502020204030204" pitchFamily="34" charset="0"/>
              </a:rPr>
              <a:t>ÔNG TY CỔ PHẦN</a:t>
            </a:r>
            <a:r>
              <a:rPr lang="vi-VN" sz="1100" b="1">
                <a:solidFill>
                  <a:srgbClr val="4C2683"/>
                </a:solidFill>
                <a:latin typeface="Calibri" panose="020F0502020204030204" pitchFamily="34" charset="0"/>
                <a:ea typeface="Calibri" panose="020F0502020204030204" pitchFamily="34" charset="0"/>
                <a:cs typeface="Calibri" panose="020F0502020204030204" pitchFamily="34" charset="0"/>
              </a:rPr>
              <a:t> CHỨNG KHOÁN</a:t>
            </a:r>
            <a:r>
              <a:rPr lang="en-US" sz="1100" b="1">
                <a:solidFill>
                  <a:srgbClr val="4C2683"/>
                </a:solidFill>
                <a:latin typeface="Calibri" panose="020F0502020204030204" pitchFamily="34" charset="0"/>
                <a:ea typeface="Calibri" panose="020F0502020204030204" pitchFamily="34" charset="0"/>
                <a:cs typeface="Calibri" panose="020F0502020204030204" pitchFamily="34" charset="0"/>
              </a:rPr>
              <a:t> EVS</a:t>
            </a:r>
            <a:r>
              <a:rPr lang="en-GB" sz="1100" b="1">
                <a:solidFill>
                  <a:srgbClr val="4C2683"/>
                </a:solidFill>
                <a:latin typeface="Calibri" panose="020F0502020204030204" pitchFamily="34" charset="0"/>
                <a:ea typeface="Calibri" panose="020F0502020204030204" pitchFamily="34" charset="0"/>
                <a:cs typeface="Calibri" panose="020F0502020204030204" pitchFamily="34" charset="0"/>
              </a:rPr>
              <a:t> - </a:t>
            </a:r>
            <a:r>
              <a:rPr lang="en-US" sz="1100" b="1">
                <a:solidFill>
                  <a:schemeClr val="tx1"/>
                </a:solidFill>
                <a:latin typeface="Calibri" panose="020F0502020204030204" pitchFamily="34" charset="0"/>
                <a:ea typeface="Calibri" panose="020F0502020204030204" pitchFamily="34" charset="0"/>
                <a:cs typeface="Calibri" panose="020F0502020204030204" pitchFamily="34" charset="0"/>
              </a:rPr>
              <a:t>Website</a:t>
            </a:r>
            <a:r>
              <a:rPr lang="en-US" sz="1100" b="1">
                <a:solidFill>
                  <a:srgbClr val="4C2683"/>
                </a:solidFill>
                <a:latin typeface="Calibri" panose="020F0502020204030204" pitchFamily="34" charset="0"/>
                <a:ea typeface="Calibri" panose="020F0502020204030204" pitchFamily="34" charset="0"/>
                <a:cs typeface="Calibri" panose="020F0502020204030204" pitchFamily="34" charset="0"/>
              </a:rPr>
              <a:t>: </a:t>
            </a:r>
            <a:r>
              <a:rPr lang="vi-VN" sz="1100" b="1">
                <a:solidFill>
                  <a:srgbClr val="00B0F0"/>
                </a:solidFill>
                <a:latin typeface="Calibri" panose="020F0502020204030204" pitchFamily="34" charset="0"/>
                <a:ea typeface="Calibri" panose="020F0502020204030204" pitchFamily="34" charset="0"/>
                <a:cs typeface="Calibri" panose="020F0502020204030204" pitchFamily="34" charset="0"/>
                <a:hlinkClick r:id="rId2">
                  <a:extLst>
                    <a:ext uri="{A12FA001-AC4F-418D-AE19-62706E023703}">
                      <ahyp:hlinkClr xmlns:ahyp="http://schemas.microsoft.com/office/drawing/2018/hyperlinkcolor" val="tx"/>
                    </a:ext>
                  </a:extLst>
                </a:hlinkClick>
              </a:rPr>
              <a:t>www.eves.com.vn</a:t>
            </a:r>
            <a:endParaRPr lang="en-US" sz="1100" b="1">
              <a:solidFill>
                <a:srgbClr val="00B0F0"/>
              </a:solidFill>
              <a:latin typeface="Calibri" panose="020F0502020204030204" pitchFamily="34" charset="0"/>
              <a:ea typeface="Calibri" panose="020F0502020204030204" pitchFamily="34" charset="0"/>
              <a:cs typeface="Calibri" panose="020F0502020204030204" pitchFamily="34" charset="0"/>
            </a:endParaRPr>
          </a:p>
          <a:p>
            <a:pPr algn="just">
              <a:spcBef>
                <a:spcPts val="300"/>
              </a:spcBef>
              <a:spcAft>
                <a:spcPts val="300"/>
              </a:spcAft>
              <a:buClr>
                <a:srgbClr val="D53D96"/>
              </a:buClr>
            </a:pPr>
            <a:r>
              <a:rPr lang="vi-VN" sz="1100" b="1">
                <a:solidFill>
                  <a:schemeClr val="tx1"/>
                </a:solidFill>
                <a:latin typeface="Calibri" panose="020F0502020204030204" pitchFamily="34" charset="0"/>
                <a:ea typeface="Calibri" panose="020F0502020204030204" pitchFamily="34" charset="0"/>
                <a:cs typeface="Calibri" panose="020F0502020204030204" pitchFamily="34" charset="0"/>
              </a:rPr>
              <a:t>Trụ sở chính: </a:t>
            </a:r>
          </a:p>
          <a:p>
            <a:pPr algn="just">
              <a:spcBef>
                <a:spcPts val="300"/>
              </a:spcBef>
              <a:spcAft>
                <a:spcPts val="300"/>
              </a:spcAft>
              <a:buClr>
                <a:srgbClr val="D53D96"/>
              </a:buClr>
            </a:pPr>
            <a:r>
              <a:rPr lang="vi-VN" sz="1100">
                <a:solidFill>
                  <a:schemeClr val="tx1"/>
                </a:solidFill>
                <a:latin typeface="Calibri" panose="020F0502020204030204" pitchFamily="34" charset="0"/>
                <a:ea typeface="Calibri" panose="020F0502020204030204" pitchFamily="34" charset="0"/>
                <a:cs typeface="Calibri" panose="020F0502020204030204" pitchFamily="34" charset="0"/>
              </a:rPr>
              <a:t>Tầng 3, 6, 9 Số 2A Phố Đại Cồ Việt, Phường Hai Bà Trưng,</a:t>
            </a:r>
            <a:r>
              <a:rPr lang="en-US" sz="110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100" err="1">
                <a:solidFill>
                  <a:schemeClr val="tx1"/>
                </a:solidFill>
                <a:latin typeface="Calibri" panose="020F0502020204030204" pitchFamily="34" charset="0"/>
                <a:ea typeface="Calibri" panose="020F0502020204030204" pitchFamily="34" charset="0"/>
                <a:cs typeface="Calibri" panose="020F0502020204030204" pitchFamily="34" charset="0"/>
              </a:rPr>
              <a:t>Thành</a:t>
            </a:r>
            <a:r>
              <a:rPr lang="en-US" sz="110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100" err="1">
                <a:solidFill>
                  <a:schemeClr val="tx1"/>
                </a:solidFill>
                <a:latin typeface="Calibri" panose="020F0502020204030204" pitchFamily="34" charset="0"/>
                <a:ea typeface="Calibri" panose="020F0502020204030204" pitchFamily="34" charset="0"/>
                <a:cs typeface="Calibri" panose="020F0502020204030204" pitchFamily="34" charset="0"/>
              </a:rPr>
              <a:t>phố</a:t>
            </a:r>
            <a:r>
              <a:rPr lang="en-US" sz="110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vi-VN" sz="1100">
                <a:solidFill>
                  <a:schemeClr val="tx1"/>
                </a:solidFill>
                <a:latin typeface="Calibri" panose="020F0502020204030204" pitchFamily="34" charset="0"/>
                <a:ea typeface="Calibri" panose="020F0502020204030204" pitchFamily="34" charset="0"/>
                <a:cs typeface="Calibri" panose="020F0502020204030204" pitchFamily="34" charset="0"/>
              </a:rPr>
              <a:t>Hà Nội</a:t>
            </a:r>
          </a:p>
          <a:p>
            <a:pPr algn="just">
              <a:spcBef>
                <a:spcPts val="300"/>
              </a:spcBef>
              <a:spcAft>
                <a:spcPts val="300"/>
              </a:spcAft>
              <a:buClr>
                <a:srgbClr val="D53D96"/>
              </a:buClr>
            </a:pPr>
            <a:r>
              <a:rPr lang="vi-VN" sz="1100">
                <a:solidFill>
                  <a:schemeClr val="tx1"/>
                </a:solidFill>
                <a:latin typeface="Calibri" panose="020F0502020204030204" pitchFamily="34" charset="0"/>
                <a:ea typeface="Calibri" panose="020F0502020204030204" pitchFamily="34" charset="0"/>
                <a:cs typeface="Calibri" panose="020F0502020204030204" pitchFamily="34" charset="0"/>
              </a:rPr>
              <a:t>Điện thoại: </a:t>
            </a:r>
            <a:r>
              <a:rPr lang="en-US" sz="1100">
                <a:solidFill>
                  <a:schemeClr val="tx1"/>
                </a:solidFill>
                <a:latin typeface="Calibri" panose="020F0502020204030204" pitchFamily="34" charset="0"/>
                <a:ea typeface="Calibri" panose="020F0502020204030204" pitchFamily="34" charset="0"/>
                <a:cs typeface="Calibri" panose="020F0502020204030204" pitchFamily="34" charset="0"/>
              </a:rPr>
              <a:t>0243</a:t>
            </a:r>
            <a:r>
              <a:rPr lang="vi-VN" sz="1100">
                <a:solidFill>
                  <a:schemeClr val="tx1"/>
                </a:solidFill>
                <a:latin typeface="Calibri" panose="020F0502020204030204" pitchFamily="34" charset="0"/>
                <a:ea typeface="Calibri" panose="020F0502020204030204" pitchFamily="34" charset="0"/>
                <a:cs typeface="Calibri" panose="020F0502020204030204" pitchFamily="34" charset="0"/>
              </a:rPr>
              <a:t> 772 6699 - Fax: </a:t>
            </a:r>
            <a:r>
              <a:rPr lang="en-US" sz="1100">
                <a:solidFill>
                  <a:schemeClr val="tx1"/>
                </a:solidFill>
                <a:latin typeface="Calibri" panose="020F0502020204030204" pitchFamily="34" charset="0"/>
                <a:ea typeface="Calibri" panose="020F0502020204030204" pitchFamily="34" charset="0"/>
                <a:cs typeface="Calibri" panose="020F0502020204030204" pitchFamily="34" charset="0"/>
              </a:rPr>
              <a:t>0</a:t>
            </a:r>
            <a:r>
              <a:rPr lang="vi-VN" sz="1100">
                <a:solidFill>
                  <a:schemeClr val="tx1"/>
                </a:solidFill>
                <a:latin typeface="Calibri" panose="020F0502020204030204" pitchFamily="34" charset="0"/>
                <a:ea typeface="Calibri" panose="020F0502020204030204" pitchFamily="34" charset="0"/>
                <a:cs typeface="Calibri" panose="020F0502020204030204" pitchFamily="34" charset="0"/>
              </a:rPr>
              <a:t>243</a:t>
            </a:r>
            <a:r>
              <a:rPr lang="en-US" sz="110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vi-VN" sz="1100">
                <a:solidFill>
                  <a:schemeClr val="tx1"/>
                </a:solidFill>
                <a:latin typeface="Calibri" panose="020F0502020204030204" pitchFamily="34" charset="0"/>
                <a:ea typeface="Calibri" panose="020F0502020204030204" pitchFamily="34" charset="0"/>
                <a:cs typeface="Calibri" panose="020F0502020204030204" pitchFamily="34" charset="0"/>
              </a:rPr>
              <a:t>772 6763</a:t>
            </a:r>
          </a:p>
        </p:txBody>
      </p:sp>
      <p:grpSp>
        <p:nvGrpSpPr>
          <p:cNvPr id="17" name="Group 16">
            <a:extLst>
              <a:ext uri="{FF2B5EF4-FFF2-40B4-BE49-F238E27FC236}">
                <a16:creationId xmlns:a16="http://schemas.microsoft.com/office/drawing/2014/main" id="{EFDA196A-B2EF-4C00-997F-DA199608843E}"/>
              </a:ext>
            </a:extLst>
          </p:cNvPr>
          <p:cNvGrpSpPr/>
          <p:nvPr/>
        </p:nvGrpSpPr>
        <p:grpSpPr>
          <a:xfrm>
            <a:off x="480345" y="4399056"/>
            <a:ext cx="6672035" cy="1338828"/>
            <a:chOff x="463658" y="5558995"/>
            <a:chExt cx="6784733" cy="1326486"/>
          </a:xfrm>
        </p:grpSpPr>
        <p:sp>
          <p:nvSpPr>
            <p:cNvPr id="18" name="TextBox 17">
              <a:extLst>
                <a:ext uri="{FF2B5EF4-FFF2-40B4-BE49-F238E27FC236}">
                  <a16:creationId xmlns:a16="http://schemas.microsoft.com/office/drawing/2014/main" id="{C967E632-1E05-40A2-9660-9959BD787864}"/>
                </a:ext>
              </a:extLst>
            </p:cNvPr>
            <p:cNvSpPr txBox="1"/>
            <p:nvPr/>
          </p:nvSpPr>
          <p:spPr>
            <a:xfrm>
              <a:off x="463658" y="5558995"/>
              <a:ext cx="3346263" cy="1326486"/>
            </a:xfrm>
            <a:prstGeom prst="rect">
              <a:avLst/>
            </a:prstGeom>
            <a:noFill/>
          </p:spPr>
          <p:txBody>
            <a:bodyPr wrap="square" rtlCol="0">
              <a:spAutoFit/>
            </a:bodyPr>
            <a:lstStyle/>
            <a:p>
              <a:pPr algn="just">
                <a:spcBef>
                  <a:spcPts val="300"/>
                </a:spcBef>
                <a:spcAft>
                  <a:spcPts val="300"/>
                </a:spcAft>
                <a:buClr>
                  <a:srgbClr val="D53D96"/>
                </a:buClr>
              </a:pPr>
              <a:r>
                <a:rPr lang="vi-VN" sz="1100" b="1">
                  <a:solidFill>
                    <a:schemeClr val="tx1"/>
                  </a:solidFill>
                  <a:latin typeface="Calibri" panose="020F0502020204030204" pitchFamily="34" charset="0"/>
                  <a:ea typeface="Calibri" panose="020F0502020204030204" pitchFamily="34" charset="0"/>
                  <a:cs typeface="Calibri" panose="020F0502020204030204" pitchFamily="34" charset="0"/>
                </a:rPr>
                <a:t>Chi nhánh Sài Gòn:</a:t>
              </a:r>
            </a:p>
            <a:p>
              <a:pPr algn="just">
                <a:spcBef>
                  <a:spcPts val="300"/>
                </a:spcBef>
                <a:spcAft>
                  <a:spcPts val="300"/>
                </a:spcAft>
                <a:buClr>
                  <a:srgbClr val="D53D96"/>
                </a:buClr>
              </a:pPr>
              <a:r>
                <a:rPr lang="vi-VN" sz="1100">
                  <a:latin typeface="Calibri" panose="020F0502020204030204" pitchFamily="34" charset="0"/>
                  <a:ea typeface="Calibri" panose="020F0502020204030204" pitchFamily="34" charset="0"/>
                  <a:cs typeface="Calibri" panose="020F0502020204030204" pitchFamily="34" charset="0"/>
                </a:rPr>
                <a:t>Tầng 4, Tòa nhà Bitexco Nam Long Office Building, Số 63A Đường Võ Văn Tần, Phường </a:t>
              </a:r>
              <a:r>
                <a:rPr lang="en-US" sz="1100" err="1">
                  <a:latin typeface="Calibri" panose="020F0502020204030204" pitchFamily="34" charset="0"/>
                  <a:ea typeface="Calibri" panose="020F0502020204030204" pitchFamily="34" charset="0"/>
                  <a:cs typeface="Calibri" panose="020F0502020204030204" pitchFamily="34" charset="0"/>
                </a:rPr>
                <a:t>Xuân</a:t>
              </a:r>
              <a:r>
                <a:rPr lang="en-US" sz="1100">
                  <a:latin typeface="Calibri" panose="020F0502020204030204" pitchFamily="34" charset="0"/>
                  <a:ea typeface="Calibri" panose="020F0502020204030204" pitchFamily="34" charset="0"/>
                  <a:cs typeface="Calibri" panose="020F0502020204030204" pitchFamily="34" charset="0"/>
                </a:rPr>
                <a:t> </a:t>
              </a:r>
              <a:r>
                <a:rPr lang="en-US" sz="1100" err="1">
                  <a:latin typeface="Calibri" panose="020F0502020204030204" pitchFamily="34" charset="0"/>
                  <a:ea typeface="Calibri" panose="020F0502020204030204" pitchFamily="34" charset="0"/>
                  <a:cs typeface="Calibri" panose="020F0502020204030204" pitchFamily="34" charset="0"/>
                </a:rPr>
                <a:t>Hòa</a:t>
              </a:r>
              <a:r>
                <a:rPr lang="en-US" sz="1100">
                  <a:latin typeface="Calibri" panose="020F0502020204030204" pitchFamily="34" charset="0"/>
                  <a:ea typeface="Calibri" panose="020F0502020204030204" pitchFamily="34" charset="0"/>
                  <a:cs typeface="Calibri" panose="020F0502020204030204" pitchFamily="34" charset="0"/>
                </a:rPr>
                <a:t>,</a:t>
              </a:r>
              <a:r>
                <a:rPr lang="vi-VN" sz="1100">
                  <a:latin typeface="Calibri" panose="020F0502020204030204" pitchFamily="34" charset="0"/>
                  <a:ea typeface="Calibri" panose="020F0502020204030204" pitchFamily="34" charset="0"/>
                  <a:cs typeface="Calibri" panose="020F0502020204030204" pitchFamily="34" charset="0"/>
                </a:rPr>
                <a:t> Thành phố Hồ Chí Minh</a:t>
              </a:r>
              <a:endParaRPr lang="en-US" sz="1100">
                <a:latin typeface="Calibri" panose="020F0502020204030204" pitchFamily="34" charset="0"/>
                <a:ea typeface="Calibri" panose="020F0502020204030204" pitchFamily="34" charset="0"/>
                <a:cs typeface="Calibri" panose="020F0502020204030204" pitchFamily="34" charset="0"/>
              </a:endParaRPr>
            </a:p>
            <a:p>
              <a:pPr algn="just">
                <a:spcBef>
                  <a:spcPts val="300"/>
                </a:spcBef>
                <a:spcAft>
                  <a:spcPts val="300"/>
                </a:spcAft>
                <a:buClr>
                  <a:srgbClr val="D53D96"/>
                </a:buClr>
              </a:pPr>
              <a:r>
                <a:rPr lang="vi-VN" sz="1100">
                  <a:latin typeface="Calibri" panose="020F0502020204030204" pitchFamily="34" charset="0"/>
                  <a:ea typeface="Calibri" panose="020F0502020204030204" pitchFamily="34" charset="0"/>
                  <a:cs typeface="Calibri" panose="020F0502020204030204" pitchFamily="34" charset="0"/>
                </a:rPr>
                <a:t>Điện thoại : 028 62906296 </a:t>
              </a:r>
              <a:endParaRPr lang="en-US" sz="1100">
                <a:latin typeface="Calibri" panose="020F0502020204030204" pitchFamily="34" charset="0"/>
                <a:ea typeface="Calibri" panose="020F0502020204030204" pitchFamily="34" charset="0"/>
                <a:cs typeface="Calibri" panose="020F0502020204030204" pitchFamily="34" charset="0"/>
              </a:endParaRPr>
            </a:p>
            <a:p>
              <a:pPr algn="just">
                <a:spcBef>
                  <a:spcPts val="300"/>
                </a:spcBef>
                <a:spcAft>
                  <a:spcPts val="300"/>
                </a:spcAft>
                <a:buClr>
                  <a:srgbClr val="D53D96"/>
                </a:buClr>
              </a:pPr>
              <a:r>
                <a:rPr lang="vi-VN" sz="1100">
                  <a:latin typeface="Calibri" panose="020F0502020204030204" pitchFamily="34" charset="0"/>
                  <a:ea typeface="Calibri" panose="020F0502020204030204" pitchFamily="34" charset="0"/>
                  <a:cs typeface="Calibri" panose="020F0502020204030204" pitchFamily="34" charset="0"/>
                </a:rPr>
                <a:t>Fax: 028 62906399</a:t>
              </a:r>
              <a:endParaRPr lang="vi-VN" sz="110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sp>
          <p:nvSpPr>
            <p:cNvPr id="19" name="TextBox 18">
              <a:extLst>
                <a:ext uri="{FF2B5EF4-FFF2-40B4-BE49-F238E27FC236}">
                  <a16:creationId xmlns:a16="http://schemas.microsoft.com/office/drawing/2014/main" id="{DECFD33D-2E43-40AF-88C3-F63FE99D9F88}"/>
                </a:ext>
              </a:extLst>
            </p:cNvPr>
            <p:cNvSpPr txBox="1"/>
            <p:nvPr/>
          </p:nvSpPr>
          <p:spPr>
            <a:xfrm>
              <a:off x="3886200" y="5563573"/>
              <a:ext cx="3362191" cy="1158769"/>
            </a:xfrm>
            <a:prstGeom prst="rect">
              <a:avLst/>
            </a:prstGeom>
            <a:noFill/>
          </p:spPr>
          <p:txBody>
            <a:bodyPr wrap="square" rtlCol="0">
              <a:spAutoFit/>
            </a:bodyPr>
            <a:lstStyle/>
            <a:p>
              <a:pPr algn="just">
                <a:spcBef>
                  <a:spcPts val="300"/>
                </a:spcBef>
                <a:spcAft>
                  <a:spcPts val="300"/>
                </a:spcAft>
                <a:buClr>
                  <a:srgbClr val="D53D96"/>
                </a:buClr>
              </a:pPr>
              <a:r>
                <a:rPr lang="vi-VN" sz="1100" b="1">
                  <a:solidFill>
                    <a:schemeClr val="tx1"/>
                  </a:solidFill>
                  <a:latin typeface="Calibri" panose="020F0502020204030204" pitchFamily="34" charset="0"/>
                  <a:ea typeface="Calibri" panose="020F0502020204030204" pitchFamily="34" charset="0"/>
                  <a:cs typeface="Calibri" panose="020F0502020204030204" pitchFamily="34" charset="0"/>
                </a:rPr>
                <a:t>Chi nhánh Nguyễn Trãi: </a:t>
              </a:r>
            </a:p>
            <a:p>
              <a:pPr algn="just">
                <a:spcBef>
                  <a:spcPts val="300"/>
                </a:spcBef>
                <a:spcAft>
                  <a:spcPts val="300"/>
                </a:spcAft>
                <a:buClr>
                  <a:srgbClr val="D53D96"/>
                </a:buClr>
              </a:pPr>
              <a:r>
                <a:rPr lang="vi-VN" sz="1100">
                  <a:solidFill>
                    <a:schemeClr val="tx1"/>
                  </a:solidFill>
                  <a:latin typeface="Calibri" panose="020F0502020204030204" pitchFamily="34" charset="0"/>
                  <a:ea typeface="Calibri" panose="020F0502020204030204" pitchFamily="34" charset="0"/>
                  <a:cs typeface="Calibri" panose="020F0502020204030204" pitchFamily="34" charset="0"/>
                </a:rPr>
                <a:t>Tầng </a:t>
              </a:r>
              <a:r>
                <a:rPr lang="en-US" sz="1100">
                  <a:solidFill>
                    <a:schemeClr val="tx1"/>
                  </a:solidFill>
                  <a:latin typeface="Calibri" panose="020F0502020204030204" pitchFamily="34" charset="0"/>
                  <a:ea typeface="Calibri" panose="020F0502020204030204" pitchFamily="34" charset="0"/>
                  <a:cs typeface="Calibri" panose="020F0502020204030204" pitchFamily="34" charset="0"/>
                </a:rPr>
                <a:t>2</a:t>
              </a:r>
              <a:r>
                <a:rPr lang="vi-VN" sz="1100">
                  <a:solidFill>
                    <a:schemeClr val="tx1"/>
                  </a:solidFill>
                  <a:latin typeface="Calibri" panose="020F0502020204030204" pitchFamily="34" charset="0"/>
                  <a:ea typeface="Calibri" panose="020F0502020204030204" pitchFamily="34" charset="0"/>
                  <a:cs typeface="Calibri" panose="020F0502020204030204" pitchFamily="34" charset="0"/>
                </a:rPr>
                <a:t>, Tòa nhà VNT Tower, </a:t>
              </a:r>
              <a:r>
                <a:rPr lang="en-US" sz="1100" err="1">
                  <a:solidFill>
                    <a:schemeClr val="tx1"/>
                  </a:solidFill>
                  <a:latin typeface="Calibri" panose="020F0502020204030204" pitchFamily="34" charset="0"/>
                  <a:ea typeface="Calibri" panose="020F0502020204030204" pitchFamily="34" charset="0"/>
                  <a:cs typeface="Calibri" panose="020F0502020204030204" pitchFamily="34" charset="0"/>
                </a:rPr>
                <a:t>Số</a:t>
              </a:r>
              <a:r>
                <a:rPr lang="en-US" sz="110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vi-VN" sz="1100">
                  <a:solidFill>
                    <a:schemeClr val="tx1"/>
                  </a:solidFill>
                  <a:latin typeface="Calibri" panose="020F0502020204030204" pitchFamily="34" charset="0"/>
                  <a:ea typeface="Calibri" panose="020F0502020204030204" pitchFamily="34" charset="0"/>
                  <a:cs typeface="Calibri" panose="020F0502020204030204" pitchFamily="34" charset="0"/>
                </a:rPr>
                <a:t>19 </a:t>
              </a:r>
              <a:r>
                <a:rPr lang="en-US" sz="1100" err="1">
                  <a:solidFill>
                    <a:schemeClr val="tx1"/>
                  </a:solidFill>
                  <a:latin typeface="Calibri" panose="020F0502020204030204" pitchFamily="34" charset="0"/>
                  <a:ea typeface="Calibri" panose="020F0502020204030204" pitchFamily="34" charset="0"/>
                  <a:cs typeface="Calibri" panose="020F0502020204030204" pitchFamily="34" charset="0"/>
                </a:rPr>
                <a:t>Đường</a:t>
              </a:r>
              <a:r>
                <a:rPr lang="en-US" sz="110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vi-VN" sz="1100">
                  <a:solidFill>
                    <a:schemeClr val="tx1"/>
                  </a:solidFill>
                  <a:latin typeface="Calibri" panose="020F0502020204030204" pitchFamily="34" charset="0"/>
                  <a:ea typeface="Calibri" panose="020F0502020204030204" pitchFamily="34" charset="0"/>
                  <a:cs typeface="Calibri" panose="020F0502020204030204" pitchFamily="34" charset="0"/>
                </a:rPr>
                <a:t>Nguyễn Trãi,</a:t>
              </a:r>
              <a:r>
                <a:rPr lang="en-US" sz="110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100" err="1">
                  <a:solidFill>
                    <a:schemeClr val="tx1"/>
                  </a:solidFill>
                  <a:latin typeface="Calibri" panose="020F0502020204030204" pitchFamily="34" charset="0"/>
                  <a:ea typeface="Calibri" panose="020F0502020204030204" pitchFamily="34" charset="0"/>
                  <a:cs typeface="Calibri" panose="020F0502020204030204" pitchFamily="34" charset="0"/>
                </a:rPr>
                <a:t>Phường</a:t>
              </a:r>
              <a:r>
                <a:rPr lang="en-US" sz="110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100" err="1">
                  <a:solidFill>
                    <a:schemeClr val="tx1"/>
                  </a:solidFill>
                  <a:latin typeface="Calibri" panose="020F0502020204030204" pitchFamily="34" charset="0"/>
                  <a:ea typeface="Calibri" panose="020F0502020204030204" pitchFamily="34" charset="0"/>
                  <a:cs typeface="Calibri" panose="020F0502020204030204" pitchFamily="34" charset="0"/>
                </a:rPr>
                <a:t>Khương</a:t>
              </a:r>
              <a:r>
                <a:rPr lang="en-US" sz="110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100" err="1">
                  <a:solidFill>
                    <a:schemeClr val="tx1"/>
                  </a:solidFill>
                  <a:latin typeface="Calibri" panose="020F0502020204030204" pitchFamily="34" charset="0"/>
                  <a:ea typeface="Calibri" panose="020F0502020204030204" pitchFamily="34" charset="0"/>
                  <a:cs typeface="Calibri" panose="020F0502020204030204" pitchFamily="34" charset="0"/>
                </a:rPr>
                <a:t>Đình</a:t>
              </a:r>
              <a:r>
                <a:rPr lang="vi-VN" sz="1100">
                  <a:solidFill>
                    <a:schemeClr val="tx1"/>
                  </a:solidFill>
                  <a:latin typeface="Calibri" panose="020F0502020204030204" pitchFamily="34" charset="0"/>
                  <a:ea typeface="Calibri" panose="020F0502020204030204" pitchFamily="34" charset="0"/>
                  <a:cs typeface="Calibri" panose="020F0502020204030204" pitchFamily="34" charset="0"/>
                </a:rPr>
                <a:t>,</a:t>
              </a:r>
              <a:r>
                <a:rPr lang="en-US" sz="110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100" err="1">
                  <a:solidFill>
                    <a:schemeClr val="tx1"/>
                  </a:solidFill>
                  <a:latin typeface="Calibri" panose="020F0502020204030204" pitchFamily="34" charset="0"/>
                  <a:ea typeface="Calibri" panose="020F0502020204030204" pitchFamily="34" charset="0"/>
                  <a:cs typeface="Calibri" panose="020F0502020204030204" pitchFamily="34" charset="0"/>
                </a:rPr>
                <a:t>Thành</a:t>
              </a:r>
              <a:r>
                <a:rPr lang="en-US" sz="110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US" sz="1100" err="1">
                  <a:solidFill>
                    <a:schemeClr val="tx1"/>
                  </a:solidFill>
                  <a:latin typeface="Calibri" panose="020F0502020204030204" pitchFamily="34" charset="0"/>
                  <a:ea typeface="Calibri" panose="020F0502020204030204" pitchFamily="34" charset="0"/>
                  <a:cs typeface="Calibri" panose="020F0502020204030204" pitchFamily="34" charset="0"/>
                </a:rPr>
                <a:t>phố</a:t>
              </a:r>
              <a:r>
                <a:rPr lang="vi-VN" sz="1100">
                  <a:solidFill>
                    <a:schemeClr val="tx1"/>
                  </a:solidFill>
                  <a:latin typeface="Calibri" panose="020F0502020204030204" pitchFamily="34" charset="0"/>
                  <a:ea typeface="Calibri" panose="020F0502020204030204" pitchFamily="34" charset="0"/>
                  <a:cs typeface="Calibri" panose="020F0502020204030204" pitchFamily="34" charset="0"/>
                </a:rPr>
                <a:t> Hà Nội</a:t>
              </a:r>
            </a:p>
            <a:p>
              <a:pPr algn="just">
                <a:spcBef>
                  <a:spcPts val="300"/>
                </a:spcBef>
                <a:spcAft>
                  <a:spcPts val="300"/>
                </a:spcAft>
                <a:buClr>
                  <a:srgbClr val="D53D96"/>
                </a:buClr>
              </a:pPr>
              <a:r>
                <a:rPr lang="vi-VN" sz="1100">
                  <a:solidFill>
                    <a:schemeClr val="tx1"/>
                  </a:solidFill>
                  <a:latin typeface="Calibri" panose="020F0502020204030204" pitchFamily="34" charset="0"/>
                  <a:ea typeface="Calibri" panose="020F0502020204030204" pitchFamily="34" charset="0"/>
                  <a:cs typeface="Calibri" panose="020F0502020204030204" pitchFamily="34" charset="0"/>
                </a:rPr>
                <a:t>Điện thoại: 0243 936 6866</a:t>
              </a:r>
              <a:endParaRPr lang="en-GB" sz="1100">
                <a:solidFill>
                  <a:schemeClr val="tx1"/>
                </a:solidFill>
                <a:latin typeface="Calibri" panose="020F0502020204030204" pitchFamily="34" charset="0"/>
                <a:ea typeface="Calibri" panose="020F0502020204030204" pitchFamily="34" charset="0"/>
                <a:cs typeface="Calibri" panose="020F0502020204030204" pitchFamily="34" charset="0"/>
              </a:endParaRPr>
            </a:p>
            <a:p>
              <a:pPr algn="just">
                <a:spcBef>
                  <a:spcPts val="300"/>
                </a:spcBef>
                <a:spcAft>
                  <a:spcPts val="300"/>
                </a:spcAft>
                <a:buClr>
                  <a:srgbClr val="D53D96"/>
                </a:buClr>
              </a:pPr>
              <a:r>
                <a:rPr lang="vi-VN" sz="1100">
                  <a:solidFill>
                    <a:schemeClr val="tx1"/>
                  </a:solidFill>
                  <a:latin typeface="Calibri" panose="020F0502020204030204" pitchFamily="34" charset="0"/>
                  <a:ea typeface="Calibri" panose="020F0502020204030204" pitchFamily="34" charset="0"/>
                  <a:cs typeface="Calibri" panose="020F0502020204030204" pitchFamily="34" charset="0"/>
                </a:rPr>
                <a:t>Fax: 0243 936 6586</a:t>
              </a:r>
              <a:endParaRPr lang="en-US" sz="110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grpSp>
      <p:sp>
        <p:nvSpPr>
          <p:cNvPr id="21" name="TextBox 20">
            <a:extLst>
              <a:ext uri="{FF2B5EF4-FFF2-40B4-BE49-F238E27FC236}">
                <a16:creationId xmlns:a16="http://schemas.microsoft.com/office/drawing/2014/main" id="{308DA05E-85BF-4C3E-BE20-56CA587A8363}"/>
              </a:ext>
            </a:extLst>
          </p:cNvPr>
          <p:cNvSpPr txBox="1"/>
          <p:nvPr/>
        </p:nvSpPr>
        <p:spPr>
          <a:xfrm>
            <a:off x="426589" y="5898982"/>
            <a:ext cx="6400799" cy="276999"/>
          </a:xfrm>
          <a:prstGeom prst="rect">
            <a:avLst/>
          </a:prstGeom>
          <a:noFill/>
        </p:spPr>
        <p:txBody>
          <a:bodyPr wrap="square" rtlCol="0">
            <a:spAutoFit/>
          </a:bodyPr>
          <a:lstStyle/>
          <a:p>
            <a:r>
              <a:rPr lang="en-US" sz="1200" b="1">
                <a:solidFill>
                  <a:schemeClr val="bg1"/>
                </a:solidFill>
                <a:latin typeface="+mj-lt"/>
              </a:rPr>
              <a:t>PHÒNG PHÂN TÍCH</a:t>
            </a:r>
            <a:endParaRPr lang="vi-VN" sz="1200" b="1">
              <a:solidFill>
                <a:schemeClr val="bg1"/>
              </a:solidFill>
              <a:latin typeface="+mj-lt"/>
            </a:endParaRPr>
          </a:p>
        </p:txBody>
      </p:sp>
      <p:sp>
        <p:nvSpPr>
          <p:cNvPr id="22" name="TextBox 21">
            <a:extLst>
              <a:ext uri="{FF2B5EF4-FFF2-40B4-BE49-F238E27FC236}">
                <a16:creationId xmlns:a16="http://schemas.microsoft.com/office/drawing/2014/main" id="{B969C815-5D3C-477D-A01A-FF208B68C121}"/>
              </a:ext>
            </a:extLst>
          </p:cNvPr>
          <p:cNvSpPr txBox="1"/>
          <p:nvPr/>
        </p:nvSpPr>
        <p:spPr>
          <a:xfrm>
            <a:off x="459309" y="6242924"/>
            <a:ext cx="6693072" cy="754053"/>
          </a:xfrm>
          <a:prstGeom prst="rect">
            <a:avLst/>
          </a:prstGeom>
          <a:noFill/>
        </p:spPr>
        <p:txBody>
          <a:bodyPr wrap="square" rtlCol="0">
            <a:spAutoFit/>
          </a:bodyPr>
          <a:lstStyle/>
          <a:p>
            <a:pPr algn="just">
              <a:spcBef>
                <a:spcPts val="300"/>
              </a:spcBef>
              <a:spcAft>
                <a:spcPts val="300"/>
              </a:spcAft>
              <a:buClr>
                <a:srgbClr val="D53D96"/>
              </a:buClr>
            </a:pPr>
            <a:r>
              <a:rPr lang="en-GB" sz="1100" b="1" err="1">
                <a:solidFill>
                  <a:schemeClr val="tx1"/>
                </a:solidFill>
                <a:latin typeface="Calibri" panose="020F0502020204030204" pitchFamily="34" charset="0"/>
                <a:ea typeface="Calibri" panose="020F0502020204030204" pitchFamily="34" charset="0"/>
                <a:cs typeface="Calibri" panose="020F0502020204030204" pitchFamily="34" charset="0"/>
              </a:rPr>
              <a:t>Phạm</a:t>
            </a:r>
            <a:r>
              <a:rPr lang="en-GB" sz="1100" b="1">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GB" sz="1100" b="1" err="1">
                <a:solidFill>
                  <a:schemeClr val="tx1"/>
                </a:solidFill>
                <a:latin typeface="Calibri" panose="020F0502020204030204" pitchFamily="34" charset="0"/>
                <a:ea typeface="Calibri" panose="020F0502020204030204" pitchFamily="34" charset="0"/>
                <a:cs typeface="Calibri" panose="020F0502020204030204" pitchFamily="34" charset="0"/>
              </a:rPr>
              <a:t>Văn</a:t>
            </a:r>
            <a:r>
              <a:rPr lang="en-GB" sz="1100" b="1">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GB" sz="1100" b="1" err="1">
                <a:solidFill>
                  <a:schemeClr val="tx1"/>
                </a:solidFill>
                <a:latin typeface="Calibri" panose="020F0502020204030204" pitchFamily="34" charset="0"/>
                <a:ea typeface="Calibri" panose="020F0502020204030204" pitchFamily="34" charset="0"/>
                <a:cs typeface="Calibri" panose="020F0502020204030204" pitchFamily="34" charset="0"/>
              </a:rPr>
              <a:t>Tuấn</a:t>
            </a:r>
            <a:endParaRPr lang="vi-VN" sz="1100" b="1">
              <a:solidFill>
                <a:schemeClr val="tx1"/>
              </a:solidFill>
              <a:latin typeface="Calibri" panose="020F0502020204030204" pitchFamily="34" charset="0"/>
              <a:ea typeface="Calibri" panose="020F0502020204030204" pitchFamily="34" charset="0"/>
              <a:cs typeface="Calibri" panose="020F0502020204030204" pitchFamily="34" charset="0"/>
            </a:endParaRPr>
          </a:p>
          <a:p>
            <a:pPr algn="just">
              <a:spcBef>
                <a:spcPts val="300"/>
              </a:spcBef>
              <a:spcAft>
                <a:spcPts val="300"/>
              </a:spcAft>
              <a:buClr>
                <a:srgbClr val="D53D96"/>
              </a:buClr>
            </a:pPr>
            <a:r>
              <a:rPr lang="en-GB" sz="1100" err="1">
                <a:solidFill>
                  <a:schemeClr val="tx1"/>
                </a:solidFill>
                <a:latin typeface="Calibri" panose="020F0502020204030204" pitchFamily="34" charset="0"/>
                <a:ea typeface="Calibri" panose="020F0502020204030204" pitchFamily="34" charset="0"/>
                <a:cs typeface="Calibri" panose="020F0502020204030204" pitchFamily="34" charset="0"/>
              </a:rPr>
              <a:t>Trưởng</a:t>
            </a:r>
            <a:r>
              <a:rPr lang="en-GB" sz="110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GB" sz="1100" err="1">
                <a:solidFill>
                  <a:schemeClr val="tx1"/>
                </a:solidFill>
                <a:latin typeface="Calibri" panose="020F0502020204030204" pitchFamily="34" charset="0"/>
                <a:ea typeface="Calibri" panose="020F0502020204030204" pitchFamily="34" charset="0"/>
                <a:cs typeface="Calibri" panose="020F0502020204030204" pitchFamily="34" charset="0"/>
              </a:rPr>
              <a:t>phòng</a:t>
            </a:r>
            <a:r>
              <a:rPr lang="en-GB" sz="1100">
                <a:solidFill>
                  <a:schemeClr val="tx1"/>
                </a:solidFill>
                <a:latin typeface="Calibri" panose="020F0502020204030204" pitchFamily="34" charset="0"/>
                <a:ea typeface="Calibri" panose="020F0502020204030204" pitchFamily="34" charset="0"/>
                <a:cs typeface="Calibri" panose="020F0502020204030204" pitchFamily="34" charset="0"/>
              </a:rPr>
              <a:t> Phân </a:t>
            </a:r>
            <a:r>
              <a:rPr lang="en-GB" sz="1100" err="1">
                <a:solidFill>
                  <a:schemeClr val="tx1"/>
                </a:solidFill>
                <a:latin typeface="Calibri" panose="020F0502020204030204" pitchFamily="34" charset="0"/>
                <a:ea typeface="Calibri" panose="020F0502020204030204" pitchFamily="34" charset="0"/>
                <a:cs typeface="Calibri" panose="020F0502020204030204" pitchFamily="34" charset="0"/>
              </a:rPr>
              <a:t>tích</a:t>
            </a:r>
            <a:r>
              <a:rPr lang="en-GB" sz="110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GB" sz="1100" err="1">
                <a:solidFill>
                  <a:schemeClr val="tx1"/>
                </a:solidFill>
                <a:latin typeface="Calibri" panose="020F0502020204030204" pitchFamily="34" charset="0"/>
                <a:ea typeface="Calibri" panose="020F0502020204030204" pitchFamily="34" charset="0"/>
                <a:cs typeface="Calibri" panose="020F0502020204030204" pitchFamily="34" charset="0"/>
              </a:rPr>
              <a:t>và</a:t>
            </a:r>
            <a:r>
              <a:rPr lang="en-GB" sz="1100">
                <a:solidFill>
                  <a:schemeClr val="tx1"/>
                </a:solidFill>
                <a:latin typeface="Calibri" panose="020F0502020204030204" pitchFamily="34" charset="0"/>
                <a:ea typeface="Calibri" panose="020F0502020204030204" pitchFamily="34" charset="0"/>
                <a:cs typeface="Calibri" panose="020F0502020204030204" pitchFamily="34" charset="0"/>
              </a:rPr>
              <a:t> Tư </a:t>
            </a:r>
            <a:r>
              <a:rPr lang="en-GB" sz="1100" err="1">
                <a:solidFill>
                  <a:schemeClr val="tx1"/>
                </a:solidFill>
                <a:latin typeface="Calibri" panose="020F0502020204030204" pitchFamily="34" charset="0"/>
                <a:ea typeface="Calibri" panose="020F0502020204030204" pitchFamily="34" charset="0"/>
                <a:cs typeface="Calibri" panose="020F0502020204030204" pitchFamily="34" charset="0"/>
              </a:rPr>
              <a:t>vấn</a:t>
            </a:r>
            <a:r>
              <a:rPr lang="en-GB" sz="1100">
                <a:solidFill>
                  <a:schemeClr val="tx1"/>
                </a:solidFill>
                <a:latin typeface="Calibri" panose="020F0502020204030204" pitchFamily="34" charset="0"/>
                <a:ea typeface="Calibri" panose="020F0502020204030204" pitchFamily="34" charset="0"/>
                <a:cs typeface="Calibri" panose="020F0502020204030204" pitchFamily="34" charset="0"/>
              </a:rPr>
              <a:t> Đầu </a:t>
            </a:r>
            <a:r>
              <a:rPr lang="en-GB" sz="1100" err="1">
                <a:solidFill>
                  <a:schemeClr val="tx1"/>
                </a:solidFill>
                <a:latin typeface="Calibri" panose="020F0502020204030204" pitchFamily="34" charset="0"/>
                <a:ea typeface="Calibri" panose="020F0502020204030204" pitchFamily="34" charset="0"/>
                <a:cs typeface="Calibri" panose="020F0502020204030204" pitchFamily="34" charset="0"/>
              </a:rPr>
              <a:t>tư</a:t>
            </a:r>
            <a:endParaRPr lang="vi-VN" sz="1100">
              <a:solidFill>
                <a:schemeClr val="tx1"/>
              </a:solidFill>
              <a:latin typeface="Calibri" panose="020F0502020204030204" pitchFamily="34" charset="0"/>
              <a:ea typeface="Calibri" panose="020F0502020204030204" pitchFamily="34" charset="0"/>
              <a:cs typeface="Calibri" panose="020F0502020204030204" pitchFamily="34" charset="0"/>
            </a:endParaRPr>
          </a:p>
          <a:p>
            <a:pPr algn="just">
              <a:spcBef>
                <a:spcPts val="300"/>
              </a:spcBef>
              <a:spcAft>
                <a:spcPts val="300"/>
              </a:spcAft>
              <a:buClr>
                <a:srgbClr val="D53D96"/>
              </a:buClr>
            </a:pPr>
            <a:r>
              <a:rPr lang="en-GB" sz="1100">
                <a:solidFill>
                  <a:schemeClr val="tx1"/>
                </a:solidFill>
                <a:latin typeface="Calibri" panose="020F0502020204030204" pitchFamily="34" charset="0"/>
                <a:ea typeface="Calibri" panose="020F0502020204030204" pitchFamily="34" charset="0"/>
                <a:cs typeface="Calibri" panose="020F0502020204030204" pitchFamily="34" charset="0"/>
              </a:rPr>
              <a:t>tuanpv1@eves.com.vn</a:t>
            </a:r>
            <a:endParaRPr lang="vi-VN" sz="110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sp>
        <p:nvSpPr>
          <p:cNvPr id="24" name="TextBox 23">
            <a:extLst>
              <a:ext uri="{FF2B5EF4-FFF2-40B4-BE49-F238E27FC236}">
                <a16:creationId xmlns:a16="http://schemas.microsoft.com/office/drawing/2014/main" id="{1974BFC5-FB8B-433C-B892-9163D5FE0C89}"/>
              </a:ext>
            </a:extLst>
          </p:cNvPr>
          <p:cNvSpPr txBox="1"/>
          <p:nvPr/>
        </p:nvSpPr>
        <p:spPr>
          <a:xfrm>
            <a:off x="473276" y="7006472"/>
            <a:ext cx="1903741" cy="754053"/>
          </a:xfrm>
          <a:prstGeom prst="rect">
            <a:avLst/>
          </a:prstGeom>
          <a:noFill/>
        </p:spPr>
        <p:txBody>
          <a:bodyPr wrap="square" rtlCol="0">
            <a:spAutoFit/>
          </a:bodyPr>
          <a:lstStyle/>
          <a:p>
            <a:pPr algn="just">
              <a:spcBef>
                <a:spcPts val="300"/>
              </a:spcBef>
              <a:spcAft>
                <a:spcPts val="300"/>
              </a:spcAft>
              <a:buClr>
                <a:srgbClr val="D53D96"/>
              </a:buClr>
            </a:pPr>
            <a:r>
              <a:rPr lang="en-GB" sz="1100" b="1" err="1">
                <a:solidFill>
                  <a:schemeClr val="tx1"/>
                </a:solidFill>
                <a:latin typeface="Calibri" panose="020F0502020204030204" pitchFamily="34" charset="0"/>
                <a:ea typeface="Calibri" panose="020F0502020204030204" pitchFamily="34" charset="0"/>
                <a:cs typeface="Calibri" panose="020F0502020204030204" pitchFamily="34" charset="0"/>
              </a:rPr>
              <a:t>Đinh</a:t>
            </a:r>
            <a:r>
              <a:rPr lang="en-GB" sz="1100" b="1">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GB" sz="1100" b="1" err="1">
                <a:solidFill>
                  <a:schemeClr val="tx1"/>
                </a:solidFill>
                <a:latin typeface="Calibri" panose="020F0502020204030204" pitchFamily="34" charset="0"/>
                <a:ea typeface="Calibri" panose="020F0502020204030204" pitchFamily="34" charset="0"/>
                <a:cs typeface="Calibri" panose="020F0502020204030204" pitchFamily="34" charset="0"/>
              </a:rPr>
              <a:t>Quốc</a:t>
            </a:r>
            <a:r>
              <a:rPr lang="en-GB" sz="1100" b="1">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GB" sz="1100" b="1" err="1">
                <a:solidFill>
                  <a:schemeClr val="tx1"/>
                </a:solidFill>
                <a:latin typeface="Calibri" panose="020F0502020204030204" pitchFamily="34" charset="0"/>
                <a:ea typeface="Calibri" panose="020F0502020204030204" pitchFamily="34" charset="0"/>
                <a:cs typeface="Calibri" panose="020F0502020204030204" pitchFamily="34" charset="0"/>
              </a:rPr>
              <a:t>Khánh</a:t>
            </a:r>
            <a:endParaRPr lang="vi-VN" sz="1100" b="1">
              <a:solidFill>
                <a:schemeClr val="tx1"/>
              </a:solidFill>
              <a:latin typeface="Calibri" panose="020F0502020204030204" pitchFamily="34" charset="0"/>
              <a:ea typeface="Calibri" panose="020F0502020204030204" pitchFamily="34" charset="0"/>
              <a:cs typeface="Calibri" panose="020F0502020204030204" pitchFamily="34" charset="0"/>
            </a:endParaRPr>
          </a:p>
          <a:p>
            <a:pPr algn="just">
              <a:spcBef>
                <a:spcPts val="300"/>
              </a:spcBef>
              <a:spcAft>
                <a:spcPts val="300"/>
              </a:spcAft>
              <a:buClr>
                <a:srgbClr val="D53D96"/>
              </a:buClr>
            </a:pPr>
            <a:r>
              <a:rPr lang="en-GB" sz="1100" err="1">
                <a:solidFill>
                  <a:schemeClr val="tx1"/>
                </a:solidFill>
                <a:latin typeface="Calibri" panose="020F0502020204030204" pitchFamily="34" charset="0"/>
                <a:ea typeface="Calibri" panose="020F0502020204030204" pitchFamily="34" charset="0"/>
                <a:cs typeface="Calibri" panose="020F0502020204030204" pitchFamily="34" charset="0"/>
              </a:rPr>
              <a:t>Chuyên</a:t>
            </a:r>
            <a:r>
              <a:rPr lang="en-GB" sz="110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en-GB" sz="1100" err="1">
                <a:solidFill>
                  <a:schemeClr val="tx1"/>
                </a:solidFill>
                <a:latin typeface="Calibri" panose="020F0502020204030204" pitchFamily="34" charset="0"/>
                <a:ea typeface="Calibri" panose="020F0502020204030204" pitchFamily="34" charset="0"/>
                <a:cs typeface="Calibri" panose="020F0502020204030204" pitchFamily="34" charset="0"/>
              </a:rPr>
              <a:t>viên</a:t>
            </a:r>
            <a:endParaRPr lang="vi-VN" sz="1100">
              <a:solidFill>
                <a:schemeClr val="tx1"/>
              </a:solidFill>
              <a:latin typeface="Calibri" panose="020F0502020204030204" pitchFamily="34" charset="0"/>
              <a:ea typeface="Calibri" panose="020F0502020204030204" pitchFamily="34" charset="0"/>
              <a:cs typeface="Calibri" panose="020F0502020204030204" pitchFamily="34" charset="0"/>
            </a:endParaRPr>
          </a:p>
          <a:p>
            <a:pPr algn="just">
              <a:spcBef>
                <a:spcPts val="300"/>
              </a:spcBef>
              <a:spcAft>
                <a:spcPts val="300"/>
              </a:spcAft>
              <a:buClr>
                <a:srgbClr val="D53D96"/>
              </a:buClr>
            </a:pPr>
            <a:r>
              <a:rPr lang="en-GB" sz="1100">
                <a:solidFill>
                  <a:schemeClr val="tx1"/>
                </a:solidFill>
                <a:latin typeface="Calibri" panose="020F0502020204030204" pitchFamily="34" charset="0"/>
                <a:ea typeface="Calibri" panose="020F0502020204030204" pitchFamily="34" charset="0"/>
                <a:cs typeface="Calibri" panose="020F0502020204030204" pitchFamily="34" charset="0"/>
              </a:rPr>
              <a:t>khanhdq@eves.com.vn</a:t>
            </a:r>
            <a:endParaRPr lang="en-US" sz="110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pic>
        <p:nvPicPr>
          <p:cNvPr id="27" name="Picture 26">
            <a:extLst>
              <a:ext uri="{FF2B5EF4-FFF2-40B4-BE49-F238E27FC236}">
                <a16:creationId xmlns:a16="http://schemas.microsoft.com/office/drawing/2014/main" id="{5D0D6332-EBEC-4A32-89FE-D632284DBE1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887074" y="8021486"/>
            <a:ext cx="1524000" cy="1517625"/>
          </a:xfrm>
          <a:prstGeom prst="rect">
            <a:avLst/>
          </a:prstGeom>
        </p:spPr>
      </p:pic>
      <p:sp>
        <p:nvSpPr>
          <p:cNvPr id="28" name="TextBox 27">
            <a:extLst>
              <a:ext uri="{FF2B5EF4-FFF2-40B4-BE49-F238E27FC236}">
                <a16:creationId xmlns:a16="http://schemas.microsoft.com/office/drawing/2014/main" id="{E973571D-7D7F-4D7F-AF03-3D811CCB2CC5}"/>
              </a:ext>
            </a:extLst>
          </p:cNvPr>
          <p:cNvSpPr txBox="1"/>
          <p:nvPr/>
        </p:nvSpPr>
        <p:spPr>
          <a:xfrm>
            <a:off x="493275" y="8557472"/>
            <a:ext cx="1524000" cy="261610"/>
          </a:xfrm>
          <a:prstGeom prst="rect">
            <a:avLst/>
          </a:prstGeom>
          <a:noFill/>
        </p:spPr>
        <p:txBody>
          <a:bodyPr wrap="square" rtlCol="0">
            <a:spAutoFit/>
          </a:bodyPr>
          <a:lstStyle/>
          <a:p>
            <a:r>
              <a:rPr lang="en-GB" sz="1100" b="1" err="1">
                <a:latin typeface="+mn-lt"/>
              </a:rPr>
              <a:t>Mở</a:t>
            </a:r>
            <a:r>
              <a:rPr lang="en-GB" sz="1100" b="1">
                <a:latin typeface="+mn-lt"/>
              </a:rPr>
              <a:t> </a:t>
            </a:r>
            <a:r>
              <a:rPr lang="en-GB" sz="1100" b="1" err="1">
                <a:latin typeface="+mn-lt"/>
              </a:rPr>
              <a:t>tài</a:t>
            </a:r>
            <a:r>
              <a:rPr lang="en-GB" sz="1100" b="1">
                <a:latin typeface="+mn-lt"/>
              </a:rPr>
              <a:t> </a:t>
            </a:r>
            <a:r>
              <a:rPr lang="en-GB" sz="1100" b="1" err="1">
                <a:latin typeface="+mn-lt"/>
              </a:rPr>
              <a:t>khoản</a:t>
            </a:r>
            <a:r>
              <a:rPr lang="en-GB" sz="1100" b="1">
                <a:latin typeface="+mn-lt"/>
              </a:rPr>
              <a:t> EVS </a:t>
            </a:r>
            <a:r>
              <a:rPr lang="en-GB" sz="1100" b="1" err="1">
                <a:latin typeface="+mn-lt"/>
              </a:rPr>
              <a:t>tại</a:t>
            </a:r>
            <a:r>
              <a:rPr lang="en-GB" sz="1100" b="1">
                <a:latin typeface="+mn-lt"/>
              </a:rPr>
              <a:t>:</a:t>
            </a:r>
            <a:endParaRPr lang="en-US" sz="1100" b="1">
              <a:latin typeface="+mn-lt"/>
            </a:endParaRPr>
          </a:p>
        </p:txBody>
      </p:sp>
      <p:pic>
        <p:nvPicPr>
          <p:cNvPr id="30" name="Picture 2">
            <a:extLst>
              <a:ext uri="{FF2B5EF4-FFF2-40B4-BE49-F238E27FC236}">
                <a16:creationId xmlns:a16="http://schemas.microsoft.com/office/drawing/2014/main" id="{35441A7D-C617-4B8D-A62A-6F24C6D4BC3D}"/>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634756" y="8014026"/>
            <a:ext cx="1517624" cy="1517625"/>
          </a:xfrm>
          <a:prstGeom prst="rect">
            <a:avLst/>
          </a:prstGeom>
          <a:noFill/>
          <a:extLst>
            <a:ext uri="{909E8E84-426E-40DD-AFC4-6F175D3DCCD1}">
              <a14:hiddenFill xmlns:a14="http://schemas.microsoft.com/office/drawing/2010/main">
                <a:solidFill>
                  <a:srgbClr val="FFFFFF"/>
                </a:solidFill>
              </a14:hiddenFill>
            </a:ext>
          </a:extLst>
        </p:spPr>
      </p:pic>
      <p:grpSp>
        <p:nvGrpSpPr>
          <p:cNvPr id="32" name="Group 31">
            <a:extLst>
              <a:ext uri="{FF2B5EF4-FFF2-40B4-BE49-F238E27FC236}">
                <a16:creationId xmlns:a16="http://schemas.microsoft.com/office/drawing/2014/main" id="{D2886BBE-9C76-414B-9E9D-D594D92CAA85}"/>
              </a:ext>
            </a:extLst>
          </p:cNvPr>
          <p:cNvGrpSpPr/>
          <p:nvPr/>
        </p:nvGrpSpPr>
        <p:grpSpPr>
          <a:xfrm>
            <a:off x="459308" y="807287"/>
            <a:ext cx="6840000" cy="275430"/>
            <a:chOff x="4574880" y="1663714"/>
            <a:chExt cx="2749530" cy="269492"/>
          </a:xfrm>
        </p:grpSpPr>
        <p:pic>
          <p:nvPicPr>
            <p:cNvPr id="33" name="Picture 32">
              <a:extLst>
                <a:ext uri="{FF2B5EF4-FFF2-40B4-BE49-F238E27FC236}">
                  <a16:creationId xmlns:a16="http://schemas.microsoft.com/office/drawing/2014/main" id="{9D31CE5B-ED84-4513-BD4A-324D3294436E}"/>
                </a:ext>
              </a:extLst>
            </p:cNvPr>
            <p:cNvPicPr/>
            <p:nvPr/>
          </p:nvPicPr>
          <p:blipFill rotWithShape="1">
            <a:blip r:embed="rId5"/>
            <a:srcRect r="28337"/>
            <a:stretch/>
          </p:blipFill>
          <p:spPr bwMode="auto">
            <a:xfrm flipH="1">
              <a:off x="4574880" y="1663714"/>
              <a:ext cx="2749530" cy="269492"/>
            </a:xfrm>
            <a:prstGeom prst="rect">
              <a:avLst/>
            </a:prstGeom>
            <a:ln>
              <a:noFill/>
            </a:ln>
            <a:extLst>
              <a:ext uri="{53640926-AAD7-44D8-BBD7-CCE9431645EC}">
                <a14:shadowObscured xmlns:a14="http://schemas.microsoft.com/office/drawing/2010/main"/>
              </a:ext>
            </a:extLst>
          </p:spPr>
        </p:pic>
        <p:sp>
          <p:nvSpPr>
            <p:cNvPr id="34" name="TextBox 33">
              <a:extLst>
                <a:ext uri="{FF2B5EF4-FFF2-40B4-BE49-F238E27FC236}">
                  <a16:creationId xmlns:a16="http://schemas.microsoft.com/office/drawing/2014/main" id="{57EAFBEB-D425-401B-A0AD-17D1F95F949A}"/>
                </a:ext>
              </a:extLst>
            </p:cNvPr>
            <p:cNvSpPr txBox="1"/>
            <p:nvPr/>
          </p:nvSpPr>
          <p:spPr>
            <a:xfrm>
              <a:off x="4580495" y="1668372"/>
              <a:ext cx="1602420" cy="246221"/>
            </a:xfrm>
            <a:prstGeom prst="rect">
              <a:avLst/>
            </a:prstGeom>
            <a:noFill/>
          </p:spPr>
          <p:txBody>
            <a:bodyPr wrap="square" rtlCol="0">
              <a:spAutoFit/>
            </a:bodyPr>
            <a:lstStyle/>
            <a:p>
              <a:r>
                <a:rPr lang="en-US" sz="1000" b="1">
                  <a:solidFill>
                    <a:schemeClr val="bg1"/>
                  </a:solidFill>
                  <a:latin typeface="+mj-lt"/>
                </a:rPr>
                <a:t>KHUYẾN CÁO</a:t>
              </a:r>
              <a:endParaRPr lang="vi-VN" sz="1000" b="1">
                <a:solidFill>
                  <a:schemeClr val="bg1"/>
                </a:solidFill>
                <a:latin typeface="+mj-lt"/>
              </a:endParaRPr>
            </a:p>
          </p:txBody>
        </p:sp>
      </p:grpSp>
      <p:grpSp>
        <p:nvGrpSpPr>
          <p:cNvPr id="35" name="Group 34">
            <a:extLst>
              <a:ext uri="{FF2B5EF4-FFF2-40B4-BE49-F238E27FC236}">
                <a16:creationId xmlns:a16="http://schemas.microsoft.com/office/drawing/2014/main" id="{E9C058C7-1916-4C8E-AE07-4242EF82F9FF}"/>
              </a:ext>
            </a:extLst>
          </p:cNvPr>
          <p:cNvGrpSpPr/>
          <p:nvPr/>
        </p:nvGrpSpPr>
        <p:grpSpPr>
          <a:xfrm>
            <a:off x="489814" y="3048000"/>
            <a:ext cx="6840000" cy="275430"/>
            <a:chOff x="4574880" y="1663714"/>
            <a:chExt cx="2749530" cy="269492"/>
          </a:xfrm>
        </p:grpSpPr>
        <p:pic>
          <p:nvPicPr>
            <p:cNvPr id="36" name="Picture 35">
              <a:extLst>
                <a:ext uri="{FF2B5EF4-FFF2-40B4-BE49-F238E27FC236}">
                  <a16:creationId xmlns:a16="http://schemas.microsoft.com/office/drawing/2014/main" id="{8B83CA84-A6EC-4B4C-8DF1-72723359FB87}"/>
                </a:ext>
              </a:extLst>
            </p:cNvPr>
            <p:cNvPicPr/>
            <p:nvPr/>
          </p:nvPicPr>
          <p:blipFill rotWithShape="1">
            <a:blip r:embed="rId5"/>
            <a:srcRect r="28337"/>
            <a:stretch/>
          </p:blipFill>
          <p:spPr bwMode="auto">
            <a:xfrm flipH="1">
              <a:off x="4574880" y="1663714"/>
              <a:ext cx="2749530" cy="269492"/>
            </a:xfrm>
            <a:prstGeom prst="rect">
              <a:avLst/>
            </a:prstGeom>
            <a:ln>
              <a:noFill/>
            </a:ln>
            <a:extLst>
              <a:ext uri="{53640926-AAD7-44D8-BBD7-CCE9431645EC}">
                <a14:shadowObscured xmlns:a14="http://schemas.microsoft.com/office/drawing/2010/main"/>
              </a:ext>
            </a:extLst>
          </p:spPr>
        </p:pic>
        <p:sp>
          <p:nvSpPr>
            <p:cNvPr id="37" name="TextBox 36">
              <a:extLst>
                <a:ext uri="{FF2B5EF4-FFF2-40B4-BE49-F238E27FC236}">
                  <a16:creationId xmlns:a16="http://schemas.microsoft.com/office/drawing/2014/main" id="{D903FCD9-7D30-4BE9-AFB4-48258C1D384C}"/>
                </a:ext>
              </a:extLst>
            </p:cNvPr>
            <p:cNvSpPr txBox="1"/>
            <p:nvPr/>
          </p:nvSpPr>
          <p:spPr>
            <a:xfrm>
              <a:off x="4580495" y="1668372"/>
              <a:ext cx="1602420" cy="246221"/>
            </a:xfrm>
            <a:prstGeom prst="rect">
              <a:avLst/>
            </a:prstGeom>
            <a:noFill/>
          </p:spPr>
          <p:txBody>
            <a:bodyPr wrap="square" rtlCol="0">
              <a:spAutoFit/>
            </a:bodyPr>
            <a:lstStyle/>
            <a:p>
              <a:r>
                <a:rPr lang="en-US" sz="1000" b="1">
                  <a:solidFill>
                    <a:schemeClr val="bg1"/>
                  </a:solidFill>
                  <a:latin typeface="+mj-lt"/>
                </a:rPr>
                <a:t>THÔNG TIN LIÊN LẠC</a:t>
              </a:r>
              <a:endParaRPr lang="vi-VN" sz="1000" b="1">
                <a:solidFill>
                  <a:schemeClr val="bg1"/>
                </a:solidFill>
                <a:latin typeface="+mj-lt"/>
              </a:endParaRPr>
            </a:p>
          </p:txBody>
        </p:sp>
      </p:grpSp>
      <p:grpSp>
        <p:nvGrpSpPr>
          <p:cNvPr id="38" name="Group 37">
            <a:extLst>
              <a:ext uri="{FF2B5EF4-FFF2-40B4-BE49-F238E27FC236}">
                <a16:creationId xmlns:a16="http://schemas.microsoft.com/office/drawing/2014/main" id="{3DE11035-8BDB-4210-A114-F4556F206A39}"/>
              </a:ext>
            </a:extLst>
          </p:cNvPr>
          <p:cNvGrpSpPr/>
          <p:nvPr/>
        </p:nvGrpSpPr>
        <p:grpSpPr>
          <a:xfrm>
            <a:off x="505811" y="5875728"/>
            <a:ext cx="6840000" cy="275430"/>
            <a:chOff x="4574880" y="1663714"/>
            <a:chExt cx="2749530" cy="269492"/>
          </a:xfrm>
        </p:grpSpPr>
        <p:pic>
          <p:nvPicPr>
            <p:cNvPr id="39" name="Picture 38">
              <a:extLst>
                <a:ext uri="{FF2B5EF4-FFF2-40B4-BE49-F238E27FC236}">
                  <a16:creationId xmlns:a16="http://schemas.microsoft.com/office/drawing/2014/main" id="{B256151F-FA14-44F2-85FA-DED129B3532A}"/>
                </a:ext>
              </a:extLst>
            </p:cNvPr>
            <p:cNvPicPr/>
            <p:nvPr/>
          </p:nvPicPr>
          <p:blipFill rotWithShape="1">
            <a:blip r:embed="rId5"/>
            <a:srcRect r="28337"/>
            <a:stretch/>
          </p:blipFill>
          <p:spPr bwMode="auto">
            <a:xfrm flipH="1">
              <a:off x="4574880" y="1663714"/>
              <a:ext cx="2749530" cy="269492"/>
            </a:xfrm>
            <a:prstGeom prst="rect">
              <a:avLst/>
            </a:prstGeom>
            <a:ln>
              <a:noFill/>
            </a:ln>
            <a:extLst>
              <a:ext uri="{53640926-AAD7-44D8-BBD7-CCE9431645EC}">
                <a14:shadowObscured xmlns:a14="http://schemas.microsoft.com/office/drawing/2010/main"/>
              </a:ext>
            </a:extLst>
          </p:spPr>
        </p:pic>
        <p:sp>
          <p:nvSpPr>
            <p:cNvPr id="40" name="TextBox 39">
              <a:extLst>
                <a:ext uri="{FF2B5EF4-FFF2-40B4-BE49-F238E27FC236}">
                  <a16:creationId xmlns:a16="http://schemas.microsoft.com/office/drawing/2014/main" id="{5363D159-325A-4118-98DA-30FE3C5A48D4}"/>
                </a:ext>
              </a:extLst>
            </p:cNvPr>
            <p:cNvSpPr txBox="1"/>
            <p:nvPr/>
          </p:nvSpPr>
          <p:spPr>
            <a:xfrm>
              <a:off x="4580495" y="1668372"/>
              <a:ext cx="1602420" cy="246221"/>
            </a:xfrm>
            <a:prstGeom prst="rect">
              <a:avLst/>
            </a:prstGeom>
            <a:noFill/>
          </p:spPr>
          <p:txBody>
            <a:bodyPr wrap="square" rtlCol="0">
              <a:spAutoFit/>
            </a:bodyPr>
            <a:lstStyle/>
            <a:p>
              <a:r>
                <a:rPr lang="en-US" sz="1000" b="1">
                  <a:solidFill>
                    <a:schemeClr val="bg1"/>
                  </a:solidFill>
                  <a:latin typeface="+mj-lt"/>
                </a:rPr>
                <a:t>PHÒNG PHÂN TÍCH VÀ TƯ VẤN ĐẦU TƯ</a:t>
              </a:r>
              <a:endParaRPr lang="vi-VN" sz="1000" b="1">
                <a:solidFill>
                  <a:schemeClr val="bg1"/>
                </a:solidFill>
                <a:latin typeface="+mj-lt"/>
              </a:endParaRPr>
            </a:p>
          </p:txBody>
        </p:sp>
      </p:grpSp>
      <p:sp>
        <p:nvSpPr>
          <p:cNvPr id="41" name="TextBox 40">
            <a:extLst>
              <a:ext uri="{FF2B5EF4-FFF2-40B4-BE49-F238E27FC236}">
                <a16:creationId xmlns:a16="http://schemas.microsoft.com/office/drawing/2014/main" id="{DCDC366F-BBA4-47B4-AC8F-56A85B909063}"/>
              </a:ext>
            </a:extLst>
          </p:cNvPr>
          <p:cNvSpPr txBox="1"/>
          <p:nvPr/>
        </p:nvSpPr>
        <p:spPr>
          <a:xfrm>
            <a:off x="4024678" y="8591947"/>
            <a:ext cx="1524000" cy="261610"/>
          </a:xfrm>
          <a:prstGeom prst="rect">
            <a:avLst/>
          </a:prstGeom>
          <a:noFill/>
        </p:spPr>
        <p:txBody>
          <a:bodyPr wrap="square" rtlCol="0">
            <a:spAutoFit/>
          </a:bodyPr>
          <a:lstStyle/>
          <a:p>
            <a:r>
              <a:rPr lang="en-GB" sz="1100" b="1">
                <a:latin typeface="+mn-lt"/>
              </a:rPr>
              <a:t>Theo </a:t>
            </a:r>
            <a:r>
              <a:rPr lang="en-GB" sz="1100" b="1" err="1">
                <a:latin typeface="+mn-lt"/>
              </a:rPr>
              <a:t>dõi</a:t>
            </a:r>
            <a:r>
              <a:rPr lang="en-GB" sz="1100" b="1">
                <a:latin typeface="+mn-lt"/>
              </a:rPr>
              <a:t> </a:t>
            </a:r>
            <a:r>
              <a:rPr lang="en-GB" sz="1100" b="1" err="1">
                <a:latin typeface="+mn-lt"/>
              </a:rPr>
              <a:t>chúng</a:t>
            </a:r>
            <a:r>
              <a:rPr lang="en-GB" sz="1100" b="1">
                <a:latin typeface="+mn-lt"/>
              </a:rPr>
              <a:t> </a:t>
            </a:r>
            <a:r>
              <a:rPr lang="en-GB" sz="1100" b="1" err="1">
                <a:latin typeface="+mn-lt"/>
              </a:rPr>
              <a:t>tôi</a:t>
            </a:r>
            <a:r>
              <a:rPr lang="en-GB" sz="1100" b="1">
                <a:latin typeface="+mn-lt"/>
              </a:rPr>
              <a:t> </a:t>
            </a:r>
            <a:r>
              <a:rPr lang="en-GB" sz="1100" b="1" err="1">
                <a:latin typeface="+mn-lt"/>
              </a:rPr>
              <a:t>tại</a:t>
            </a:r>
            <a:r>
              <a:rPr lang="en-GB" sz="1100" b="1">
                <a:latin typeface="+mn-lt"/>
              </a:rPr>
              <a:t>:</a:t>
            </a:r>
            <a:endParaRPr lang="en-US" sz="1100" b="1">
              <a:latin typeface="+mn-lt"/>
            </a:endParaRPr>
          </a:p>
        </p:txBody>
      </p:sp>
    </p:spTree>
    <p:extLst>
      <p:ext uri="{BB962C8B-B14F-4D97-AF65-F5344CB8AC3E}">
        <p14:creationId xmlns:p14="http://schemas.microsoft.com/office/powerpoint/2010/main" val="2949980538"/>
      </p:ext>
    </p:extLst>
  </p:cSld>
  <p:clrMapOvr>
    <a:masterClrMapping/>
  </p:clrMapOvr>
</p:sld>
</file>

<file path=ppt/theme/theme1.xml><?xml version="1.0" encoding="utf-8"?>
<a:theme xmlns:a="http://schemas.openxmlformats.org/drawingml/2006/main" name="Office Theme">
  <a:themeElements>
    <a:clrScheme name="Red Violet">
      <a:dk1>
        <a:sysClr val="windowText" lastClr="000000"/>
      </a:dk1>
      <a:lt1>
        <a:sysClr val="window" lastClr="FFFFFF"/>
      </a:lt1>
      <a:dk2>
        <a:srgbClr val="454551"/>
      </a:dk2>
      <a:lt2>
        <a:srgbClr val="D8D9DC"/>
      </a:lt2>
      <a:accent1>
        <a:srgbClr val="E32D91"/>
      </a:accent1>
      <a:accent2>
        <a:srgbClr val="C830CC"/>
      </a:accent2>
      <a:accent3>
        <a:srgbClr val="4EA6DC"/>
      </a:accent3>
      <a:accent4>
        <a:srgbClr val="4775E7"/>
      </a:accent4>
      <a:accent5>
        <a:srgbClr val="8971E1"/>
      </a:accent5>
      <a:accent6>
        <a:srgbClr val="D54773"/>
      </a:accent6>
      <a:hlink>
        <a:srgbClr val="6B9F25"/>
      </a:hlink>
      <a:folHlink>
        <a:srgbClr val="8C8C8C"/>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
  <TotalTime>43070</TotalTime>
  <Words>1317</Words>
  <Application>Microsoft Office PowerPoint</Application>
  <PresentationFormat>Custom</PresentationFormat>
  <Paragraphs>168</Paragraphs>
  <Slides>3</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vt:i4>
      </vt:variant>
    </vt:vector>
  </HeadingPairs>
  <TitlesOfParts>
    <vt:vector size="9" baseType="lpstr">
      <vt:lpstr>Arial</vt:lpstr>
      <vt:lpstr>Calibri</vt:lpstr>
      <vt:lpstr>Calibri (Headings)</vt:lpstr>
      <vt:lpstr>Times New Roman</vt:lpstr>
      <vt:lpstr>Wingdings</vt:lpstr>
      <vt:lpstr>Office Theme</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Microsoft Word - Morning brief_2023.10.26</dc:title>
  <dc:creator>quynhpv</dc:creator>
  <cp:lastModifiedBy>Vũ MạnhQuang</cp:lastModifiedBy>
  <cp:revision>8240</cp:revision>
  <cp:lastPrinted>2026-06-23T09:44:38Z</cp:lastPrinted>
  <dcterms:created xsi:type="dcterms:W3CDTF">2023-12-06T08:30:28Z</dcterms:created>
  <dcterms:modified xsi:type="dcterms:W3CDTF">2026-06-25T01:43:28Z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2023-10-26T00:00:00Z</vt:filetime>
  </property>
  <property fmtid="{D5CDD505-2E9C-101B-9397-08002B2CF9AE}" pid="3" name="LastSaved">
    <vt:filetime>2023-12-06T00:00:00Z</vt:filetime>
  </property>
  <property fmtid="{D5CDD505-2E9C-101B-9397-08002B2CF9AE}" pid="4" name="Producer">
    <vt:lpwstr>3-Heights(TM) PDF Security Shell 4.8.25.2 (http://www.pdf-tools.com)</vt:lpwstr>
  </property>
</Properties>
</file>